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7" r:id="rId2"/>
    <p:sldId id="355" r:id="rId3"/>
    <p:sldId id="342" r:id="rId4"/>
    <p:sldId id="259" r:id="rId5"/>
    <p:sldId id="344" r:id="rId6"/>
    <p:sldId id="350" r:id="rId7"/>
    <p:sldId id="340" r:id="rId8"/>
    <p:sldId id="339" r:id="rId9"/>
    <p:sldId id="343" r:id="rId10"/>
    <p:sldId id="262" r:id="rId11"/>
    <p:sldId id="285" r:id="rId12"/>
    <p:sldId id="272" r:id="rId13"/>
    <p:sldId id="329" r:id="rId14"/>
    <p:sldId id="330" r:id="rId15"/>
    <p:sldId id="349" r:id="rId16"/>
    <p:sldId id="286" r:id="rId17"/>
    <p:sldId id="314" r:id="rId18"/>
    <p:sldId id="315" r:id="rId19"/>
    <p:sldId id="289" r:id="rId20"/>
    <p:sldId id="316" r:id="rId21"/>
    <p:sldId id="317" r:id="rId22"/>
    <p:sldId id="318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78" r:id="rId46"/>
    <p:sldId id="379" r:id="rId47"/>
    <p:sldId id="380" r:id="rId48"/>
    <p:sldId id="381" r:id="rId49"/>
    <p:sldId id="382" r:id="rId50"/>
    <p:sldId id="352" r:id="rId51"/>
    <p:sldId id="353" r:id="rId52"/>
    <p:sldId id="347" r:id="rId53"/>
    <p:sldId id="354" r:id="rId54"/>
    <p:sldId id="324" r:id="rId55"/>
    <p:sldId id="325" r:id="rId56"/>
    <p:sldId id="321" r:id="rId57"/>
    <p:sldId id="327" r:id="rId58"/>
    <p:sldId id="320" r:id="rId5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F2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189FE-9EC2-4AD6-8C69-B0EE3A3D5CEE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E868B-6937-47C1-8FC1-6929681E80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6861C4-9A19-4D4B-99C7-2DBF8DFF55BB}" type="slidenum">
              <a:rPr lang="pt-BR" smtClean="0"/>
              <a:pPr/>
              <a:t>20</a:t>
            </a:fld>
            <a:endParaRPr lang="pt-BR" smtClean="0"/>
          </a:p>
        </p:txBody>
      </p:sp>
      <p:sp>
        <p:nvSpPr>
          <p:cNvPr id="138243" name="Rectangle 7"/>
          <p:cNvSpPr txBox="1">
            <a:spLocks noGrp="1" noChangeArrowheads="1"/>
          </p:cNvSpPr>
          <p:nvPr/>
        </p:nvSpPr>
        <p:spPr bwMode="auto">
          <a:xfrm>
            <a:off x="388620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55" tIns="47127" rIns="94255" bIns="47127" anchor="b"/>
          <a:lstStyle/>
          <a:p>
            <a:pPr algn="r" defTabSz="942975"/>
            <a:fld id="{8F28AAF2-C421-4F1F-BF28-115B94D3840C}" type="slidenum">
              <a:rPr lang="pt-BR" sz="1300"/>
              <a:pPr algn="r" defTabSz="942975"/>
              <a:t>20</a:t>
            </a:fld>
            <a:endParaRPr lang="pt-BR" sz="1300"/>
          </a:p>
        </p:txBody>
      </p:sp>
      <p:sp>
        <p:nvSpPr>
          <p:cNvPr id="1382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684213"/>
            <a:ext cx="4575175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4988"/>
            <a:ext cx="5486400" cy="4114800"/>
          </a:xfrm>
          <a:noFill/>
        </p:spPr>
        <p:txBody>
          <a:bodyPr wrap="square" lIns="94255" tIns="47127" rIns="94255" bIns="47127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F6A264-756A-4F4C-A3D4-DF542D43FC1A}" type="slidenum">
              <a:rPr lang="pt-BR" smtClean="0"/>
              <a:pPr/>
              <a:t>46</a:t>
            </a:fld>
            <a:endParaRPr lang="pt-BR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b"/>
          <a:lstStyle/>
          <a:p>
            <a:pPr algn="r"/>
            <a:fld id="{9C45B16C-95A9-4814-8C15-FCE2AE0672B1}" type="slidenum">
              <a:rPr lang="pt-BR" sz="1200"/>
              <a:pPr algn="r"/>
              <a:t>49</a:t>
            </a:fld>
            <a:endParaRPr lang="pt-BR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pt-B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12065-9F26-4CCE-8BAA-EFDC113404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37EF5-A619-44E4-905C-F244F4F05378}" type="datetimeFigureOut">
              <a:rPr lang="pt-BR" smtClean="0"/>
              <a:pPr/>
              <a:t>24/07/2013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825E-167A-44DD-AA4E-14A90771D9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fertile.com.br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fertile.com.br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fertile.com.br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hyperlink" Target="http://fertile.com.br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fertile.com.br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fertile.com.br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fertile.com.br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fertile.com.br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8.jpeg"/><Relationship Id="rId4" Type="http://schemas.openxmlformats.org/officeDocument/2006/relationships/oleObject" Target="../embeddings/oleObject1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fertile.com.br/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tx1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tângulo 4"/>
          <p:cNvSpPr>
            <a:spLocks noChangeArrowheads="1"/>
          </p:cNvSpPr>
          <p:nvPr/>
        </p:nvSpPr>
        <p:spPr bwMode="auto">
          <a:xfrm>
            <a:off x="6804248" y="5877272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i="1" dirty="0">
                <a:latin typeface="Calibri" pitchFamily="34" charset="0"/>
              </a:rPr>
              <a:t>Goiânia, </a:t>
            </a:r>
            <a:r>
              <a:rPr lang="pt-BR" b="1" i="1" dirty="0" smtClean="0">
                <a:latin typeface="Calibri" pitchFamily="34" charset="0"/>
              </a:rPr>
              <a:t>2013.</a:t>
            </a:r>
            <a:endParaRPr lang="pt-BR" b="1" i="1" dirty="0">
              <a:latin typeface="Calibri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 bwMode="auto">
          <a:xfrm>
            <a:off x="0" y="0"/>
            <a:ext cx="9144000" cy="218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pt-BR" sz="3600" b="1" i="1" dirty="0">
              <a:latin typeface="+mj-lt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pt-BR" sz="3600" b="1" i="1" dirty="0">
              <a:latin typeface="+mj-lt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pt-BR" sz="3600" b="1" i="1" dirty="0" smtClean="0">
                <a:solidFill>
                  <a:srgbClr val="C00000"/>
                </a:solidFill>
                <a:latin typeface="+mj-lt"/>
                <a:ea typeface="+mj-ea"/>
                <a:cs typeface="Arial" pitchFamily="34" charset="0"/>
              </a:rPr>
              <a:t>“VideoLaparoscopia Ginecológica” </a:t>
            </a:r>
            <a:endParaRPr lang="pt-BR" sz="3600" b="1" i="1" dirty="0">
              <a:solidFill>
                <a:srgbClr val="C00000"/>
              </a:solidFill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16388" name="Rectangle 23"/>
          <p:cNvSpPr>
            <a:spLocks noChangeArrowheads="1"/>
          </p:cNvSpPr>
          <p:nvPr/>
        </p:nvSpPr>
        <p:spPr bwMode="auto">
          <a:xfrm>
            <a:off x="0" y="2143125"/>
            <a:ext cx="9144000" cy="71438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16389" name="Picture 6" descr="Fértile Diagnóstico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63" y="214313"/>
            <a:ext cx="40671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4286250" y="4143375"/>
            <a:ext cx="4286250" cy="1470025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300" b="1" i="1" dirty="0">
                <a:latin typeface="+mj-lt"/>
                <a:ea typeface="+mj-ea"/>
                <a:cs typeface="+mj-cs"/>
              </a:rPr>
              <a:t>Prof.</a:t>
            </a:r>
            <a:r>
              <a:rPr lang="pt-BR" sz="2300" b="1" i="1" baseline="30000" dirty="0">
                <a:latin typeface="+mj-lt"/>
                <a:ea typeface="+mj-ea"/>
                <a:cs typeface="+mj-cs"/>
              </a:rPr>
              <a:t> Farm.</a:t>
            </a:r>
            <a:r>
              <a:rPr lang="pt-BR" sz="2300" b="1" i="1" dirty="0">
                <a:latin typeface="+mj-lt"/>
                <a:ea typeface="+mj-ea"/>
                <a:cs typeface="+mj-cs"/>
              </a:rPr>
              <a:t> Hugo Campos Oliveira Santos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pt-BR" sz="1400" b="1" i="1" dirty="0">
                <a:latin typeface="+mj-lt"/>
                <a:ea typeface="+mj-ea"/>
                <a:cs typeface="+mj-cs"/>
              </a:rPr>
              <a:t>                              Especialista em Controle de Qualidade – FF/UFG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pt-BR" sz="1400" b="1" i="1" dirty="0">
                <a:latin typeface="+mj-lt"/>
                <a:ea typeface="+mj-ea"/>
                <a:cs typeface="+mj-cs"/>
              </a:rPr>
              <a:t>                             Mestre em Ciências Farmacêuticas – FF/UFG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pt-BR" sz="1400" b="1" i="1" dirty="0">
                <a:latin typeface="+mj-lt"/>
                <a:ea typeface="+mj-ea"/>
                <a:cs typeface="+mj-cs"/>
              </a:rPr>
              <a:t>                                   Doutorando em Ciências da Saúde – FM/UFG</a:t>
            </a:r>
          </a:p>
        </p:txBody>
      </p:sp>
      <p:sp>
        <p:nvSpPr>
          <p:cNvPr id="16391" name="Título 1"/>
          <p:cNvSpPr>
            <a:spLocks noGrp="1"/>
          </p:cNvSpPr>
          <p:nvPr>
            <p:ph type="ctrTitle"/>
          </p:nvPr>
        </p:nvSpPr>
        <p:spPr>
          <a:xfrm>
            <a:off x="4067944" y="2708920"/>
            <a:ext cx="4923458" cy="1470025"/>
          </a:xfrm>
        </p:spPr>
        <p:txBody>
          <a:bodyPr>
            <a:normAutofit/>
          </a:bodyPr>
          <a:lstStyle/>
          <a:p>
            <a:r>
              <a:rPr lang="pt-BR" sz="3800" b="1" i="1" dirty="0" smtClean="0">
                <a:solidFill>
                  <a:srgbClr val="FFFF00"/>
                </a:solidFill>
                <a:latin typeface="Arial Narrow" pitchFamily="34" charset="0"/>
              </a:rPr>
              <a:t>Limpeza, Desinfecção e Esterilização</a:t>
            </a:r>
          </a:p>
        </p:txBody>
      </p:sp>
      <p:pic>
        <p:nvPicPr>
          <p:cNvPr id="9" name="Picture 2" descr="http://oqueeh.com.br/wp-content/uploads/2011/11/laparoscop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04864"/>
            <a:ext cx="4143372" cy="4653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tângulo 11"/>
          <p:cNvSpPr>
            <a:spLocks noChangeArrowheads="1"/>
          </p:cNvSpPr>
          <p:nvPr/>
        </p:nvSpPr>
        <p:spPr bwMode="auto">
          <a:xfrm>
            <a:off x="0" y="0"/>
            <a:ext cx="9144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AULA DISPONÍVEL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200" b="1"/>
              <a:t>               ACESSE: www.doutormedicamentos.com.br</a:t>
            </a:r>
            <a:endParaRPr lang="pt-BR" sz="2200"/>
          </a:p>
        </p:txBody>
      </p:sp>
      <p:sp>
        <p:nvSpPr>
          <p:cNvPr id="4099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4100" name="Picture 2" descr="https://fbcdn-sphotos-c-a.akamaihd.net/hphotos-ak-ash4/248836_282341178552575_143175843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1412875"/>
            <a:ext cx="36004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Seta para a esquerda 12"/>
          <p:cNvSpPr>
            <a:spLocks noChangeArrowheads="1"/>
          </p:cNvSpPr>
          <p:nvPr/>
        </p:nvSpPr>
        <p:spPr bwMode="auto">
          <a:xfrm>
            <a:off x="6012160" y="5013176"/>
            <a:ext cx="977900" cy="484187"/>
          </a:xfrm>
          <a:prstGeom prst="leftArrow">
            <a:avLst>
              <a:gd name="adj1" fmla="val 50000"/>
              <a:gd name="adj2" fmla="val 50024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 bwMode="auto">
          <a:xfrm>
            <a:off x="0" y="0"/>
            <a:ext cx="9144000" cy="8572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000" b="1" dirty="0" smtClean="0">
                <a:latin typeface="+mj-lt"/>
                <a:ea typeface="+mj-ea"/>
                <a:cs typeface="Arial" pitchFamily="34" charset="0"/>
              </a:rPr>
              <a:t>REVISÃO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pt-BR" sz="3000" b="1" i="1" dirty="0" smtClean="0">
                <a:latin typeface="+mj-lt"/>
                <a:ea typeface="+mj-ea"/>
                <a:cs typeface="Arial" pitchFamily="34" charset="0"/>
              </a:rPr>
              <a:t>Endoscopia Ginecológica </a:t>
            </a:r>
            <a:endParaRPr lang="pt-BR" sz="3000" b="1" i="1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21507" name="Rectangle 23"/>
          <p:cNvSpPr>
            <a:spLocks noChangeArrowheads="1"/>
          </p:cNvSpPr>
          <p:nvPr/>
        </p:nvSpPr>
        <p:spPr bwMode="auto">
          <a:xfrm>
            <a:off x="0" y="785794"/>
            <a:ext cx="9144000" cy="71438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1508" name="Picture 6" descr="Fértile Diagnóstico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89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6" name="Picture 2" descr="http://www.feliccita.com.br/Imagens/LP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2000240"/>
            <a:ext cx="4177975" cy="3763369"/>
          </a:xfrm>
          <a:prstGeom prst="rect">
            <a:avLst/>
          </a:prstGeom>
          <a:noFill/>
        </p:spPr>
      </p:pic>
      <p:sp>
        <p:nvSpPr>
          <p:cNvPr id="8" name="Retângulo 7"/>
          <p:cNvSpPr/>
          <p:nvPr/>
        </p:nvSpPr>
        <p:spPr>
          <a:xfrm>
            <a:off x="500034" y="5934670"/>
            <a:ext cx="792961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/>
              <a:t>	</a:t>
            </a:r>
            <a:r>
              <a:rPr lang="pt-BR" b="1" i="1" dirty="0" smtClean="0">
                <a:solidFill>
                  <a:srgbClr val="FFFF00"/>
                </a:solidFill>
              </a:rPr>
              <a:t>Durante a Vídeolaparoscopia o cirurgião pode utilizar o laser, fazer cauterização e  Excisão </a:t>
            </a:r>
            <a:r>
              <a:rPr lang="pt-BR" b="1" i="1" dirty="0" smtClean="0">
                <a:solidFill>
                  <a:schemeClr val="bg1"/>
                </a:solidFill>
              </a:rPr>
              <a:t>(Pode-se Retirar amostras do tecido)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85720" y="1000108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Iniciada na França (1940) para visualizar o interior do abdômen e dos órgãos genitais.  </a:t>
            </a:r>
          </a:p>
          <a:p>
            <a:r>
              <a:rPr lang="pt-BR" b="1" i="1" dirty="0" smtClean="0">
                <a:solidFill>
                  <a:srgbClr val="FFFF00"/>
                </a:solidFill>
              </a:rPr>
              <a:t>	</a:t>
            </a:r>
            <a:r>
              <a:rPr lang="pt-BR" sz="1600" b="1" i="1" dirty="0" smtClean="0">
                <a:solidFill>
                  <a:srgbClr val="FFFF00"/>
                </a:solidFill>
              </a:rPr>
              <a:t>Subdividida: Laparoscopia e Histeroscopia, que podem ser diagnósticas e cirúrgicas.</a:t>
            </a:r>
            <a:endParaRPr lang="pt-BR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 bwMode="auto">
          <a:xfrm>
            <a:off x="0" y="0"/>
            <a:ext cx="9144000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000" b="1" dirty="0" smtClean="0">
                <a:latin typeface="+mj-lt"/>
                <a:ea typeface="+mj-ea"/>
                <a:cs typeface="Arial" pitchFamily="34" charset="0"/>
              </a:rPr>
              <a:t>          VIDEOLAPAROSCOPIA</a:t>
            </a:r>
            <a:r>
              <a:rPr lang="pt-BR" sz="3000" b="1" i="1" dirty="0" smtClean="0">
                <a:latin typeface="+mj-lt"/>
                <a:ea typeface="+mj-ea"/>
                <a:cs typeface="Arial" pitchFamily="34" charset="0"/>
              </a:rPr>
              <a:t> </a:t>
            </a:r>
            <a:endParaRPr lang="pt-BR" sz="3000" b="1" i="1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21507" name="Rectangle 23"/>
          <p:cNvSpPr>
            <a:spLocks noChangeArrowheads="1"/>
          </p:cNvSpPr>
          <p:nvPr/>
        </p:nvSpPr>
        <p:spPr bwMode="auto">
          <a:xfrm>
            <a:off x="0" y="714375"/>
            <a:ext cx="9144000" cy="71438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1508" name="Picture 6" descr="Fértile Diagnóstico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89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7"/>
          <p:cNvSpPr/>
          <p:nvPr/>
        </p:nvSpPr>
        <p:spPr>
          <a:xfrm>
            <a:off x="214282" y="857232"/>
            <a:ext cx="8715436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	</a:t>
            </a:r>
            <a:r>
              <a:rPr lang="pt-BR" b="1" dirty="0" smtClean="0">
                <a:solidFill>
                  <a:srgbClr val="FFFF00"/>
                </a:solidFill>
              </a:rPr>
              <a:t>Técnica cirúrgica </a:t>
            </a:r>
            <a:r>
              <a:rPr lang="pt-BR" b="1" dirty="0" smtClean="0">
                <a:solidFill>
                  <a:schemeClr val="bg1"/>
                </a:solidFill>
              </a:rPr>
              <a:t>minimamente invasiva que permite o exame da porção anterior do abdômen e é muito útil no diagnóstico. </a:t>
            </a:r>
            <a:r>
              <a:rPr lang="pt-BR" b="1" dirty="0" smtClean="0">
                <a:solidFill>
                  <a:srgbClr val="FFFF00"/>
                </a:solidFill>
              </a:rPr>
              <a:t>Indicações: </a:t>
            </a:r>
            <a:r>
              <a:rPr lang="pt-BR" dirty="0" smtClean="0">
                <a:solidFill>
                  <a:srgbClr val="FFFF00"/>
                </a:solidFill>
              </a:rPr>
              <a:t>infertilidade; dor pélvica; endometriose; gestação ectópica; cirurgias pélvicas videoassistidas.</a:t>
            </a:r>
            <a:endParaRPr lang="pt-BR" b="1" i="1" dirty="0">
              <a:solidFill>
                <a:srgbClr val="FFFF00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85720" y="6000768"/>
            <a:ext cx="8429684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b="1" i="1" dirty="0" smtClean="0">
                <a:solidFill>
                  <a:srgbClr val="FFFF00"/>
                </a:solidFill>
              </a:rPr>
              <a:t>Instrumentos:</a:t>
            </a:r>
            <a:r>
              <a:rPr lang="pt-BR" b="1" i="1" dirty="0" smtClean="0">
                <a:solidFill>
                  <a:schemeClr val="bg1"/>
                </a:solidFill>
              </a:rPr>
              <a:t> laparoscópio, uma câmera para filmagem, pinças longas, tesouras e equipamentos para cauterização. 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77826" name="Picture 2" descr="http://almaeespirito.zip.net/images/laparosco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2000240"/>
            <a:ext cx="4286250" cy="3838576"/>
          </a:xfrm>
          <a:prstGeom prst="rect">
            <a:avLst/>
          </a:prstGeom>
          <a:noFill/>
        </p:spPr>
      </p:pic>
      <p:sp>
        <p:nvSpPr>
          <p:cNvPr id="14" name="Retângulo 13"/>
          <p:cNvSpPr/>
          <p:nvPr/>
        </p:nvSpPr>
        <p:spPr>
          <a:xfrm>
            <a:off x="6786578" y="3357562"/>
            <a:ext cx="2214578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200" dirty="0" smtClean="0">
                <a:solidFill>
                  <a:schemeClr val="bg1"/>
                </a:solidFill>
              </a:rPr>
              <a:t>Através de agulha é feita a insuflação do abdômen com gás carbônico. O gás empurrará as alças intestinas para cima, longe dos órgãos genitais.</a:t>
            </a:r>
            <a:endParaRPr lang="pt-B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 bwMode="auto">
          <a:xfrm>
            <a:off x="0" y="0"/>
            <a:ext cx="9144000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000" b="1" dirty="0" smtClean="0">
                <a:latin typeface="+mj-lt"/>
                <a:ea typeface="+mj-ea"/>
                <a:cs typeface="Arial" pitchFamily="34" charset="0"/>
              </a:rPr>
              <a:t>          VÍDEOLAPAROSCOPIA - TROCARTE</a:t>
            </a:r>
            <a:r>
              <a:rPr lang="pt-BR" sz="3000" b="1" i="1" dirty="0" smtClean="0">
                <a:latin typeface="+mj-lt"/>
                <a:ea typeface="+mj-ea"/>
                <a:cs typeface="Arial" pitchFamily="34" charset="0"/>
              </a:rPr>
              <a:t> </a:t>
            </a:r>
            <a:endParaRPr lang="pt-BR" sz="3000" b="1" i="1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21507" name="Rectangle 23"/>
          <p:cNvSpPr>
            <a:spLocks noChangeArrowheads="1"/>
          </p:cNvSpPr>
          <p:nvPr/>
        </p:nvSpPr>
        <p:spPr bwMode="auto">
          <a:xfrm>
            <a:off x="0" y="714375"/>
            <a:ext cx="9144000" cy="71438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1508" name="Picture 6" descr="Fértile Diagnóstico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89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tângulo 12"/>
          <p:cNvSpPr/>
          <p:nvPr/>
        </p:nvSpPr>
        <p:spPr>
          <a:xfrm>
            <a:off x="571472" y="1500174"/>
            <a:ext cx="778674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	</a:t>
            </a:r>
            <a:r>
              <a:rPr lang="pt-BR" sz="2200" b="1" dirty="0" err="1" smtClean="0">
                <a:solidFill>
                  <a:srgbClr val="FFFF00"/>
                </a:solidFill>
              </a:rPr>
              <a:t>Trocarte</a:t>
            </a:r>
            <a:r>
              <a:rPr lang="pt-BR" sz="2200" b="1" dirty="0" smtClean="0">
                <a:solidFill>
                  <a:srgbClr val="FFFF00"/>
                </a:solidFill>
              </a:rPr>
              <a:t>: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material cilíndrico composto por duas partes: a parte externa chamada de camisa e a interna formada pela lâmina para perfurar o abdômen, por exemplo, por onde serão introduzidos os outros instrumentais.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diariodetreinante.com.br/site/wp-content/uploads/2009/09/img_laparoscopi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7440" y="3643315"/>
            <a:ext cx="2976560" cy="3214686"/>
          </a:xfrm>
          <a:prstGeom prst="rect">
            <a:avLst/>
          </a:prstGeom>
          <a:noFill/>
        </p:spPr>
      </p:pic>
      <p:pic>
        <p:nvPicPr>
          <p:cNvPr id="111618" name="Picture 2" descr="http://www.bbraun.com.br/service-layer-core/res/public/thumbnail/BPG000000000000000100002007700000/49C72C9B052C00F2E1008000D400106F49C72C9D052C00F2E1008000D400106F?vc=CW_PT_BR&amp;s=063c48d482085aec7e30ee3484e63fd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071942"/>
            <a:ext cx="2571768" cy="2571769"/>
          </a:xfrm>
          <a:prstGeom prst="rect">
            <a:avLst/>
          </a:prstGeom>
          <a:noFill/>
        </p:spPr>
      </p:pic>
      <p:sp>
        <p:nvSpPr>
          <p:cNvPr id="9" name="Seta para baixo 8"/>
          <p:cNvSpPr/>
          <p:nvPr/>
        </p:nvSpPr>
        <p:spPr>
          <a:xfrm>
            <a:off x="1857356" y="28574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2714620"/>
            <a:ext cx="1500198" cy="1226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3400102"/>
            <a:ext cx="2571768" cy="3129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357298"/>
            <a:ext cx="6062661" cy="423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23"/>
          <p:cNvSpPr>
            <a:spLocks noChangeArrowheads="1"/>
          </p:cNvSpPr>
          <p:nvPr/>
        </p:nvSpPr>
        <p:spPr bwMode="auto">
          <a:xfrm rot="5400000">
            <a:off x="1298711" y="3513297"/>
            <a:ext cx="5929354" cy="45719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214546" y="714356"/>
            <a:ext cx="1534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i="1" dirty="0" smtClean="0"/>
              <a:t>PERMANENTE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5072066" y="714356"/>
            <a:ext cx="1500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i="1" dirty="0" smtClean="0"/>
              <a:t>DESCARTÁVEL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3571868" y="214290"/>
            <a:ext cx="1321644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BR" b="1" i="1" dirty="0" smtClean="0"/>
              <a:t>TROCARTER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 bwMode="auto">
          <a:xfrm>
            <a:off x="0" y="0"/>
            <a:ext cx="9144000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000" b="1" dirty="0" smtClean="0">
                <a:latin typeface="+mj-lt"/>
                <a:ea typeface="+mj-ea"/>
                <a:cs typeface="Arial" pitchFamily="34" charset="0"/>
              </a:rPr>
              <a:t>          REVISÃO – LAPAROSCÓPIO</a:t>
            </a:r>
            <a:r>
              <a:rPr lang="pt-BR" sz="3000" b="1" i="1" dirty="0" smtClean="0">
                <a:latin typeface="+mj-lt"/>
                <a:ea typeface="+mj-ea"/>
                <a:cs typeface="Arial" pitchFamily="34" charset="0"/>
              </a:rPr>
              <a:t> </a:t>
            </a:r>
            <a:endParaRPr lang="pt-BR" sz="3000" b="1" i="1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21507" name="Rectangle 23"/>
          <p:cNvSpPr>
            <a:spLocks noChangeArrowheads="1"/>
          </p:cNvSpPr>
          <p:nvPr/>
        </p:nvSpPr>
        <p:spPr bwMode="auto">
          <a:xfrm>
            <a:off x="0" y="714375"/>
            <a:ext cx="9144000" cy="71438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1508" name="Picture 6" descr="Fértile Diagnóstico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89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7"/>
          <p:cNvSpPr/>
          <p:nvPr/>
        </p:nvSpPr>
        <p:spPr>
          <a:xfrm>
            <a:off x="500034" y="857232"/>
            <a:ext cx="7858180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	</a:t>
            </a:r>
            <a:r>
              <a:rPr lang="pt-BR" b="1" dirty="0" smtClean="0">
                <a:solidFill>
                  <a:schemeClr val="bg1"/>
                </a:solidFill>
              </a:rPr>
              <a:t>Tubo fino contendo uma </a:t>
            </a:r>
            <a:r>
              <a:rPr lang="pt-BR" b="1" i="1" dirty="0" smtClean="0">
                <a:solidFill>
                  <a:srgbClr val="FFFF00"/>
                </a:solidFill>
              </a:rPr>
              <a:t>fonte de luz </a:t>
            </a:r>
            <a:r>
              <a:rPr lang="pt-BR" b="1" dirty="0" smtClean="0">
                <a:solidFill>
                  <a:schemeClr val="bg1"/>
                </a:solidFill>
              </a:rPr>
              <a:t>que é inserido no abdome através de uma incisão no umbigo. </a:t>
            </a:r>
            <a:r>
              <a:rPr lang="pt-BR" b="1" i="1" dirty="0" smtClean="0">
                <a:solidFill>
                  <a:srgbClr val="FFFF00"/>
                </a:solidFill>
              </a:rPr>
              <a:t>A  maioria dos cirurgiões acopla uma câmara de vídeo ao laparoscópio para aumentar o campo  de visão.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85720" y="6000768"/>
            <a:ext cx="8429684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b="1" i="1" dirty="0" smtClean="0">
                <a:solidFill>
                  <a:srgbClr val="FFFF00"/>
                </a:solidFill>
              </a:rPr>
              <a:t>A VIDEO LAPAROSCOPIA GINECOLÓGICA </a:t>
            </a:r>
            <a:r>
              <a:rPr lang="pt-BR" sz="1600" dirty="0" smtClean="0">
                <a:solidFill>
                  <a:schemeClr val="bg1"/>
                </a:solidFill>
              </a:rPr>
              <a:t>é o melhor tipo de cirurgia para evitar a formação de aderências, pois os cortes realizados são pequenos, o que </a:t>
            </a:r>
            <a:r>
              <a:rPr lang="pt-BR" sz="1600" b="1" i="1" dirty="0" smtClean="0">
                <a:solidFill>
                  <a:schemeClr val="bg1"/>
                </a:solidFill>
              </a:rPr>
              <a:t>facilita a cicatrização e a recuperação. </a:t>
            </a:r>
            <a:endParaRPr lang="pt-BR" sz="1600" b="1" i="1" dirty="0">
              <a:solidFill>
                <a:srgbClr val="FFFF00"/>
              </a:solidFill>
            </a:endParaRPr>
          </a:p>
        </p:txBody>
      </p:sp>
      <p:pic>
        <p:nvPicPr>
          <p:cNvPr id="112642" name="Picture 2" descr="http://pt.medwow.com/laparoscope.xth94_92_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2285992"/>
            <a:ext cx="2171700" cy="2781300"/>
          </a:xfrm>
          <a:prstGeom prst="rect">
            <a:avLst/>
          </a:prstGeom>
          <a:noFill/>
        </p:spPr>
      </p:pic>
      <p:pic>
        <p:nvPicPr>
          <p:cNvPr id="112644" name="Picture 4" descr="http://images.quebarato.com.br/T440x/laparoscopio+oticas+de+10+mm+30+graus+10mm+0+graus+sao+paulo+sp+brasil__2F4354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2285992"/>
            <a:ext cx="4191000" cy="314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 bwMode="auto">
          <a:xfrm>
            <a:off x="0" y="0"/>
            <a:ext cx="9144000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000" b="1" dirty="0" smtClean="0">
                <a:latin typeface="+mj-lt"/>
                <a:ea typeface="+mj-ea"/>
                <a:cs typeface="Arial" pitchFamily="34" charset="0"/>
              </a:rPr>
              <a:t>         PINÇAS – VídeoLaparoscopia</a:t>
            </a:r>
            <a:r>
              <a:rPr lang="pt-BR" sz="3000" b="1" i="1" dirty="0" smtClean="0">
                <a:latin typeface="+mj-lt"/>
                <a:ea typeface="+mj-ea"/>
                <a:cs typeface="Arial" pitchFamily="34" charset="0"/>
              </a:rPr>
              <a:t> </a:t>
            </a:r>
            <a:endParaRPr lang="pt-BR" sz="3000" b="1" i="1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21507" name="Rectangle 23"/>
          <p:cNvSpPr>
            <a:spLocks noChangeArrowheads="1"/>
          </p:cNvSpPr>
          <p:nvPr/>
        </p:nvSpPr>
        <p:spPr bwMode="auto">
          <a:xfrm>
            <a:off x="0" y="714375"/>
            <a:ext cx="9144000" cy="71438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1508" name="Picture 6" descr="Fértile Diagnóstico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89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785794"/>
            <a:ext cx="8662293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 descr="http://t1.gstatic.com/images?q=tbn:ANd9GcQpr3HttcuPLgyFjQg9hmyx6hL_5Q3Wu65SyisUMnf9-mNkunrqkVaccvTm5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4643446"/>
            <a:ext cx="3904951" cy="2214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 bwMode="auto">
          <a:xfrm>
            <a:off x="0" y="0"/>
            <a:ext cx="9144000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000" b="1" dirty="0" smtClean="0">
                <a:latin typeface="+mj-lt"/>
                <a:ea typeface="+mj-ea"/>
                <a:cs typeface="Arial" pitchFamily="34" charset="0"/>
              </a:rPr>
              <a:t>          CONSIDERAÇÕES - LAPAROSCOPIA</a:t>
            </a:r>
            <a:r>
              <a:rPr lang="pt-BR" sz="3000" b="1" i="1" dirty="0" smtClean="0">
                <a:latin typeface="+mj-lt"/>
                <a:ea typeface="+mj-ea"/>
                <a:cs typeface="Arial" pitchFamily="34" charset="0"/>
              </a:rPr>
              <a:t> </a:t>
            </a:r>
            <a:endParaRPr lang="pt-BR" sz="3000" b="1" i="1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21507" name="Rectangle 23"/>
          <p:cNvSpPr>
            <a:spLocks noChangeArrowheads="1"/>
          </p:cNvSpPr>
          <p:nvPr/>
        </p:nvSpPr>
        <p:spPr bwMode="auto">
          <a:xfrm>
            <a:off x="0" y="714375"/>
            <a:ext cx="9144000" cy="71438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1508" name="Picture 6" descr="Fértile Diagnóstico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89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285720" y="1000108"/>
            <a:ext cx="807249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• </a:t>
            </a:r>
            <a:r>
              <a:rPr lang="pt-BR" b="1" dirty="0" smtClean="0">
                <a:solidFill>
                  <a:srgbClr val="FF0000"/>
                </a:solidFill>
              </a:rPr>
              <a:t>Não utilizar os instrumentais, caso haja alguma suspeita de contaminação antes ou durante o procedimento;</a:t>
            </a:r>
          </a:p>
          <a:p>
            <a:endParaRPr lang="pt-BR" dirty="0" smtClean="0"/>
          </a:p>
          <a:p>
            <a:r>
              <a:rPr lang="pt-BR" dirty="0" smtClean="0"/>
              <a:t>• Verificar se o instrumental está completo e funcionando, e após cada utilização se todos os componentes do instrumental estão perfeitos e sem nenhum dano.</a:t>
            </a:r>
          </a:p>
          <a:p>
            <a:endParaRPr lang="pt-BR" dirty="0" smtClean="0"/>
          </a:p>
          <a:p>
            <a:r>
              <a:rPr lang="pt-BR" dirty="0" smtClean="0"/>
              <a:t>• Estudar cuidadosamente as instruções e uso antes de manusear os instrumentais para vídeo laparoscopia. </a:t>
            </a:r>
          </a:p>
          <a:p>
            <a:endParaRPr lang="pt-BR" dirty="0" smtClean="0"/>
          </a:p>
          <a:p>
            <a:r>
              <a:rPr lang="pt-BR" b="1" dirty="0" smtClean="0"/>
              <a:t>• O uso inadequado pode causar danos ao paciente e pode resultar em efeitos adversos durante o procedimento vídeo laparoscópico que estiver sendo realizado.</a:t>
            </a:r>
            <a:endParaRPr lang="pt-BR" b="1" dirty="0"/>
          </a:p>
        </p:txBody>
      </p:sp>
      <p:pic>
        <p:nvPicPr>
          <p:cNvPr id="10" name="Picture 2" descr="http://www.clinimater.com.br/images/laparoscop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4257675"/>
            <a:ext cx="3524250" cy="260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 bwMode="auto">
          <a:xfrm>
            <a:off x="0" y="0"/>
            <a:ext cx="9144000" cy="714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000" b="1" dirty="0" smtClean="0">
                <a:latin typeface="+mj-lt"/>
                <a:ea typeface="+mj-ea"/>
                <a:cs typeface="Arial" pitchFamily="34" charset="0"/>
              </a:rPr>
              <a:t>INTRODUÇÃO</a:t>
            </a:r>
            <a:r>
              <a:rPr lang="pt-BR" sz="3000" b="1" i="1" dirty="0" smtClean="0">
                <a:latin typeface="+mj-lt"/>
                <a:ea typeface="+mj-ea"/>
                <a:cs typeface="Arial" pitchFamily="34" charset="0"/>
              </a:rPr>
              <a:t> </a:t>
            </a:r>
            <a:endParaRPr lang="pt-BR" sz="3000" b="1" i="1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35843" name="Rectangle 23"/>
          <p:cNvSpPr>
            <a:spLocks noChangeArrowheads="1"/>
          </p:cNvSpPr>
          <p:nvPr/>
        </p:nvSpPr>
        <p:spPr bwMode="auto">
          <a:xfrm>
            <a:off x="0" y="714375"/>
            <a:ext cx="9144000" cy="71438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35844" name="Picture 6" descr="Fértile Diagnóstico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89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214282" y="785794"/>
            <a:ext cx="89297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b="1" i="1" dirty="0" smtClean="0">
                <a:solidFill>
                  <a:schemeClr val="tx2"/>
                </a:solidFill>
                <a:latin typeface="Arial Narrow" pitchFamily="34" charset="0"/>
              </a:rPr>
              <a:t>Limpeza, Desinfecção, Esterilização em VÍDEOLAPAROSCOPIA GINECOLÓGICA</a:t>
            </a:r>
            <a:endParaRPr lang="pt-BR" sz="2200" dirty="0"/>
          </a:p>
        </p:txBody>
      </p:sp>
      <p:sp>
        <p:nvSpPr>
          <p:cNvPr id="10" name="Retângulo 3"/>
          <p:cNvSpPr>
            <a:spLocks noChangeArrowheads="1"/>
          </p:cNvSpPr>
          <p:nvPr/>
        </p:nvSpPr>
        <p:spPr bwMode="auto">
          <a:xfrm>
            <a:off x="428625" y="1571625"/>
            <a:ext cx="80724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i="1" dirty="0"/>
              <a:t>Todos os pacientes devem ser considerados como uma </a:t>
            </a:r>
            <a:r>
              <a:rPr lang="pt-BR" b="1" i="1" dirty="0"/>
              <a:t>fonte potencial de infecção</a:t>
            </a:r>
            <a:r>
              <a:rPr lang="pt-BR" i="1" dirty="0"/>
              <a:t>, e todos os artigos e dispositivos acessórios devem ser </a:t>
            </a:r>
            <a:r>
              <a:rPr lang="pt-BR" i="1" dirty="0" err="1"/>
              <a:t>descontaminados</a:t>
            </a:r>
            <a:r>
              <a:rPr lang="pt-BR" i="1" dirty="0"/>
              <a:t>, limpos e esterilizados com o mesmo grau de rigorosidade como se realiza </a:t>
            </a:r>
            <a:r>
              <a:rPr lang="pt-BR" b="1" i="1" dirty="0"/>
              <a:t>cada procedimento médico. </a:t>
            </a:r>
          </a:p>
        </p:txBody>
      </p:sp>
      <p:sp>
        <p:nvSpPr>
          <p:cNvPr id="11" name="Retângulo 5"/>
          <p:cNvSpPr>
            <a:spLocks noChangeArrowheads="1"/>
          </p:cNvSpPr>
          <p:nvPr/>
        </p:nvSpPr>
        <p:spPr bwMode="auto">
          <a:xfrm>
            <a:off x="0" y="6211888"/>
            <a:ext cx="9144000" cy="646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Material limpo é aquele livre de todas as sujeiras indesejáveis</a:t>
            </a:r>
            <a:r>
              <a:rPr lang="pt-BR" dirty="0">
                <a:solidFill>
                  <a:schemeClr val="bg1"/>
                </a:solidFill>
              </a:rPr>
              <a:t>, </a:t>
            </a:r>
            <a:endParaRPr lang="pt-BR" dirty="0" smtClean="0">
              <a:solidFill>
                <a:schemeClr val="bg1"/>
              </a:solidFill>
            </a:endParaRPr>
          </a:p>
          <a:p>
            <a:pPr algn="ctr"/>
            <a:r>
              <a:rPr lang="pt-BR" b="1" i="1" dirty="0" smtClean="0">
                <a:solidFill>
                  <a:srgbClr val="FFFF00"/>
                </a:solidFill>
              </a:rPr>
              <a:t>ao </a:t>
            </a:r>
            <a:r>
              <a:rPr lang="pt-BR" b="1" i="1" dirty="0">
                <a:solidFill>
                  <a:srgbClr val="FFFF00"/>
                </a:solidFill>
              </a:rPr>
              <a:t>passo que material estéril é livre de todos os organismos viáveis. </a:t>
            </a:r>
          </a:p>
        </p:txBody>
      </p:sp>
      <p:pic>
        <p:nvPicPr>
          <p:cNvPr id="14" name="Picture 2" descr="http://www.hsja.com.br/tools/noticias/uploads/img035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3214686"/>
            <a:ext cx="3500462" cy="285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tângulo 11"/>
          <p:cNvSpPr>
            <a:spLocks noChangeArrowheads="1"/>
          </p:cNvSpPr>
          <p:nvPr/>
        </p:nvSpPr>
        <p:spPr bwMode="auto">
          <a:xfrm>
            <a:off x="0" y="0"/>
            <a:ext cx="9144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RELEMBRANDO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</p:txBody>
      </p:sp>
      <p:sp>
        <p:nvSpPr>
          <p:cNvPr id="10243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1024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4648200"/>
            <a:ext cx="7239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Retângulo 11"/>
          <p:cNvSpPr>
            <a:spLocks noChangeArrowheads="1"/>
          </p:cNvSpPr>
          <p:nvPr/>
        </p:nvSpPr>
        <p:spPr bwMode="auto">
          <a:xfrm>
            <a:off x="642938" y="1857375"/>
            <a:ext cx="7786687" cy="1816100"/>
          </a:xfrm>
          <a:prstGeom prst="rect">
            <a:avLst/>
          </a:prstGeom>
          <a:noFill/>
          <a:ln w="25400">
            <a:solidFill>
              <a:srgbClr val="00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/>
              <a:t>	De acordo com o modo de uso, </a:t>
            </a:r>
            <a:r>
              <a:rPr lang="pt-BR" b="1" i="1"/>
              <a:t>Spaulding</a:t>
            </a:r>
            <a:r>
              <a:rPr lang="pt-BR"/>
              <a:t> classificou o instrumental médico como </a:t>
            </a:r>
            <a:r>
              <a:rPr lang="pt-BR" b="1" i="1"/>
              <a:t>“crítico”, “semicrítico”,  e “não-crítico” </a:t>
            </a:r>
          </a:p>
          <a:p>
            <a:pPr algn="just"/>
            <a:endParaRPr lang="pt-BR"/>
          </a:p>
          <a:p>
            <a:pPr algn="just"/>
            <a:r>
              <a:rPr lang="pt-BR"/>
              <a:t>	É importante destacar que o termo </a:t>
            </a:r>
            <a:r>
              <a:rPr lang="pt-BR" b="1"/>
              <a:t>“esterilização</a:t>
            </a:r>
            <a:r>
              <a:rPr lang="pt-BR"/>
              <a:t>” não deve ser considerado equivalente a </a:t>
            </a:r>
            <a:r>
              <a:rPr lang="pt-BR" b="1"/>
              <a:t>“desinfecção”</a:t>
            </a:r>
            <a:r>
              <a:rPr lang="pt-BR"/>
              <a:t> e que não existe um estado “parcialmente estéril.”	</a:t>
            </a:r>
            <a:endParaRPr lang="pt-BR" sz="2200" b="1">
              <a:solidFill>
                <a:srgbClr val="003399"/>
              </a:solidFill>
            </a:endParaRPr>
          </a:p>
        </p:txBody>
      </p:sp>
      <p:sp>
        <p:nvSpPr>
          <p:cNvPr id="10246" name="Retângulo 14"/>
          <p:cNvSpPr>
            <a:spLocks noChangeArrowheads="1"/>
          </p:cNvSpPr>
          <p:nvPr/>
        </p:nvSpPr>
        <p:spPr bwMode="auto">
          <a:xfrm>
            <a:off x="2714625" y="5715000"/>
            <a:ext cx="299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i="1">
                <a:solidFill>
                  <a:srgbClr val="003399"/>
                </a:solidFill>
              </a:rPr>
              <a:t>A desinfecção  de alto nível</a:t>
            </a:r>
          </a:p>
        </p:txBody>
      </p:sp>
      <p:sp>
        <p:nvSpPr>
          <p:cNvPr id="10247" name="Retângulo 15"/>
          <p:cNvSpPr>
            <a:spLocks noChangeArrowheads="1"/>
          </p:cNvSpPr>
          <p:nvPr/>
        </p:nvSpPr>
        <p:spPr bwMode="auto">
          <a:xfrm>
            <a:off x="2357438" y="6286500"/>
            <a:ext cx="3519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Elimina bactérias, vírus e fungos</a:t>
            </a:r>
          </a:p>
        </p:txBody>
      </p:sp>
      <p:sp>
        <p:nvSpPr>
          <p:cNvPr id="10248" name="Retângulo 16"/>
          <p:cNvSpPr>
            <a:spLocks noChangeArrowheads="1"/>
          </p:cNvSpPr>
          <p:nvPr/>
        </p:nvSpPr>
        <p:spPr bwMode="auto">
          <a:xfrm>
            <a:off x="7643813" y="5715000"/>
            <a:ext cx="15001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>
                <a:solidFill>
                  <a:srgbClr val="FF0000"/>
                </a:solidFill>
              </a:rPr>
              <a:t>não destrói esporos bacterianos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838200" y="1503363"/>
            <a:ext cx="74676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pt-BR">
                <a:solidFill>
                  <a:srgbClr val="002B48"/>
                </a:solidFill>
              </a:rPr>
              <a:t> </a:t>
            </a:r>
            <a:r>
              <a:rPr lang="pt-BR" b="1">
                <a:solidFill>
                  <a:srgbClr val="002448"/>
                </a:solidFill>
              </a:rPr>
              <a:t>ARTIGOS CRÍTICOS </a:t>
            </a:r>
          </a:p>
          <a:p>
            <a:pPr algn="just">
              <a:spcBef>
                <a:spcPct val="50000"/>
              </a:spcBef>
            </a:pPr>
            <a:r>
              <a:rPr lang="pt-BR">
                <a:solidFill>
                  <a:srgbClr val="002448"/>
                </a:solidFill>
                <a:cs typeface="Times New Roman" pitchFamily="18" charset="0"/>
              </a:rPr>
              <a:t>Penetram tecidos estéreis ou sistema vascular e devem ser esterilizados para uso.</a:t>
            </a:r>
          </a:p>
          <a:p>
            <a:pPr algn="just">
              <a:spcBef>
                <a:spcPct val="50000"/>
              </a:spcBef>
            </a:pPr>
            <a:endParaRPr lang="pt-BR" b="1">
              <a:solidFill>
                <a:srgbClr val="002448"/>
              </a:solidFill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pt-BR">
                <a:solidFill>
                  <a:srgbClr val="002448"/>
                </a:solidFill>
              </a:rPr>
              <a:t> </a:t>
            </a:r>
            <a:r>
              <a:rPr lang="pt-BR" b="1">
                <a:solidFill>
                  <a:srgbClr val="002448"/>
                </a:solidFill>
              </a:rPr>
              <a:t>ARTIGOS SEMI  CRÍTICOS </a:t>
            </a:r>
          </a:p>
          <a:p>
            <a:pPr algn="just">
              <a:spcBef>
                <a:spcPct val="50000"/>
              </a:spcBef>
            </a:pPr>
            <a:r>
              <a:rPr lang="pt-BR">
                <a:solidFill>
                  <a:srgbClr val="002448"/>
                </a:solidFill>
                <a:cs typeface="Times New Roman" pitchFamily="18" charset="0"/>
              </a:rPr>
              <a:t>Destinados ao contato com a pele não intacta ou com mucosas íntegras. Ex: Equipamentos respiratórios e de anestesia, endoscopia, etc. Requerem desinfecção de alto nível ou esterilização.</a:t>
            </a:r>
          </a:p>
          <a:p>
            <a:pPr algn="just">
              <a:spcBef>
                <a:spcPct val="50000"/>
              </a:spcBef>
            </a:pPr>
            <a:endParaRPr lang="pt-BR" b="1">
              <a:solidFill>
                <a:srgbClr val="002448"/>
              </a:solidFill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pt-BR">
                <a:solidFill>
                  <a:srgbClr val="002448"/>
                </a:solidFill>
              </a:rPr>
              <a:t> </a:t>
            </a:r>
            <a:r>
              <a:rPr lang="pt-BR" b="1">
                <a:solidFill>
                  <a:srgbClr val="002448"/>
                </a:solidFill>
              </a:rPr>
              <a:t>ARTIGOS NÃO CRÍTICOS </a:t>
            </a:r>
          </a:p>
          <a:p>
            <a:pPr algn="just">
              <a:spcBef>
                <a:spcPct val="50000"/>
              </a:spcBef>
            </a:pPr>
            <a:r>
              <a:rPr lang="pt-BR">
                <a:solidFill>
                  <a:srgbClr val="002448"/>
                </a:solidFill>
                <a:cs typeface="Times New Roman" pitchFamily="18" charset="0"/>
              </a:rPr>
              <a:t>Artigos destinados ao contato com a pele íntegra do paciente. Ex. comadres, cubas, aparelhos de pressão, etc. Requerem limpeza ou desinfecção de médio ou baixo nível.</a:t>
            </a:r>
            <a:endParaRPr lang="pt-BR">
              <a:solidFill>
                <a:srgbClr val="002448"/>
              </a:solidFill>
            </a:endParaRPr>
          </a:p>
        </p:txBody>
      </p:sp>
      <p:sp>
        <p:nvSpPr>
          <p:cNvPr id="12298" name="WordArt 10"/>
          <p:cNvSpPr>
            <a:spLocks noChangeArrowheads="1" noChangeShapeType="1" noTextEdit="1"/>
          </p:cNvSpPr>
          <p:nvPr/>
        </p:nvSpPr>
        <p:spPr bwMode="auto">
          <a:xfrm>
            <a:off x="1295400" y="304800"/>
            <a:ext cx="6553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2000" kern="1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2448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CLASSIFICAÇÃO DE ARTIGOS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utoUpdateAnimBg="0"/>
      <p:bldP spid="1229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Untitled-12"/>
          <p:cNvPicPr>
            <a:picLocks noChangeAspect="1" noChangeArrowheads="1"/>
          </p:cNvPicPr>
          <p:nvPr/>
        </p:nvPicPr>
        <p:blipFill>
          <a:blip r:embed="rId2" cstate="print">
            <a:lum bright="-66000" contrast="-78000"/>
          </a:blip>
          <a:srcRect/>
          <a:stretch>
            <a:fillRect/>
          </a:stretch>
        </p:blipFill>
        <p:spPr bwMode="auto">
          <a:xfrm>
            <a:off x="0" y="0"/>
            <a:ext cx="9144000" cy="690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57188" y="285750"/>
            <a:ext cx="79311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pt-PT" sz="3200" b="1" dirty="0" smtClean="0">
                <a:solidFill>
                  <a:srgbClr val="FF9900"/>
                </a:solidFill>
                <a:latin typeface="Bookman Old Style" pitchFamily="18" charset="0"/>
              </a:rPr>
              <a:t>ANVISA</a:t>
            </a:r>
            <a:endParaRPr lang="pt-PT" sz="3200" dirty="0">
              <a:solidFill>
                <a:srgbClr val="FF9900"/>
              </a:solidFill>
              <a:latin typeface="Tahoma" pitchFamily="34" charset="0"/>
            </a:endParaRPr>
          </a:p>
        </p:txBody>
      </p:sp>
      <p:sp>
        <p:nvSpPr>
          <p:cNvPr id="219143" name="Rectangle 7"/>
          <p:cNvSpPr>
            <a:spLocks noChangeArrowheads="1"/>
          </p:cNvSpPr>
          <p:nvPr/>
        </p:nvSpPr>
        <p:spPr bwMode="auto">
          <a:xfrm>
            <a:off x="357158" y="1142984"/>
            <a:ext cx="8358246" cy="151130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pt-BR" sz="2000" b="1" dirty="0" smtClean="0">
                <a:solidFill>
                  <a:srgbClr val="FFFF00"/>
                </a:solidFill>
              </a:rPr>
              <a:t>A ANVISA</a:t>
            </a:r>
            <a:r>
              <a:rPr lang="pt-BR" sz="2000" dirty="0" smtClean="0">
                <a:solidFill>
                  <a:schemeClr val="bg1"/>
                </a:solidFill>
              </a:rPr>
              <a:t>, em conjunto com as sociedades médicas envolvidas com </a:t>
            </a:r>
          </a:p>
          <a:p>
            <a:pPr algn="ctr"/>
            <a:r>
              <a:rPr lang="pt-BR" sz="2000" dirty="0" smtClean="0">
                <a:solidFill>
                  <a:schemeClr val="bg1"/>
                </a:solidFill>
              </a:rPr>
              <a:t>Endoscopia elaborou a </a:t>
            </a:r>
            <a:r>
              <a:rPr lang="pt-BR" sz="2000" b="1" dirty="0" smtClean="0">
                <a:solidFill>
                  <a:schemeClr val="bg1"/>
                </a:solidFill>
              </a:rPr>
              <a:t>RDC nº 8 de 27/02/2009 e RDC nº 33 de 16/08/2010:</a:t>
            </a:r>
          </a:p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t-BR" sz="2000" b="1" dirty="0" smtClean="0">
                <a:solidFill>
                  <a:srgbClr val="FFFF00"/>
                </a:solidFill>
              </a:rPr>
              <a:t>“Suspendeu a esterilização química para produtos críticos (endoscópicos – e Artigos Críticos) em decorrência risco de contaminação por </a:t>
            </a:r>
            <a:r>
              <a:rPr lang="pt-BR" sz="2000" b="1" dirty="0" err="1" smtClean="0">
                <a:solidFill>
                  <a:srgbClr val="FFFF00"/>
                </a:solidFill>
              </a:rPr>
              <a:t>micobactéria</a:t>
            </a:r>
            <a:r>
              <a:rPr lang="pt-BR" sz="2000" b="1" dirty="0" smtClean="0">
                <a:solidFill>
                  <a:srgbClr val="FFFF00"/>
                </a:solidFill>
              </a:rPr>
              <a:t>”. </a:t>
            </a:r>
          </a:p>
          <a:p>
            <a:endParaRPr lang="pt-BR" sz="2000" dirty="0" smtClean="0">
              <a:solidFill>
                <a:schemeClr val="bg1"/>
              </a:solidFill>
            </a:endParaRPr>
          </a:p>
          <a:p>
            <a:endParaRPr lang="pt-BR" sz="2000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	Pesquisas ainda estão sendo feitas sobre a diferentes tipos e concentrações de </a:t>
            </a:r>
            <a:r>
              <a:rPr lang="pt-BR" sz="2000" b="1" dirty="0" err="1" smtClean="0">
                <a:solidFill>
                  <a:srgbClr val="FFFF00"/>
                </a:solidFill>
              </a:rPr>
              <a:t>glutaraldeído</a:t>
            </a:r>
            <a:r>
              <a:rPr lang="pt-BR" sz="2000" b="1" dirty="0" smtClean="0">
                <a:solidFill>
                  <a:srgbClr val="FFFF00"/>
                </a:solidFill>
              </a:rPr>
              <a:t> e ácido </a:t>
            </a:r>
            <a:r>
              <a:rPr lang="pt-BR" sz="2000" b="1" dirty="0" err="1" smtClean="0">
                <a:solidFill>
                  <a:srgbClr val="FFFF00"/>
                </a:solidFill>
              </a:rPr>
              <a:t>peracético</a:t>
            </a:r>
            <a:r>
              <a:rPr lang="pt-BR" sz="2000" dirty="0" smtClean="0">
                <a:solidFill>
                  <a:schemeClr val="bg1"/>
                </a:solidFill>
              </a:rPr>
              <a:t>. A indústria de endoscópio também avalia a segurança da imersão em diferentes soluções.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algn="ctr"/>
            <a:endParaRPr lang="pt-BR" sz="2000" b="1" dirty="0" smtClean="0">
              <a:solidFill>
                <a:srgbClr val="FFFF00"/>
              </a:solidFill>
            </a:endParaRPr>
          </a:p>
          <a:p>
            <a:pPr algn="ctr"/>
            <a:r>
              <a:rPr lang="pt-BR" sz="2000" b="1" dirty="0" smtClean="0">
                <a:solidFill>
                  <a:srgbClr val="FFFF00"/>
                </a:solidFill>
              </a:rPr>
              <a:t>PROTOCOLOS DE VALIDAÇÃO E TESTES: LIMPEZA, DESINFECÇÃO E ESTERILIZAÇÃO: </a:t>
            </a:r>
            <a:r>
              <a:rPr lang="pt-BR" sz="2400" b="1" dirty="0" smtClean="0">
                <a:solidFill>
                  <a:srgbClr val="00B0F0"/>
                </a:solidFill>
              </a:rPr>
              <a:t>MELHOR MÉTODO VAPOR SOB PRESSÃO. </a:t>
            </a:r>
          </a:p>
          <a:p>
            <a:pPr algn="just"/>
            <a:endParaRPr lang="el-GR" sz="2000" b="1" dirty="0">
              <a:solidFill>
                <a:srgbClr val="FFFFFF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9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19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19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19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19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191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85860"/>
          </a:xfr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LEGISLAÇÃO - ANVISA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>
          <a:xfrm>
            <a:off x="6786563" y="6286500"/>
            <a:ext cx="2133600" cy="365125"/>
          </a:xfrm>
        </p:spPr>
        <p:txBody>
          <a:bodyPr/>
          <a:lstStyle/>
          <a:p>
            <a:pPr>
              <a:defRPr/>
            </a:pPr>
            <a:fld id="{3F676B25-FE4C-43AB-8930-94EBBA37634C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  <p:sp>
        <p:nvSpPr>
          <p:cNvPr id="45062" name="Retângulo 8"/>
          <p:cNvSpPr>
            <a:spLocks noChangeArrowheads="1"/>
          </p:cNvSpPr>
          <p:nvPr/>
        </p:nvSpPr>
        <p:spPr bwMode="auto">
          <a:xfrm>
            <a:off x="357188" y="1500188"/>
            <a:ext cx="7929562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400" b="1" dirty="0" smtClean="0"/>
              <a:t>- RESOLUÇÃO </a:t>
            </a:r>
            <a:r>
              <a:rPr lang="pt-BR" sz="1400" b="1" dirty="0"/>
              <a:t>- RDC Nº 8, DE 27 DE FEVEREIRO DE 2009</a:t>
            </a:r>
          </a:p>
          <a:p>
            <a:pPr algn="just"/>
            <a:r>
              <a:rPr lang="pt-BR" sz="1400" dirty="0"/>
              <a:t>Dispõe sobre as medidas para redução da ocorrência de infecções por </a:t>
            </a:r>
            <a:r>
              <a:rPr lang="pt-BR" sz="1400" dirty="0" err="1"/>
              <a:t>Micobactérias</a:t>
            </a:r>
            <a:r>
              <a:rPr lang="pt-BR" sz="1400" dirty="0"/>
              <a:t> de Crescimento Rápido - MCR em serviços de saúde.</a:t>
            </a:r>
          </a:p>
          <a:p>
            <a:pPr algn="just"/>
            <a:endParaRPr lang="pt-BR" sz="1400" b="1" dirty="0"/>
          </a:p>
          <a:p>
            <a:pPr algn="just"/>
            <a:r>
              <a:rPr lang="pt-BR" sz="1400" b="1" dirty="0"/>
              <a:t>RESUMO: </a:t>
            </a:r>
            <a:r>
              <a:rPr lang="pt-BR" sz="1400" dirty="0"/>
              <a:t>Fica suspensa a esterilização química por imersão, utilizando agentes esterilizantes líquidos, para o instrumental cirúrgico e produtos para saúde utilizados nos procedimentos cirúrgicos e diagnósticos por </a:t>
            </a:r>
            <a:r>
              <a:rPr lang="pt-BR" sz="1400" dirty="0" err="1"/>
              <a:t>videoscopias</a:t>
            </a:r>
            <a:r>
              <a:rPr lang="pt-BR" sz="1400" dirty="0"/>
              <a:t> com penetração de pele, mucosas adjacentes, tecidos sub-epiteliais e sistema vascular, cirurgias abdominais e pélvicas convencionais, cirurgias plásticas com o auxílio de ópticas, </a:t>
            </a:r>
            <a:r>
              <a:rPr lang="pt-BR" sz="1400" dirty="0" err="1"/>
              <a:t>mamoplastias</a:t>
            </a:r>
            <a:r>
              <a:rPr lang="pt-BR" sz="1400" dirty="0"/>
              <a:t> e procedimentos de lipoaspiração.</a:t>
            </a:r>
          </a:p>
          <a:p>
            <a:pPr algn="just"/>
            <a:endParaRPr lang="pt-BR" sz="1400" dirty="0"/>
          </a:p>
          <a:p>
            <a:pPr algn="just"/>
            <a:endParaRPr lang="pt-BR" sz="1400" b="1" dirty="0"/>
          </a:p>
          <a:p>
            <a:r>
              <a:rPr lang="pt-BR" sz="1400" b="1" dirty="0" smtClean="0"/>
              <a:t>- RESOLUÇÃO-RDC </a:t>
            </a:r>
            <a:r>
              <a:rPr lang="pt-BR" sz="1400" b="1" dirty="0"/>
              <a:t>Nº 33, DE 16 DE AGOSTO DE 2010</a:t>
            </a:r>
          </a:p>
          <a:p>
            <a:r>
              <a:rPr lang="pt-BR" sz="1400" dirty="0"/>
              <a:t>Dispõe sobre a proibição de registro de novos produtos saneantes na categoria "esterilizantes" para aplicação sob a forma de imersão, a adequação dos produtos esterilizantes e desinfetantes hospitalares para artigos </a:t>
            </a:r>
            <a:r>
              <a:rPr lang="pt-BR" sz="1400" dirty="0" err="1"/>
              <a:t>semicríticos</a:t>
            </a:r>
            <a:r>
              <a:rPr lang="pt-BR" sz="1400" dirty="0"/>
              <a:t> já registrados na ANVISA e dá outras providências.</a:t>
            </a:r>
          </a:p>
          <a:p>
            <a:endParaRPr lang="pt-BR" sz="1400" dirty="0"/>
          </a:p>
          <a:p>
            <a:endParaRPr lang="pt-BR" sz="1400" dirty="0"/>
          </a:p>
          <a:p>
            <a:r>
              <a:rPr lang="pt-BR" sz="1400" b="1" dirty="0" smtClean="0"/>
              <a:t>- Resolução </a:t>
            </a:r>
            <a:r>
              <a:rPr lang="pt-BR" sz="1400" b="1" dirty="0"/>
              <a:t>– RE nº 2.606, de 11 de agosto de 2006</a:t>
            </a:r>
            <a:br>
              <a:rPr lang="pt-BR" sz="1400" b="1" dirty="0"/>
            </a:br>
            <a:r>
              <a:rPr lang="pt-BR" sz="1400" dirty="0"/>
              <a:t>Dispõe sobre as diretrizes para elaboração, validação e implantação de protocolos de reprocessamento de produtos médicos e dá outras providências.</a:t>
            </a:r>
          </a:p>
          <a:p>
            <a:endParaRPr lang="pt-BR" sz="1400" dirty="0"/>
          </a:p>
          <a:p>
            <a:r>
              <a:rPr lang="pt-BR" sz="1400" b="1" dirty="0" smtClean="0"/>
              <a:t>- RE </a:t>
            </a:r>
            <a:r>
              <a:rPr lang="pt-BR" sz="1400" b="1" dirty="0"/>
              <a:t>515, 2006 – LISTA DE PRODUTOS DE USO ÚNICO – PROIBIDO REPROCESSAR</a:t>
            </a:r>
          </a:p>
          <a:p>
            <a:pPr algn="just"/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57158" y="3286124"/>
            <a:ext cx="8501063" cy="120015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>
                <a:latin typeface="Book Antiqua" pitchFamily="18" charset="0"/>
              </a:rPr>
              <a:t>RESOLUÇÃO  RE  2.605  de 11 de  Agosto de 2006</a:t>
            </a:r>
          </a:p>
          <a:p>
            <a:pPr algn="ctr"/>
            <a:r>
              <a:rPr lang="pt-BR" b="1">
                <a:latin typeface="Book Antiqua" pitchFamily="18" charset="0"/>
              </a:rPr>
              <a:t>Dispõe sobre a lista de produtos cujo reprocessamento é proibido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71438" y="1443038"/>
            <a:ext cx="8929687" cy="120015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 b="1">
                <a:latin typeface="Book Antiqua" pitchFamily="18" charset="0"/>
              </a:rPr>
              <a:t>              </a:t>
            </a:r>
            <a:r>
              <a:rPr lang="pt-BR" b="1">
                <a:solidFill>
                  <a:schemeClr val="bg2"/>
                </a:solidFill>
                <a:latin typeface="Book Antiqua" pitchFamily="18" charset="0"/>
              </a:rPr>
              <a:t>RESOLUÇÃO   RDC   156  de 11 de Agosto de 2006</a:t>
            </a:r>
          </a:p>
          <a:p>
            <a:pPr algn="ctr"/>
            <a:r>
              <a:rPr lang="pt-BR" b="1">
                <a:solidFill>
                  <a:schemeClr val="bg2"/>
                </a:solidFill>
                <a:latin typeface="Book Antiqua" pitchFamily="18" charset="0"/>
              </a:rPr>
              <a:t>Dispõe sobre o registro, rotulagem e reprocessamento de produtos médicos</a:t>
            </a:r>
            <a:r>
              <a:rPr lang="pt-BR">
                <a:solidFill>
                  <a:schemeClr val="bg2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5" name="Retângulo 4"/>
          <p:cNvSpPr/>
          <p:nvPr/>
        </p:nvSpPr>
        <p:spPr>
          <a:xfrm>
            <a:off x="9072563" y="928688"/>
            <a:ext cx="71437" cy="71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4342" name="CaixaDeTexto 5"/>
          <p:cNvSpPr txBox="1">
            <a:spLocks noChangeArrowheads="1"/>
          </p:cNvSpPr>
          <p:nvPr/>
        </p:nvSpPr>
        <p:spPr bwMode="auto">
          <a:xfrm>
            <a:off x="3000375" y="142875"/>
            <a:ext cx="542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200" b="1" dirty="0"/>
              <a:t>LEGISLAÇÕES </a:t>
            </a:r>
            <a:r>
              <a:rPr lang="pt-BR" sz="3200" b="1" dirty="0" smtClean="0"/>
              <a:t>- ANVISA</a:t>
            </a:r>
            <a:endParaRPr lang="pt-BR" sz="3200" b="1" dirty="0"/>
          </a:p>
        </p:txBody>
      </p:sp>
      <p:sp>
        <p:nvSpPr>
          <p:cNvPr id="7" name="Retângulo 6"/>
          <p:cNvSpPr/>
          <p:nvPr/>
        </p:nvSpPr>
        <p:spPr>
          <a:xfrm>
            <a:off x="857224" y="4071942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ITEM 65.</a:t>
            </a:r>
            <a:r>
              <a:rPr lang="pt-BR" b="1" dirty="0" err="1" smtClean="0">
                <a:solidFill>
                  <a:srgbClr val="FF0000"/>
                </a:solidFill>
              </a:rPr>
              <a:t>Trocarter</a:t>
            </a:r>
            <a:r>
              <a:rPr lang="pt-BR" b="1" dirty="0" smtClean="0">
                <a:solidFill>
                  <a:srgbClr val="FF0000"/>
                </a:solidFill>
              </a:rPr>
              <a:t> não desmontável com válvula de qualquer diâmetro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4572008"/>
            <a:ext cx="2057403" cy="208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tângulo 11"/>
          <p:cNvSpPr>
            <a:spLocks noChangeArrowheads="1"/>
          </p:cNvSpPr>
          <p:nvPr/>
        </p:nvSpPr>
        <p:spPr bwMode="auto">
          <a:xfrm>
            <a:off x="0" y="0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/>
              <a:t> </a:t>
            </a:r>
            <a:r>
              <a:rPr lang="pt-BR" sz="4000" b="1" dirty="0"/>
              <a:t>PASSOS </a:t>
            </a:r>
            <a:r>
              <a:rPr lang="pt-BR" sz="4000" b="1" dirty="0" smtClean="0"/>
              <a:t>BÁSICOS</a:t>
            </a:r>
          </a:p>
          <a:p>
            <a:pPr algn="ctr"/>
            <a:r>
              <a:rPr lang="pt-BR" sz="4000" b="1" dirty="0" smtClean="0"/>
              <a:t> PARA PROCESSAMENTO DE ARTIGOS</a:t>
            </a:r>
            <a:endParaRPr lang="pt-BR" sz="40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r>
              <a:rPr lang="pt-BR" sz="100" b="1" dirty="0"/>
              <a:t>     </a:t>
            </a:r>
          </a:p>
          <a:p>
            <a:endParaRPr lang="pt-BR" sz="100" b="1" dirty="0"/>
          </a:p>
          <a:p>
            <a:r>
              <a:rPr lang="pt-BR" sz="100" b="1" dirty="0"/>
              <a:t>   </a:t>
            </a:r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</p:txBody>
      </p:sp>
      <p:sp>
        <p:nvSpPr>
          <p:cNvPr id="11267" name="Rectangle 23"/>
          <p:cNvSpPr>
            <a:spLocks noChangeArrowheads="1"/>
          </p:cNvSpPr>
          <p:nvPr/>
        </p:nvSpPr>
        <p:spPr bwMode="auto">
          <a:xfrm flipV="1">
            <a:off x="0" y="1500174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11269" name="Retângulo 3"/>
          <p:cNvSpPr>
            <a:spLocks noChangeArrowheads="1"/>
          </p:cNvSpPr>
          <p:nvPr/>
        </p:nvSpPr>
        <p:spPr bwMode="auto">
          <a:xfrm>
            <a:off x="357158" y="1785926"/>
            <a:ext cx="835818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dirty="0"/>
              <a:t>	- O processo para reutilizar os instrumentos </a:t>
            </a:r>
            <a:r>
              <a:rPr lang="pt-BR" sz="2200" b="1" i="1" dirty="0">
                <a:solidFill>
                  <a:schemeClr val="tx2">
                    <a:lumMod val="75000"/>
                  </a:schemeClr>
                </a:solidFill>
              </a:rPr>
              <a:t>começa com </a:t>
            </a:r>
            <a:r>
              <a:rPr lang="pt-BR" sz="2200" b="1" i="1" dirty="0" smtClean="0">
                <a:solidFill>
                  <a:schemeClr val="tx2">
                    <a:lumMod val="75000"/>
                  </a:schemeClr>
                </a:solidFill>
              </a:rPr>
              <a:t>a descontaminação </a:t>
            </a:r>
            <a:r>
              <a:rPr lang="pt-BR" sz="2200" b="1" i="1" dirty="0">
                <a:solidFill>
                  <a:schemeClr val="tx2">
                    <a:lumMod val="75000"/>
                  </a:schemeClr>
                </a:solidFill>
              </a:rPr>
              <a:t>e prossegue com a limpeza, esterilização/DAN, armazenamento e manipulação.</a:t>
            </a:r>
          </a:p>
        </p:txBody>
      </p:sp>
      <p:pic>
        <p:nvPicPr>
          <p:cNvPr id="7" name="Picture 5" descr="http://t0.gstatic.com/images?q=tbn:ANd9GcSt0fNtJ6Rs05UNZ1xAtOOwQTY_pWsMUBuRirjJQATQk0MDfbBaCkM4JGD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3214686"/>
            <a:ext cx="3405184" cy="3143248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143248"/>
            <a:ext cx="4429156" cy="332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WordArt 3"/>
          <p:cNvSpPr>
            <a:spLocks noChangeArrowheads="1" noChangeShapeType="1" noTextEdit="1"/>
          </p:cNvSpPr>
          <p:nvPr/>
        </p:nvSpPr>
        <p:spPr bwMode="auto">
          <a:xfrm>
            <a:off x="2133600" y="685800"/>
            <a:ext cx="5105400" cy="657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kern="10" dirty="0" smtClean="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2448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1º - DESCONTAMINAÇÃO</a:t>
            </a:r>
            <a:endParaRPr lang="pt-BR" kern="10" dirty="0">
              <a:ln w="12700">
                <a:solidFill>
                  <a:srgbClr val="00FFFF"/>
                </a:solidFill>
                <a:round/>
                <a:headEnd/>
                <a:tailEnd/>
              </a:ln>
              <a:solidFill>
                <a:srgbClr val="002448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Arial Black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838200" y="1752600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>
                <a:solidFill>
                  <a:srgbClr val="002448"/>
                </a:solidFill>
                <a:latin typeface="Arial Black" pitchFamily="34" charset="0"/>
              </a:rPr>
              <a:t>DEFINIÇÃO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28596" y="2786058"/>
            <a:ext cx="81534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dirty="0" smtClean="0">
                <a:solidFill>
                  <a:srgbClr val="002448"/>
                </a:solidFill>
              </a:rPr>
              <a:t>	Procedimento </a:t>
            </a:r>
            <a:r>
              <a:rPr lang="pt-BR" dirty="0">
                <a:solidFill>
                  <a:srgbClr val="002448"/>
                </a:solidFill>
              </a:rPr>
              <a:t>utilizado em artigos contaminados por matéria </a:t>
            </a:r>
            <a:r>
              <a:rPr lang="pt-BR" dirty="0" smtClean="0">
                <a:solidFill>
                  <a:srgbClr val="002448"/>
                </a:solidFill>
              </a:rPr>
              <a:t>orgânica: sangue</a:t>
            </a:r>
            <a:r>
              <a:rPr lang="pt-BR" dirty="0">
                <a:solidFill>
                  <a:srgbClr val="002448"/>
                </a:solidFill>
              </a:rPr>
              <a:t>, pus,secreções </a:t>
            </a:r>
            <a:r>
              <a:rPr lang="pt-BR" dirty="0" smtClean="0">
                <a:solidFill>
                  <a:srgbClr val="002448"/>
                </a:solidFill>
              </a:rPr>
              <a:t>corpóreas (</a:t>
            </a:r>
            <a:r>
              <a:rPr lang="pt-BR" b="1" dirty="0" smtClean="0">
                <a:solidFill>
                  <a:srgbClr val="002448"/>
                </a:solidFill>
              </a:rPr>
              <a:t>BRASIL </a:t>
            </a:r>
            <a:r>
              <a:rPr lang="pt-BR" b="1" dirty="0">
                <a:solidFill>
                  <a:srgbClr val="002448"/>
                </a:solidFill>
              </a:rPr>
              <a:t>/94, Resolução SS-392/94 </a:t>
            </a:r>
            <a:r>
              <a:rPr lang="pt-BR" b="1" dirty="0" smtClean="0">
                <a:solidFill>
                  <a:srgbClr val="002448"/>
                </a:solidFill>
              </a:rPr>
              <a:t>SP).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“Termo usado para descrever um processo de tratamento que torna um dispositivo, instrumento ou superfície ambiental de uso médico seguro para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manipulação (</a:t>
            </a:r>
            <a:r>
              <a:rPr lang="pt-BR" b="1" dirty="0" err="1" smtClean="0">
                <a:solidFill>
                  <a:srgbClr val="002448"/>
                </a:solidFill>
              </a:rPr>
              <a:t>Favero</a:t>
            </a:r>
            <a:r>
              <a:rPr lang="pt-BR" b="1" dirty="0" smtClean="0">
                <a:solidFill>
                  <a:srgbClr val="002448"/>
                </a:solidFill>
              </a:rPr>
              <a:t> </a:t>
            </a:r>
            <a:r>
              <a:rPr lang="pt-BR" b="1" dirty="0">
                <a:solidFill>
                  <a:srgbClr val="002448"/>
                </a:solidFill>
              </a:rPr>
              <a:t>&amp; Bond, 1991; </a:t>
            </a:r>
            <a:r>
              <a:rPr lang="pt-BR" b="1" dirty="0" err="1">
                <a:solidFill>
                  <a:srgbClr val="002448"/>
                </a:solidFill>
              </a:rPr>
              <a:t>Rutala</a:t>
            </a:r>
            <a:r>
              <a:rPr lang="pt-BR" b="1" dirty="0">
                <a:solidFill>
                  <a:srgbClr val="002448"/>
                </a:solidFill>
              </a:rPr>
              <a:t> </a:t>
            </a:r>
            <a:r>
              <a:rPr lang="pt-BR" b="1" dirty="0" smtClean="0">
                <a:solidFill>
                  <a:srgbClr val="002448"/>
                </a:solidFill>
              </a:rPr>
              <a:t>1996).</a:t>
            </a:r>
            <a:endParaRPr lang="pt-BR" b="1" dirty="0">
              <a:solidFill>
                <a:srgbClr val="002448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/>
              <a:t>Após a descontaminação, cada pequeno pedaço e espaço deve ser lavado e secado com ar comprimido. Para as lentes e telescópios, álcool e sabão especial poderão ser utilizados.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  <p:bldP spid="16388" grpId="0" autoUpdateAnimBg="0"/>
      <p:bldP spid="1638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71472" y="1142984"/>
            <a:ext cx="757242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pt-BR" b="1" dirty="0">
                <a:solidFill>
                  <a:srgbClr val="003366"/>
                </a:solidFill>
                <a:cs typeface="Times New Roman" pitchFamily="18" charset="0"/>
              </a:rPr>
              <a:t>DEFINIÇÃO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pt-BR" b="1" dirty="0">
                <a:solidFill>
                  <a:srgbClr val="003366"/>
                </a:solidFill>
                <a:cs typeface="Times New Roman" pitchFamily="18" charset="0"/>
              </a:rPr>
              <a:t>Remoção de material orgânico e sujidades dos objetos.</a:t>
            </a: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pt-BR" dirty="0">
                <a:solidFill>
                  <a:srgbClr val="003366"/>
                </a:solidFill>
                <a:cs typeface="Times New Roman" pitchFamily="18" charset="0"/>
              </a:rPr>
              <a:t>Processo que precede as ações de desinfecção e/ou esterilização. Poderá ser feita pelo método manual ou mecânico</a:t>
            </a:r>
            <a:r>
              <a:rPr lang="pt-BR" dirty="0" smtClean="0">
                <a:solidFill>
                  <a:srgbClr val="003366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3505200" y="381000"/>
            <a:ext cx="2362200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kern="10" dirty="0" smtClean="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2B48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2º - LIMPEZA</a:t>
            </a:r>
            <a:endParaRPr lang="pt-BR" kern="10" dirty="0">
              <a:ln w="12700">
                <a:solidFill>
                  <a:srgbClr val="00FFFF"/>
                </a:solidFill>
                <a:round/>
                <a:headEnd/>
                <a:tailEnd/>
              </a:ln>
              <a:solidFill>
                <a:srgbClr val="002B48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Arial Black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57158" y="5715016"/>
            <a:ext cx="8286808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/>
              <a:t>A </a:t>
            </a:r>
            <a:r>
              <a:rPr lang="pt-BR" b="1" dirty="0" smtClean="0"/>
              <a:t>limpeza manual </a:t>
            </a:r>
            <a:r>
              <a:rPr lang="pt-BR" dirty="0" smtClean="0"/>
              <a:t>enérgica com água corrente e SABÃO LÍQUIDO e </a:t>
            </a:r>
            <a:r>
              <a:rPr lang="pt-BR" b="1" i="1" dirty="0" smtClean="0"/>
              <a:t>DERTEGENTE ENZIMÁTICO </a:t>
            </a:r>
            <a:r>
              <a:rPr lang="pt-BR" dirty="0" smtClean="0"/>
              <a:t>elimina o material biológico como sangue, secreções orgânicas e resíduos teciduais que formam </a:t>
            </a:r>
            <a:r>
              <a:rPr lang="pt-BR" b="1" dirty="0" smtClean="0"/>
              <a:t>BIOFILME.</a:t>
            </a:r>
            <a:endParaRPr lang="pt-BR" b="1" dirty="0"/>
          </a:p>
        </p:txBody>
      </p:sp>
      <p:pic>
        <p:nvPicPr>
          <p:cNvPr id="6" name="Picture 2" descr="http://previews.agefotostock.com/previewimage/bajaage/e11d20e052304d13632c7866f942e601/B20-9916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786058"/>
            <a:ext cx="3690381" cy="2609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 descr="http://static.catalogohospitalar.com.br/img/produtos/6581/imagem-de-detergente-enzimatico-endozime_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20888"/>
            <a:ext cx="1571636" cy="3207420"/>
          </a:xfrm>
          <a:prstGeom prst="rect">
            <a:avLst/>
          </a:prstGeom>
          <a:noFill/>
        </p:spPr>
      </p:pic>
      <p:sp>
        <p:nvSpPr>
          <p:cNvPr id="7" name="Retângulo 8"/>
          <p:cNvSpPr>
            <a:spLocks noChangeArrowheads="1"/>
          </p:cNvSpPr>
          <p:nvPr/>
        </p:nvSpPr>
        <p:spPr bwMode="auto">
          <a:xfrm>
            <a:off x="6550025" y="2781300"/>
            <a:ext cx="2425700" cy="830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b="1" i="1" dirty="0">
                <a:solidFill>
                  <a:schemeClr val="tx2"/>
                </a:solidFill>
              </a:rPr>
              <a:t>DILUIÇÃO</a:t>
            </a:r>
            <a:r>
              <a:rPr lang="pt-BR" sz="1600" b="1" dirty="0">
                <a:solidFill>
                  <a:schemeClr val="tx2"/>
                </a:solidFill>
              </a:rPr>
              <a:t> DE 4 </a:t>
            </a:r>
            <a:r>
              <a:rPr lang="pt-BR" sz="1600" b="1" dirty="0" err="1">
                <a:solidFill>
                  <a:schemeClr val="tx2"/>
                </a:solidFill>
              </a:rPr>
              <a:t>mL/L</a:t>
            </a:r>
            <a:endParaRPr lang="pt-BR" sz="1600" b="1" dirty="0">
              <a:solidFill>
                <a:schemeClr val="tx2"/>
              </a:solidFill>
            </a:endParaRPr>
          </a:p>
          <a:p>
            <a:r>
              <a:rPr lang="pt-BR" sz="1600" dirty="0"/>
              <a:t>  - Tempo: 2 a 3 minutos</a:t>
            </a:r>
          </a:p>
          <a:p>
            <a:r>
              <a:rPr lang="pt-BR" sz="1600" dirty="0"/>
              <a:t>  - Enxaguar/água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utoUpdateAnimBg="0"/>
      <p:bldP spid="205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tângulo 11"/>
          <p:cNvSpPr>
            <a:spLocks noChangeArrowheads="1"/>
          </p:cNvSpPr>
          <p:nvPr/>
        </p:nvSpPr>
        <p:spPr bwMode="auto">
          <a:xfrm>
            <a:off x="0" y="0"/>
            <a:ext cx="9144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MÉTODOS DE LIMPEZA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</p:txBody>
      </p:sp>
      <p:sp>
        <p:nvSpPr>
          <p:cNvPr id="14339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00063" y="1500188"/>
            <a:ext cx="6448425" cy="2324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  <a:defRPr/>
            </a:pPr>
            <a:r>
              <a:rPr lang="pt-BR" sz="3000" b="1" dirty="0"/>
              <a:t>MÉTODOS DE LIMPEZA MANUAL</a:t>
            </a:r>
          </a:p>
          <a:p>
            <a:pPr>
              <a:defRPr/>
            </a:pPr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Água Esterilizada – Deionizada ou Fervida</a:t>
            </a:r>
          </a:p>
          <a:p>
            <a:pPr>
              <a:defRPr/>
            </a:pPr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Detergente Enzimático + Artefatos/Escovas</a:t>
            </a:r>
          </a:p>
          <a:p>
            <a:pPr>
              <a:defRPr/>
            </a:pPr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Ferramentas para desmontar</a:t>
            </a:r>
          </a:p>
          <a:p>
            <a:pPr>
              <a:defRPr/>
            </a:pPr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Certificar que não há obstruções no artigo</a:t>
            </a:r>
          </a:p>
          <a:p>
            <a:pPr>
              <a:defRPr/>
            </a:pPr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Verificar defeitos no instrumental</a:t>
            </a:r>
          </a:p>
          <a:p>
            <a:pPr>
              <a:defRPr/>
            </a:pPr>
            <a:endParaRPr lang="pt-BR" sz="25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00063" y="4357688"/>
            <a:ext cx="8072437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-"/>
              <a:defRPr/>
            </a:pPr>
            <a:r>
              <a:rPr lang="pt-BR" sz="3000" b="1" dirty="0"/>
              <a:t>MÉTODOS DE LIMPEZA AUTOMÁTICA</a:t>
            </a:r>
          </a:p>
          <a:p>
            <a:pPr>
              <a:defRPr/>
            </a:pPr>
            <a:r>
              <a:rPr lang="pt-BR" b="1" dirty="0" err="1">
                <a:solidFill>
                  <a:schemeClr val="tx2">
                    <a:lumMod val="75000"/>
                  </a:schemeClr>
                </a:solidFill>
              </a:rPr>
              <a:t>Termodesinfectora</a:t>
            </a:r>
            <a:endParaRPr lang="pt-BR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Lavadoras – Tipo </a:t>
            </a:r>
            <a:r>
              <a:rPr lang="pt-BR" b="1" dirty="0" err="1">
                <a:solidFill>
                  <a:schemeClr val="tx2">
                    <a:lumMod val="75000"/>
                  </a:schemeClr>
                </a:solidFill>
              </a:rPr>
              <a:t>Ultrassônica</a:t>
            </a:r>
            <a:endParaRPr lang="pt-BR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pt-BR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517525" y="127000"/>
            <a:ext cx="31178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5400" b="1">
                <a:solidFill>
                  <a:srgbClr val="FFFF00"/>
                </a:solidFill>
              </a:rPr>
              <a:t>Atenção!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65125" y="4919663"/>
            <a:ext cx="26479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pt-BR" sz="3600" b="1" dirty="0">
                <a:solidFill>
                  <a:schemeClr val="bg1"/>
                </a:solidFill>
              </a:rPr>
              <a:t>Antes....</a:t>
            </a:r>
          </a:p>
          <a:p>
            <a:pPr eaLnBrk="0" hangingPunct="0"/>
            <a:r>
              <a:rPr lang="pt-BR" sz="3600" b="1" dirty="0">
                <a:solidFill>
                  <a:schemeClr val="bg1"/>
                </a:solidFill>
              </a:rPr>
              <a:t>desmontar 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572000" y="4568825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pt-BR" sz="3600" b="1">
                <a:solidFill>
                  <a:schemeClr val="bg1"/>
                </a:solidFill>
              </a:rPr>
              <a:t>Depois.... Inspecionar a limpeza e a integralidade</a:t>
            </a:r>
          </a:p>
        </p:txBody>
      </p:sp>
      <p:pic>
        <p:nvPicPr>
          <p:cNvPr id="47109" name="Picture 5" descr="Limp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125538"/>
            <a:ext cx="3997325" cy="3371850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47110" name="Picture 6" descr="Inspecao na lupa 2_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06963" y="214313"/>
            <a:ext cx="4057650" cy="4222750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14400"/>
            <a:ext cx="7772400" cy="541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sz="2000" b="1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>DEFINIÇÃO </a:t>
            </a:r>
            <a:r>
              <a:rPr lang="pt-BR" sz="2000" b="1" dirty="0" smtClean="0">
                <a:latin typeface="Arial" charset="0"/>
                <a:cs typeface="Arial" charset="0"/>
              </a:rPr>
              <a:t/>
            </a:r>
            <a:br>
              <a:rPr lang="pt-BR" sz="2000" b="1" dirty="0" smtClean="0">
                <a:latin typeface="Arial" charset="0"/>
                <a:cs typeface="Arial" charset="0"/>
              </a:rPr>
            </a:br>
            <a:r>
              <a:rPr lang="pt-BR" sz="2000" b="1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>Processo de eliminação de microorganismos na forma vegetativa. </a:t>
            </a:r>
            <a:br>
              <a:rPr lang="pt-BR" sz="2000" b="1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2000" b="1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> </a:t>
            </a:r>
            <a:br>
              <a:rPr lang="pt-BR" sz="2000" b="1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/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/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b="1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>CLASSIFICAÇÃO</a:t>
            </a: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/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/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Alto nível – </a:t>
            </a:r>
            <a:r>
              <a:rPr lang="pt-BR" sz="18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destrói todos os microorganismos na forma vegetativa e alguns  </a:t>
            </a:r>
            <a:r>
              <a:rPr lang="pt-BR" sz="1800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esporulados</a:t>
            </a:r>
            <a:r>
              <a:rPr lang="pt-BR" sz="1800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, bacilo da tuberculose, fungos e vírus. Requer enxágüe do material com água estéril e manipulação com técnica asséptica.</a:t>
            </a: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/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/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> </a:t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b="1" dirty="0" smtClean="0">
                <a:solidFill>
                  <a:srgbClr val="002448"/>
                </a:solidFill>
                <a:latin typeface="Arial" charset="0"/>
              </a:rPr>
              <a:t>Médio nível ou nível intermediário – </a:t>
            </a:r>
            <a:r>
              <a:rPr lang="pt-BR" sz="1800" dirty="0" smtClean="0">
                <a:solidFill>
                  <a:srgbClr val="002448"/>
                </a:solidFill>
                <a:latin typeface="Arial" charset="0"/>
              </a:rPr>
              <a:t>destrói todos os microorganismos na forma vegetativa, exceto os </a:t>
            </a:r>
            <a:r>
              <a:rPr lang="pt-BR" sz="1800" dirty="0" err="1" smtClean="0">
                <a:solidFill>
                  <a:srgbClr val="002448"/>
                </a:solidFill>
                <a:latin typeface="Arial" charset="0"/>
              </a:rPr>
              <a:t>esporulados</a:t>
            </a:r>
            <a:r>
              <a:rPr lang="pt-BR" sz="1800" dirty="0" smtClean="0">
                <a:solidFill>
                  <a:srgbClr val="002448"/>
                </a:solidFill>
                <a:latin typeface="Arial" charset="0"/>
              </a:rPr>
              <a:t>, inativa o bacilo da tuberculose, a maioria dos vírus e fungo.</a:t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</a:rPr>
              <a:t/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</a:rPr>
              <a:t/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> </a:t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</a:br>
            <a:r>
              <a:rPr lang="pt-BR" sz="1800" b="1" dirty="0" smtClean="0">
                <a:solidFill>
                  <a:srgbClr val="002448"/>
                </a:solidFill>
                <a:latin typeface="Arial" charset="0"/>
              </a:rPr>
              <a:t>Baixo nível –</a:t>
            </a:r>
            <a:r>
              <a:rPr lang="pt-BR" sz="1800" dirty="0" smtClean="0">
                <a:solidFill>
                  <a:srgbClr val="002448"/>
                </a:solidFill>
                <a:latin typeface="Arial" charset="0"/>
              </a:rPr>
              <a:t> destrói todos os microorganismos na forma vegetativa, alguns vírus e fungos, não elimina o bacilo da tuberculose, nem os </a:t>
            </a:r>
            <a:r>
              <a:rPr lang="pt-BR" sz="1800" dirty="0" err="1" smtClean="0">
                <a:solidFill>
                  <a:srgbClr val="002448"/>
                </a:solidFill>
                <a:latin typeface="Arial" charset="0"/>
              </a:rPr>
              <a:t>esporulados</a:t>
            </a:r>
            <a:r>
              <a:rPr lang="pt-BR" sz="1800" dirty="0" smtClean="0">
                <a:solidFill>
                  <a:srgbClr val="002448"/>
                </a:solidFill>
                <a:latin typeface="Arial" charset="0"/>
              </a:rPr>
              <a:t>.</a:t>
            </a:r>
            <a:br>
              <a:rPr lang="pt-BR" sz="1800" dirty="0" smtClean="0">
                <a:solidFill>
                  <a:srgbClr val="002448"/>
                </a:solidFill>
                <a:latin typeface="Arial" charset="0"/>
              </a:rPr>
            </a:br>
            <a:r>
              <a:rPr lang="pt-BR" sz="1800" dirty="0" smtClean="0">
                <a:solidFill>
                  <a:srgbClr val="002448"/>
                </a:solidFill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895600" y="304800"/>
            <a:ext cx="373380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kern="10" dirty="0" smtClean="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2448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3º - DESINFECÇÃO</a:t>
            </a:r>
            <a:endParaRPr lang="pt-BR" kern="10" dirty="0">
              <a:ln w="12700">
                <a:solidFill>
                  <a:srgbClr val="00FFFF"/>
                </a:solidFill>
                <a:round/>
                <a:headEnd/>
                <a:tailEnd/>
              </a:ln>
              <a:solidFill>
                <a:srgbClr val="002448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66" name="Group 146"/>
          <p:cNvGraphicFramePr>
            <a:graphicFrameLocks noGrp="1"/>
          </p:cNvGraphicFramePr>
          <p:nvPr>
            <p:ph type="tbl" idx="1"/>
          </p:nvPr>
        </p:nvGraphicFramePr>
        <p:xfrm>
          <a:off x="304800" y="914400"/>
          <a:ext cx="8534400" cy="5768341"/>
        </p:xfrm>
        <a:graphic>
          <a:graphicData uri="http://schemas.openxmlformats.org/drawingml/2006/table">
            <a:tbl>
              <a:tblPr/>
              <a:tblGrid>
                <a:gridCol w="1752600"/>
                <a:gridCol w="1660525"/>
                <a:gridCol w="1708150"/>
                <a:gridCol w="1704975"/>
                <a:gridCol w="1708150"/>
              </a:tblGrid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PRODUTO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NÍVEL DE DESINFECÇÃO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TEMPO DE EXPOSIÇÃO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RESTRIÇÕES DE USO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EPI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GLUTARALDEÍDO A 2%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ALTO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30 minutos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Materiais porosos </a:t>
                      </a:r>
                      <a:r>
                        <a:rPr kumimoji="0" lang="pt-B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retem</a:t>
                      </a: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 o produto,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Fixa matéria orgânica.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Máscara de filtro químico, avental impermeável, óculos, luva de borracha cano longo,  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ÁCIDO PERACÉTICO A 0,2%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ALTO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10 minutos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Danifica alguns metais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Máscara de filtro químico, avental impermeável, óculos, luva de borracha cano longo,  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HIPOCLORITO DE SÓDIO - 1%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MÉDIO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30 minutos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Danifica metais e mármore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Avental impermeável, luva de borracha cano longo,botas, óculos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ÁLCOOL - 70%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MÉDIO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30 segundos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Danifica acrílico e borracha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Luva de borracha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QUATERNÁRIO DE AMONIA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BAIXO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30 minutos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Não há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Luva de borracha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67" name="WordArt 147"/>
          <p:cNvSpPr>
            <a:spLocks noChangeArrowheads="1" noChangeShapeType="1" noTextEdit="1"/>
          </p:cNvSpPr>
          <p:nvPr/>
        </p:nvSpPr>
        <p:spPr bwMode="auto">
          <a:xfrm>
            <a:off x="1295400" y="0"/>
            <a:ext cx="6781800" cy="72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2000" kern="1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2448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PRODUTOS UTILIZADOS NA DESINFECÇÃO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 b="1" dirty="0" smtClean="0"/>
              <a:t>GLUTARALDEIDO </a:t>
            </a:r>
            <a:r>
              <a:rPr lang="pt-BR" sz="4000" b="1" dirty="0"/>
              <a:t>2%</a:t>
            </a:r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r>
              <a:rPr lang="pt-BR" sz="100" b="1" dirty="0"/>
              <a:t>     </a:t>
            </a:r>
          </a:p>
          <a:p>
            <a:endParaRPr lang="pt-BR" sz="100" b="1" dirty="0"/>
          </a:p>
          <a:p>
            <a:r>
              <a:rPr lang="pt-BR" sz="100" b="1" dirty="0"/>
              <a:t>   </a:t>
            </a:r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r>
              <a:rPr lang="pt-BR" sz="2000" b="1" dirty="0"/>
              <a:t>Desinfecção de alto nível</a:t>
            </a:r>
          </a:p>
        </p:txBody>
      </p:sp>
      <p:sp>
        <p:nvSpPr>
          <p:cNvPr id="16387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16389" name="Retângulo 4"/>
          <p:cNvSpPr>
            <a:spLocks noChangeArrowheads="1"/>
          </p:cNvSpPr>
          <p:nvPr/>
        </p:nvSpPr>
        <p:spPr bwMode="auto">
          <a:xfrm>
            <a:off x="0" y="5934075"/>
            <a:ext cx="9144000" cy="9239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Como o glutaraldeído forma resíduos nos instrumentos, que são tóxicos para tecidos, os instrumentos devem ser enxaguados bem com a água estéril e secos com um pano estéril antes do uso. </a:t>
            </a:r>
          </a:p>
        </p:txBody>
      </p:sp>
      <p:sp>
        <p:nvSpPr>
          <p:cNvPr id="16390" name="Retângulo 5"/>
          <p:cNvSpPr>
            <a:spLocks noChangeArrowheads="1"/>
          </p:cNvSpPr>
          <p:nvPr/>
        </p:nvSpPr>
        <p:spPr bwMode="auto">
          <a:xfrm>
            <a:off x="251520" y="1556792"/>
            <a:ext cx="8429625" cy="64611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dirty="0"/>
              <a:t>	É um agente desinfetante bactericida que apresenta rápida e efetiva ação contra bactérias gram-positivas e gram-negativas (ANVISA, 2007).</a:t>
            </a:r>
          </a:p>
        </p:txBody>
      </p:sp>
      <p:pic>
        <p:nvPicPr>
          <p:cNvPr id="7" name="Picture 8" descr="http://www.segmenta.com.br/ctimages/imgcont_41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492896"/>
            <a:ext cx="2626184" cy="334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tângulo 11"/>
          <p:cNvSpPr>
            <a:spLocks noChangeArrowheads="1"/>
          </p:cNvSpPr>
          <p:nvPr/>
        </p:nvSpPr>
        <p:spPr bwMode="auto">
          <a:xfrm>
            <a:off x="0" y="0"/>
            <a:ext cx="9144000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/>
              <a:t> </a:t>
            </a:r>
            <a:r>
              <a:rPr lang="pt-BR" sz="3600" b="1" dirty="0" smtClean="0"/>
              <a:t>GLUTARALDEIDO – PRESSÃO P/ABANDONO</a:t>
            </a:r>
            <a:endParaRPr lang="pt-BR" sz="36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r>
              <a:rPr lang="pt-BR" sz="100" b="1" dirty="0"/>
              <a:t>     </a:t>
            </a:r>
          </a:p>
          <a:p>
            <a:endParaRPr lang="pt-BR" sz="100" b="1" dirty="0"/>
          </a:p>
          <a:p>
            <a:r>
              <a:rPr lang="pt-BR" sz="100" b="1" dirty="0"/>
              <a:t>   </a:t>
            </a:r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</p:txBody>
      </p:sp>
      <p:sp>
        <p:nvSpPr>
          <p:cNvPr id="17411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17412" name="Retângulo 3"/>
          <p:cNvSpPr>
            <a:spLocks noChangeArrowheads="1"/>
          </p:cNvSpPr>
          <p:nvPr/>
        </p:nvSpPr>
        <p:spPr bwMode="auto">
          <a:xfrm>
            <a:off x="357188" y="1714500"/>
            <a:ext cx="821531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pt-BR" b="1"/>
          </a:p>
          <a:p>
            <a:pPr algn="just">
              <a:buFont typeface="Arial" charset="0"/>
              <a:buChar char="•"/>
            </a:pPr>
            <a:r>
              <a:rPr lang="pt-BR" b="1"/>
              <a:t>Estudos sobre toxicidade do glutaraldeído e notificação de vários casos de reações adversas em pacientes e profissionais ;</a:t>
            </a:r>
          </a:p>
          <a:p>
            <a:pPr algn="just">
              <a:buFont typeface="Arial" charset="0"/>
              <a:buChar char="•"/>
            </a:pPr>
            <a:endParaRPr lang="pt-BR" b="1"/>
          </a:p>
          <a:p>
            <a:pPr algn="just"/>
            <a:r>
              <a:rPr lang="pt-BR"/>
              <a:t>•</a:t>
            </a:r>
            <a:r>
              <a:rPr lang="pt-BR" b="1"/>
              <a:t>Outras opções no mercado (OPA, ácido peracético, hipoclorito);</a:t>
            </a:r>
          </a:p>
          <a:p>
            <a:pPr algn="just"/>
            <a:endParaRPr lang="pt-BR" b="1"/>
          </a:p>
          <a:p>
            <a:pPr algn="just"/>
            <a:r>
              <a:rPr lang="pt-BR"/>
              <a:t>•</a:t>
            </a:r>
            <a:r>
              <a:rPr lang="pt-BR" b="1"/>
              <a:t>Difusão de termodesinfetadoras e de materiais de assistência termorresistentes;</a:t>
            </a:r>
          </a:p>
          <a:p>
            <a:pPr algn="just"/>
            <a:endParaRPr lang="pt-BR" b="1"/>
          </a:p>
          <a:p>
            <a:pPr algn="just"/>
            <a:r>
              <a:rPr lang="pt-BR"/>
              <a:t>•</a:t>
            </a:r>
            <a:r>
              <a:rPr lang="pt-BR" b="1"/>
              <a:t>Surto de infecções pós-operatórias por micobatéria de crescimento rápido.</a:t>
            </a:r>
          </a:p>
        </p:txBody>
      </p:sp>
      <p:sp>
        <p:nvSpPr>
          <p:cNvPr id="17413" name="Retângulo 4"/>
          <p:cNvSpPr>
            <a:spLocks noChangeArrowheads="1"/>
          </p:cNvSpPr>
          <p:nvPr/>
        </p:nvSpPr>
        <p:spPr bwMode="auto">
          <a:xfrm>
            <a:off x="0" y="5934075"/>
            <a:ext cx="9144000" cy="92392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RDC nº 8 de 27/02/2009 e RDC nº 33 de 16/08/2010 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Suspendeu a esterilização química para produtos críticos (endoscópicos) 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risco de contaminação por </a:t>
            </a:r>
            <a:r>
              <a:rPr lang="pt-BR" b="1" dirty="0" err="1">
                <a:solidFill>
                  <a:schemeClr val="bg1"/>
                </a:solidFill>
              </a:rPr>
              <a:t>micobactéria</a:t>
            </a:r>
            <a:r>
              <a:rPr lang="pt-BR" b="1" dirty="0">
                <a:solidFill>
                  <a:schemeClr val="bg1"/>
                </a:solidFill>
              </a:rPr>
              <a:t>. 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HIPOCLORITO 1%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Desinfecção de alto nível</a:t>
            </a:r>
          </a:p>
        </p:txBody>
      </p:sp>
      <p:sp>
        <p:nvSpPr>
          <p:cNvPr id="19459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19460" name="Retângulo 3"/>
          <p:cNvSpPr>
            <a:spLocks noChangeArrowheads="1"/>
          </p:cNvSpPr>
          <p:nvPr/>
        </p:nvSpPr>
        <p:spPr bwMode="auto">
          <a:xfrm>
            <a:off x="571500" y="1857375"/>
            <a:ext cx="764381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- Se for usada água fervida para fazer a solução, pode-se usar cloro a 0,1% e 0,5% para a DAN. Caso contrário, deve-se usar a solução a 1%. </a:t>
            </a:r>
          </a:p>
          <a:p>
            <a:endParaRPr lang="pt-BR"/>
          </a:p>
          <a:p>
            <a:r>
              <a:rPr lang="pt-BR"/>
              <a:t>- O tempo de contato necessário é de 20 a 30 minutos. </a:t>
            </a:r>
          </a:p>
          <a:p>
            <a:endParaRPr lang="pt-BR"/>
          </a:p>
          <a:p>
            <a:r>
              <a:rPr lang="pt-BR" b="1">
                <a:solidFill>
                  <a:srgbClr val="FF0000"/>
                </a:solidFill>
              </a:rPr>
              <a:t>- A solução é muito corrosiva para o </a:t>
            </a:r>
            <a:r>
              <a:rPr lang="pt-BR" b="1" i="1"/>
              <a:t>aço inoxidável. </a:t>
            </a:r>
          </a:p>
          <a:p>
            <a:endParaRPr lang="pt-BR"/>
          </a:p>
          <a:p>
            <a:r>
              <a:rPr lang="pt-BR"/>
              <a:t>- Depois da desinfecção, os instrumentos devem ser enxaguados bem com a água fervida e depois deixados secar ao ar livre ou secos com um pano estéril antes do uso. </a:t>
            </a:r>
          </a:p>
          <a:p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611188" y="5373688"/>
            <a:ext cx="4572000" cy="64611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/>
              <a:t>O período </a:t>
            </a:r>
            <a:r>
              <a:rPr lang="pt-BR" b="1" i="1" dirty="0"/>
              <a:t>máximo</a:t>
            </a:r>
            <a:r>
              <a:rPr lang="pt-BR" dirty="0"/>
              <a:t> de armazenamento da solução preparada é de (1) </a:t>
            </a:r>
            <a:r>
              <a:rPr lang="pt-BR" b="1" i="1" dirty="0">
                <a:solidFill>
                  <a:schemeClr val="tx2">
                    <a:lumMod val="50000"/>
                  </a:schemeClr>
                </a:solidFill>
              </a:rPr>
              <a:t>uma semana.</a:t>
            </a:r>
          </a:p>
        </p:txBody>
      </p:sp>
      <p:pic>
        <p:nvPicPr>
          <p:cNvPr id="19462" name="Picture 2" descr="http://www.orede.com.br/js/timthumb.php?src=/up/04.02.008_1g.jpg&amp;w=370&amp;h=270&amp;zc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4475163"/>
            <a:ext cx="1808162" cy="238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ÁCIDO PERACÉTICO 0,2%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Desinfecção de alto nível</a:t>
            </a:r>
          </a:p>
        </p:txBody>
      </p:sp>
      <p:sp>
        <p:nvSpPr>
          <p:cNvPr id="20483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20484" name="Retângulo 4"/>
          <p:cNvSpPr>
            <a:spLocks noChangeArrowheads="1"/>
          </p:cNvSpPr>
          <p:nvPr/>
        </p:nvSpPr>
        <p:spPr bwMode="auto">
          <a:xfrm>
            <a:off x="539750" y="1412875"/>
            <a:ext cx="7704138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/>
              <a:t>	O ácido peracético é um desinfetante (pronto) com eficácia microbiológica comprovada, biodegradável, mantém suas propriedades em presença de matéria orgânica e tem sido recomendado como </a:t>
            </a:r>
            <a:r>
              <a:rPr lang="pt-BR" b="1"/>
              <a:t>substituto ao uso do glutaraldeído 2% e hipoclorito de sódio 1%.</a:t>
            </a:r>
          </a:p>
        </p:txBody>
      </p:sp>
      <p:sp>
        <p:nvSpPr>
          <p:cNvPr id="20485" name="Retângulo 5"/>
          <p:cNvSpPr>
            <a:spLocks noChangeArrowheads="1"/>
          </p:cNvSpPr>
          <p:nvPr/>
        </p:nvSpPr>
        <p:spPr bwMode="auto">
          <a:xfrm>
            <a:off x="827088" y="6308725"/>
            <a:ext cx="7777162" cy="3698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pt-BR"/>
              <a:t>Imersos por 10 minutos em ácido peracético 0,2% para desinfecção. </a:t>
            </a:r>
          </a:p>
        </p:txBody>
      </p:sp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924175"/>
            <a:ext cx="240982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5" descr="http://www.enfoquehospitalar.com.br/uploads/produtos/fotos/13/sterilife_grande_original.png?13007178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2565400"/>
            <a:ext cx="3240088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Retângulo 10"/>
          <p:cNvSpPr>
            <a:spLocks noChangeArrowheads="1"/>
          </p:cNvSpPr>
          <p:nvPr/>
        </p:nvSpPr>
        <p:spPr bwMode="auto">
          <a:xfrm>
            <a:off x="5076825" y="5661025"/>
            <a:ext cx="3209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sache do inibidor de corrosão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800" smtClean="0">
                <a:sym typeface="Wingdings" pitchFamily="2" charset="2"/>
              </a:rPr>
              <a:t>Ácido Peracético</a:t>
            </a:r>
            <a:r>
              <a:rPr lang="pt-BR" smtClean="0">
                <a:sym typeface="Wingdings" pitchFamily="2" charset="2"/>
              </a:rPr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625" y="1557338"/>
            <a:ext cx="7958138" cy="44577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pt-BR" sz="2800" b="1" u="sng" smtClean="0">
                <a:sym typeface="Wingdings" pitchFamily="2" charset="2"/>
              </a:rPr>
              <a:t>Exemplo de Formulação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pt-BR" sz="2800" b="1" u="sng" smtClean="0">
              <a:sym typeface="Wingdings" pitchFamily="2" charset="2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pt-BR" sz="2800" b="1" smtClean="0">
                <a:sym typeface="Wingdings" pitchFamily="2" charset="2"/>
              </a:rPr>
              <a:t>H3C – C =  O   +  H2O2        H3C - C =  O    +     H2O                                                                   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pt-BR" sz="2800" b="1" smtClean="0">
                <a:sym typeface="Wingdings" pitchFamily="2" charset="2"/>
              </a:rPr>
              <a:t>                OH                       </a:t>
            </a:r>
            <a:r>
              <a:rPr lang="pt-BR" sz="2400" b="1" smtClean="0">
                <a:sym typeface="Wingdings" pitchFamily="2" charset="2"/>
              </a:rPr>
              <a:t>(</a:t>
            </a:r>
            <a:r>
              <a:rPr lang="pt-BR" sz="1800" b="1" smtClean="0">
                <a:sym typeface="Wingdings" pitchFamily="2" charset="2"/>
              </a:rPr>
              <a:t>C2H4O3)</a:t>
            </a:r>
            <a:r>
              <a:rPr lang="pt-BR" sz="2800" b="1" smtClean="0">
                <a:sym typeface="Wingdings" pitchFamily="2" charset="2"/>
              </a:rPr>
              <a:t>     OOH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BR" sz="2400" b="1" smtClean="0"/>
              <a:t>Ácido Acético          Peróxido           Ac. Peracético        Água                          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BR" sz="2400" b="1" smtClean="0"/>
              <a:t>                                de hidrogênio</a:t>
            </a:r>
            <a:r>
              <a:rPr lang="pt-BR" sz="2800" b="1" smtClean="0"/>
              <a:t>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BR" sz="2800" b="1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BR" sz="2800" b="1" smtClean="0"/>
              <a:t>Grupo Químico </a:t>
            </a:r>
            <a:r>
              <a:rPr lang="pt-BR" sz="2800" b="1" smtClean="0">
                <a:sym typeface="Wingdings" pitchFamily="2" charset="2"/>
              </a:rPr>
              <a:t> Peróxido Orgânico</a:t>
            </a:r>
            <a:r>
              <a:rPr lang="pt-BR" sz="2800" b="1" smtClean="0"/>
              <a:t>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BR" sz="2800" b="1" smtClean="0"/>
              <a:t>pH – Em torno 2 – 3 (Ácido)                                                           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2916238" y="2492375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4140200" y="2636838"/>
            <a:ext cx="431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H="1">
            <a:off x="4140200" y="2852738"/>
            <a:ext cx="503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1908175" y="2924175"/>
            <a:ext cx="21590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5724525" y="2852738"/>
            <a:ext cx="144463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PERÓXIDO DE HIDROGÊNIO 6%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Desinfecção de alto nível</a:t>
            </a:r>
          </a:p>
        </p:txBody>
      </p:sp>
      <p:sp>
        <p:nvSpPr>
          <p:cNvPr id="22531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22532" name="Retângulo 4"/>
          <p:cNvSpPr>
            <a:spLocks noChangeArrowheads="1"/>
          </p:cNvSpPr>
          <p:nvPr/>
        </p:nvSpPr>
        <p:spPr bwMode="auto">
          <a:xfrm>
            <a:off x="468313" y="1484313"/>
            <a:ext cx="792956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Tx/>
              <a:buChar char="-"/>
            </a:pPr>
            <a:r>
              <a:rPr lang="pt-BR"/>
              <a:t>Pode-se preparar com a adição de uma parte de uma solução a 30% com quatro partes de água fervida; o tempo de contato </a:t>
            </a:r>
            <a:r>
              <a:rPr lang="pt-BR" b="1"/>
              <a:t>é de 30 minutos. </a:t>
            </a:r>
          </a:p>
          <a:p>
            <a:pPr algn="just">
              <a:buFontTx/>
              <a:buChar char="-"/>
            </a:pPr>
            <a:endParaRPr lang="pt-BR" b="1"/>
          </a:p>
          <a:p>
            <a:pPr algn="just"/>
            <a:endParaRPr lang="pt-BR"/>
          </a:p>
          <a:p>
            <a:pPr algn="just">
              <a:buFontTx/>
              <a:buChar char="-"/>
            </a:pPr>
            <a:r>
              <a:rPr lang="pt-BR"/>
              <a:t>Depois da desinfecção, os instrumentos devem ser enxaguados bem com água fervida e depois deixados secar ao ar livre ou secos com um pano estéril antes do uso. </a:t>
            </a:r>
            <a:endParaRPr lang="pt-BR" b="1" i="1"/>
          </a:p>
        </p:txBody>
      </p:sp>
      <p:sp>
        <p:nvSpPr>
          <p:cNvPr id="22533" name="Retângulo 4"/>
          <p:cNvSpPr>
            <a:spLocks noChangeArrowheads="1"/>
          </p:cNvSpPr>
          <p:nvPr/>
        </p:nvSpPr>
        <p:spPr bwMode="auto">
          <a:xfrm>
            <a:off x="395288" y="4581525"/>
            <a:ext cx="4572000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Esta solução </a:t>
            </a:r>
            <a:r>
              <a:rPr lang="pt-BR" b="1">
                <a:solidFill>
                  <a:srgbClr val="FF0000"/>
                </a:solidFill>
              </a:rPr>
              <a:t>danifica</a:t>
            </a:r>
            <a:r>
              <a:rPr lang="pt-BR"/>
              <a:t> as superfícies externas das </a:t>
            </a:r>
            <a:r>
              <a:rPr lang="pt-BR" b="1" i="1"/>
              <a:t>borrachas e plásticos e corrói os instrumentos de cobre, zinco e bronze.</a:t>
            </a:r>
            <a:endParaRPr lang="pt-BR"/>
          </a:p>
        </p:txBody>
      </p:sp>
      <p:pic>
        <p:nvPicPr>
          <p:cNvPr id="22534" name="Picture 6" descr="http://diversey.com/Image%20Library/Oxivir/OxivirProducts_Family_RT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644900"/>
            <a:ext cx="2894013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ORTOFTALALDEÍDO</a:t>
            </a:r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Desinfecção de alto nível</a:t>
            </a:r>
          </a:p>
        </p:txBody>
      </p:sp>
      <p:sp>
        <p:nvSpPr>
          <p:cNvPr id="23555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23556" name="Retângulo 6"/>
          <p:cNvSpPr>
            <a:spLocks noChangeArrowheads="1"/>
          </p:cNvSpPr>
          <p:nvPr/>
        </p:nvSpPr>
        <p:spPr bwMode="auto">
          <a:xfrm>
            <a:off x="250825" y="1341438"/>
            <a:ext cx="8137525" cy="13223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600" b="1"/>
              <a:t>Atividade antimicrobiana</a:t>
            </a:r>
          </a:p>
          <a:p>
            <a:r>
              <a:rPr lang="pt-BR"/>
              <a:t>– atividade superior para micobactéria quando comparado ao glutaraldeído</a:t>
            </a:r>
          </a:p>
          <a:p>
            <a:r>
              <a:rPr lang="pt-BR"/>
              <a:t>– Concentração de uso: 0,55%</a:t>
            </a:r>
          </a:p>
          <a:p>
            <a:r>
              <a:rPr lang="pt-BR"/>
              <a:t>– Temperatura ambiente</a:t>
            </a:r>
          </a:p>
        </p:txBody>
      </p:sp>
      <p:sp>
        <p:nvSpPr>
          <p:cNvPr id="8" name="Retângulo 7"/>
          <p:cNvSpPr/>
          <p:nvPr/>
        </p:nvSpPr>
        <p:spPr>
          <a:xfrm>
            <a:off x="250825" y="3068638"/>
            <a:ext cx="5184775" cy="17541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PONTOS POSITIVOS:</a:t>
            </a:r>
          </a:p>
          <a:p>
            <a:pPr>
              <a:defRPr/>
            </a:pPr>
            <a:r>
              <a:rPr lang="pt-BR" dirty="0"/>
              <a:t> </a:t>
            </a:r>
            <a:r>
              <a:rPr lang="pt-BR" b="1" dirty="0"/>
              <a:t>- Ação rápida (12 a 20 minutos)</a:t>
            </a:r>
          </a:p>
          <a:p>
            <a:pPr>
              <a:defRPr/>
            </a:pPr>
            <a:r>
              <a:rPr lang="pt-BR" dirty="0"/>
              <a:t>- Não requer ativação</a:t>
            </a:r>
          </a:p>
          <a:p>
            <a:pPr>
              <a:defRPr/>
            </a:pPr>
            <a:r>
              <a:rPr lang="pt-BR" dirty="0"/>
              <a:t>- Odor insignificante</a:t>
            </a:r>
          </a:p>
          <a:p>
            <a:pPr>
              <a:defRPr/>
            </a:pPr>
            <a:r>
              <a:rPr lang="pt-BR" dirty="0"/>
              <a:t>- Excelente compatibilidade com os materiais</a:t>
            </a:r>
          </a:p>
          <a:p>
            <a:pPr>
              <a:defRPr/>
            </a:pPr>
            <a:r>
              <a:rPr lang="pt-BR" dirty="0"/>
              <a:t>- Não coagula sangue ou fixa matéria orgânica</a:t>
            </a:r>
          </a:p>
        </p:txBody>
      </p:sp>
      <p:sp>
        <p:nvSpPr>
          <p:cNvPr id="23558" name="Retângulo 8"/>
          <p:cNvSpPr>
            <a:spLocks noChangeArrowheads="1"/>
          </p:cNvSpPr>
          <p:nvPr/>
        </p:nvSpPr>
        <p:spPr bwMode="auto">
          <a:xfrm>
            <a:off x="250825" y="4941888"/>
            <a:ext cx="5178425" cy="17541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FF0000"/>
                </a:solidFill>
              </a:rPr>
              <a:t>PONTOS NEGATIVOS</a:t>
            </a:r>
          </a:p>
          <a:p>
            <a:r>
              <a:rPr lang="pt-BR"/>
              <a:t>- Mancha pele, membrana mucosa, roupas</a:t>
            </a:r>
          </a:p>
          <a:p>
            <a:r>
              <a:rPr lang="pt-BR"/>
              <a:t>- Mais caro que glutaraldeído</a:t>
            </a:r>
          </a:p>
          <a:p>
            <a:r>
              <a:rPr lang="pt-BR"/>
              <a:t>- Irritação ocular ao contato</a:t>
            </a:r>
          </a:p>
          <a:p>
            <a:r>
              <a:rPr lang="pt-BR"/>
              <a:t>- Atividade esporicida lenta</a:t>
            </a:r>
          </a:p>
          <a:p>
            <a:r>
              <a:rPr lang="pt-BR"/>
              <a:t>- Exposições repetidas podem causar alergia</a:t>
            </a:r>
          </a:p>
        </p:txBody>
      </p:sp>
      <p:pic>
        <p:nvPicPr>
          <p:cNvPr id="235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3213100"/>
            <a:ext cx="21717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WordArt 6"/>
          <p:cNvSpPr>
            <a:spLocks noChangeArrowheads="1" noChangeShapeType="1" noTextEdit="1"/>
          </p:cNvSpPr>
          <p:nvPr/>
        </p:nvSpPr>
        <p:spPr bwMode="auto">
          <a:xfrm>
            <a:off x="1676400" y="228600"/>
            <a:ext cx="6019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kern="10" dirty="0" smtClean="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2448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4º - ESTERILIZAÇÃO </a:t>
            </a:r>
            <a:endParaRPr lang="pt-BR" kern="10" dirty="0">
              <a:ln w="12700">
                <a:solidFill>
                  <a:srgbClr val="00FFFF"/>
                </a:solidFill>
                <a:round/>
                <a:headEnd/>
                <a:tailEnd/>
              </a:ln>
              <a:solidFill>
                <a:srgbClr val="002448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Arial Black"/>
            </a:endParaRP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323528" y="1052736"/>
            <a:ext cx="7715275" cy="9239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pt-BR" b="1">
                <a:solidFill>
                  <a:srgbClr val="222222"/>
                </a:solidFill>
                <a:ea typeface="Times New Roman" pitchFamily="18" charset="0"/>
                <a:cs typeface="Arial" charset="0"/>
              </a:rPr>
              <a:t>	A destrui</a:t>
            </a:r>
            <a:r>
              <a:rPr lang="pt-BR" b="1">
                <a:solidFill>
                  <a:srgbClr val="22222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ç</a:t>
            </a:r>
            <a:r>
              <a:rPr lang="pt-BR" b="1">
                <a:solidFill>
                  <a:srgbClr val="222222"/>
                </a:solidFill>
                <a:ea typeface="Times New Roman" pitchFamily="18" charset="0"/>
                <a:cs typeface="Arial" charset="0"/>
              </a:rPr>
              <a:t>ão de todos os microorganismos, inclusive os esporos bacterianos em um instrumento </a:t>
            </a:r>
            <a:r>
              <a:rPr lang="pt-BR" b="1" i="1">
                <a:solidFill>
                  <a:srgbClr val="003399"/>
                </a:solidFill>
                <a:ea typeface="Times New Roman" pitchFamily="18" charset="0"/>
                <a:cs typeface="Arial" charset="0"/>
              </a:rPr>
              <a:t>(probabilidade de um microorganismo sobreviver é menor de um em um milhão).</a:t>
            </a:r>
            <a:endParaRPr lang="pt-BR" b="1" i="1">
              <a:solidFill>
                <a:srgbClr val="003399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Retângulo 5"/>
          <p:cNvSpPr>
            <a:spLocks noChangeArrowheads="1"/>
          </p:cNvSpPr>
          <p:nvPr/>
        </p:nvSpPr>
        <p:spPr bwMode="auto">
          <a:xfrm>
            <a:off x="323529" y="2204864"/>
            <a:ext cx="4824536" cy="212365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pt-BR" sz="2200" b="1" i="1" dirty="0" smtClean="0">
                <a:solidFill>
                  <a:srgbClr val="FF0000"/>
                </a:solidFill>
              </a:rPr>
              <a:t>TIPOS DE ESTERILIZAÇÃO: </a:t>
            </a:r>
          </a:p>
          <a:p>
            <a:pPr>
              <a:buFontTx/>
              <a:buChar char="-"/>
            </a:pPr>
            <a:r>
              <a:rPr lang="pt-BR" sz="2200" b="1" dirty="0" smtClean="0">
                <a:solidFill>
                  <a:srgbClr val="003399"/>
                </a:solidFill>
              </a:rPr>
              <a:t>Produtos </a:t>
            </a:r>
            <a:r>
              <a:rPr lang="pt-BR" sz="2200" b="1" dirty="0">
                <a:solidFill>
                  <a:srgbClr val="003399"/>
                </a:solidFill>
              </a:rPr>
              <a:t>Químicos Líquidos (imersão)</a:t>
            </a:r>
          </a:p>
          <a:p>
            <a:pPr>
              <a:buFontTx/>
              <a:buChar char="-"/>
            </a:pPr>
            <a:r>
              <a:rPr lang="pt-BR" sz="2200" b="1" dirty="0">
                <a:solidFill>
                  <a:srgbClr val="003399"/>
                </a:solidFill>
              </a:rPr>
              <a:t>O vapor sob pressão e Calor (melhor)</a:t>
            </a:r>
          </a:p>
          <a:p>
            <a:r>
              <a:rPr lang="pt-BR" sz="2200" b="1" dirty="0">
                <a:solidFill>
                  <a:srgbClr val="003399"/>
                </a:solidFill>
              </a:rPr>
              <a:t>-Formaldeído gasoso</a:t>
            </a:r>
          </a:p>
          <a:p>
            <a:r>
              <a:rPr lang="pt-BR" sz="2200" b="1" dirty="0">
                <a:solidFill>
                  <a:srgbClr val="003399"/>
                </a:solidFill>
              </a:rPr>
              <a:t>- Gás óxido de etileno, </a:t>
            </a:r>
          </a:p>
          <a:p>
            <a:pPr>
              <a:buFontTx/>
              <a:buChar char="-"/>
            </a:pPr>
            <a:r>
              <a:rPr lang="pt-BR" sz="2200" b="1" dirty="0">
                <a:solidFill>
                  <a:srgbClr val="003399"/>
                </a:solidFill>
              </a:rPr>
              <a:t>Plasma-Peróxido de hidrogênio </a:t>
            </a:r>
          </a:p>
        </p:txBody>
      </p:sp>
      <p:pic>
        <p:nvPicPr>
          <p:cNvPr id="110593" name="Picture 1" descr="C:\Users\hugo santos\Desktop\AULAS FERTILE 2013\FOTOS HISTEROSCOPIA 2013\IMG_17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348880"/>
            <a:ext cx="3255826" cy="4341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tângulo 11"/>
          <p:cNvSpPr>
            <a:spLocks noChangeArrowheads="1"/>
          </p:cNvSpPr>
          <p:nvPr/>
        </p:nvSpPr>
        <p:spPr bwMode="auto">
          <a:xfrm>
            <a:off x="0" y="0"/>
            <a:ext cx="91440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3600" b="1"/>
              <a:t>ESTERILIZAÇÃO QUÍMICA - LÍQUIDA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Métodos de Esterilização (IMERSÃO): </a:t>
            </a:r>
            <a:r>
              <a:rPr lang="pt-BR" sz="2000" b="1"/>
              <a:t>Glutaraldeído e Ácido Peracético </a:t>
            </a:r>
          </a:p>
        </p:txBody>
      </p:sp>
      <p:sp>
        <p:nvSpPr>
          <p:cNvPr id="25603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5604" name="Picture 6" descr="http://loja.cirurgicaestilo.com.br/ecommerce_site/arquivos8114/arquivos/133054831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341438"/>
            <a:ext cx="2881312" cy="374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tângulo 5"/>
          <p:cNvSpPr>
            <a:spLocks noChangeArrowheads="1"/>
          </p:cNvSpPr>
          <p:nvPr/>
        </p:nvSpPr>
        <p:spPr bwMode="auto">
          <a:xfrm>
            <a:off x="3995738" y="3573463"/>
            <a:ext cx="1133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/>
              <a:t>VERSUS</a:t>
            </a:r>
          </a:p>
        </p:txBody>
      </p:sp>
      <p:sp>
        <p:nvSpPr>
          <p:cNvPr id="25606" name="Retângulo 6"/>
          <p:cNvSpPr>
            <a:spLocks noChangeArrowheads="1"/>
          </p:cNvSpPr>
          <p:nvPr/>
        </p:nvSpPr>
        <p:spPr bwMode="auto">
          <a:xfrm>
            <a:off x="0" y="5934075"/>
            <a:ext cx="9144000" cy="9239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>
                <a:solidFill>
                  <a:srgbClr val="FF33CC"/>
                </a:solidFill>
              </a:rPr>
              <a:t>INDICAÇÃO:</a:t>
            </a:r>
            <a:r>
              <a:rPr lang="pt-BR" b="1">
                <a:solidFill>
                  <a:schemeClr val="bg1"/>
                </a:solidFill>
              </a:rPr>
              <a:t> </a:t>
            </a:r>
            <a:r>
              <a:rPr lang="pt-BR">
                <a:solidFill>
                  <a:schemeClr val="bg1"/>
                </a:solidFill>
              </a:rPr>
              <a:t>artigos semi-críticos que não possam sofrer esterilização pelo calor úmido, </a:t>
            </a:r>
            <a:r>
              <a:rPr lang="pt-BR">
                <a:solidFill>
                  <a:srgbClr val="FFFF00"/>
                </a:solidFill>
              </a:rPr>
              <a:t>EVITAR:</a:t>
            </a:r>
            <a:r>
              <a:rPr lang="pt-BR">
                <a:solidFill>
                  <a:schemeClr val="bg1"/>
                </a:solidFill>
              </a:rPr>
              <a:t> instrumentos e acessórios que entram em contato com tecidos sub-epiteliais lesados, órgãos e sistema vascular.</a:t>
            </a:r>
          </a:p>
        </p:txBody>
      </p:sp>
      <p:sp>
        <p:nvSpPr>
          <p:cNvPr id="25607" name="Retângulo 7"/>
          <p:cNvSpPr>
            <a:spLocks noChangeArrowheads="1"/>
          </p:cNvSpPr>
          <p:nvPr/>
        </p:nvSpPr>
        <p:spPr bwMode="auto">
          <a:xfrm>
            <a:off x="827088" y="5229225"/>
            <a:ext cx="268605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10 horas p/ esterilização</a:t>
            </a:r>
          </a:p>
        </p:txBody>
      </p:sp>
      <p:pic>
        <p:nvPicPr>
          <p:cNvPr id="25608" name="Picture 12" descr="http://www.contatti.com.br/nx3/images/stories/esterilizante_a_ba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1844675"/>
            <a:ext cx="2376487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Retângulo 11"/>
          <p:cNvSpPr>
            <a:spLocks noChangeArrowheads="1"/>
          </p:cNvSpPr>
          <p:nvPr/>
        </p:nvSpPr>
        <p:spPr bwMode="auto">
          <a:xfrm>
            <a:off x="5580063" y="5157788"/>
            <a:ext cx="30575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20 a 30 min. p/ esterilização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/>
              <a:t> </a:t>
            </a:r>
            <a:r>
              <a:rPr lang="pt-BR" sz="4000" b="1" dirty="0"/>
              <a:t>ESTERILIZAÇÃO SOB </a:t>
            </a:r>
            <a:r>
              <a:rPr lang="pt-BR" sz="4000" b="1" dirty="0" smtClean="0"/>
              <a:t>PRESSÃO-VAPOR</a:t>
            </a:r>
            <a:endParaRPr lang="pt-BR" sz="40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r>
              <a:rPr lang="pt-BR" sz="100" b="1" dirty="0"/>
              <a:t>     </a:t>
            </a:r>
          </a:p>
          <a:p>
            <a:endParaRPr lang="pt-BR" sz="100" b="1" dirty="0"/>
          </a:p>
          <a:p>
            <a:r>
              <a:rPr lang="pt-BR" sz="100" b="1" dirty="0"/>
              <a:t>   </a:t>
            </a:r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r>
              <a:rPr lang="pt-BR" sz="2000" dirty="0"/>
              <a:t>Métodos de Esterilização: </a:t>
            </a:r>
            <a:r>
              <a:rPr lang="pt-BR" sz="2000" b="1" dirty="0"/>
              <a:t>Esterilização (VAPOR): Autoclave</a:t>
            </a:r>
          </a:p>
        </p:txBody>
      </p:sp>
      <p:sp>
        <p:nvSpPr>
          <p:cNvPr id="26627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26628" name="Picture 20" descr="SL-%208110_linha_3000_autoclave_hospitalar_303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63" y="1928813"/>
            <a:ext cx="245745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tângulo 4"/>
          <p:cNvSpPr>
            <a:spLocks noChangeArrowheads="1"/>
          </p:cNvSpPr>
          <p:nvPr/>
        </p:nvSpPr>
        <p:spPr bwMode="auto">
          <a:xfrm>
            <a:off x="179512" y="1412776"/>
            <a:ext cx="5643562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dirty="0"/>
              <a:t>Um esterilizador à vapor é um equipamento feito de metal, com uma porta ou tampa </a:t>
            </a:r>
            <a:r>
              <a:rPr lang="pt-BR" dirty="0" err="1"/>
              <a:t>lacrável</a:t>
            </a:r>
            <a:r>
              <a:rPr lang="pt-BR" dirty="0"/>
              <a:t>, no qual altas temperaturas podem ser obtidas por meio de vapor sob pressão.</a:t>
            </a:r>
          </a:p>
          <a:p>
            <a:pPr algn="just"/>
            <a:endParaRPr lang="pt-BR" dirty="0"/>
          </a:p>
          <a:p>
            <a:pPr algn="just"/>
            <a:r>
              <a:rPr lang="pt-BR" sz="1600" b="1" dirty="0"/>
              <a:t>1º CICLO – 1h (primeiro ciclo do dia) depois média 30’</a:t>
            </a:r>
          </a:p>
        </p:txBody>
      </p:sp>
      <p:sp>
        <p:nvSpPr>
          <p:cNvPr id="26630" name="Retângulo 5"/>
          <p:cNvSpPr>
            <a:spLocks noChangeArrowheads="1"/>
          </p:cNvSpPr>
          <p:nvPr/>
        </p:nvSpPr>
        <p:spPr bwMode="auto">
          <a:xfrm>
            <a:off x="251520" y="3140968"/>
            <a:ext cx="5429250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Instrumentos a descoberto devem ser expostos durante 20 minutos a temperaturas entre 121 </a:t>
            </a:r>
            <a:r>
              <a:rPr lang="pt-BR" baseline="30000"/>
              <a:t>o</a:t>
            </a:r>
            <a:r>
              <a:rPr lang="pt-BR"/>
              <a:t>C e 132 </a:t>
            </a:r>
            <a:r>
              <a:rPr lang="pt-BR" baseline="30000"/>
              <a:t>o</a:t>
            </a:r>
            <a:r>
              <a:rPr lang="pt-BR"/>
              <a:t>C, a uma pressão de 106 kPa (15 lb/polegada</a:t>
            </a:r>
            <a:r>
              <a:rPr lang="pt-BR" baseline="30000"/>
              <a:t>2</a:t>
            </a:r>
            <a:r>
              <a:rPr lang="pt-BR"/>
              <a:t>) – VER MANUAL FABRICANTE.</a:t>
            </a:r>
          </a:p>
        </p:txBody>
      </p:sp>
      <p:pic>
        <p:nvPicPr>
          <p:cNvPr id="108545" name="Picture 1" descr="C:\Users\hugo santos\Desktop\AULAS FERTILE 2013\FOTOS HISTEROSCOPIA 2013\IMG_17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653136"/>
            <a:ext cx="4427984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tângulo 11"/>
          <p:cNvSpPr>
            <a:spLocks noChangeArrowheads="1"/>
          </p:cNvSpPr>
          <p:nvPr/>
        </p:nvSpPr>
        <p:spPr bwMode="auto">
          <a:xfrm>
            <a:off x="0" y="0"/>
            <a:ext cx="9144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Esterilização Vapor Gravitacional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Esterilização a Vapor Saturado de Alta Pressão</a:t>
            </a:r>
          </a:p>
        </p:txBody>
      </p:sp>
      <p:sp>
        <p:nvSpPr>
          <p:cNvPr id="28675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28676" name="Retângulo 5"/>
          <p:cNvSpPr>
            <a:spLocks noChangeArrowheads="1"/>
          </p:cNvSpPr>
          <p:nvPr/>
        </p:nvSpPr>
        <p:spPr bwMode="auto">
          <a:xfrm>
            <a:off x="827584" y="1916832"/>
            <a:ext cx="26232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800" b="1" dirty="0"/>
              <a:t>GRAVITACIONAL</a:t>
            </a:r>
          </a:p>
        </p:txBody>
      </p:sp>
      <p:sp>
        <p:nvSpPr>
          <p:cNvPr id="28677" name="Retângulo 6"/>
          <p:cNvSpPr>
            <a:spLocks noChangeArrowheads="1"/>
          </p:cNvSpPr>
          <p:nvPr/>
        </p:nvSpPr>
        <p:spPr bwMode="auto">
          <a:xfrm>
            <a:off x="395536" y="2780928"/>
            <a:ext cx="3744416" cy="2585323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O </a:t>
            </a:r>
            <a:r>
              <a:rPr lang="pt-BR" dirty="0"/>
              <a:t>vapor é injetado </a:t>
            </a:r>
            <a:r>
              <a:rPr lang="pt-BR" b="1" dirty="0"/>
              <a:t>forçando a saída do ar. </a:t>
            </a:r>
            <a:r>
              <a:rPr lang="pt-BR" dirty="0"/>
              <a:t>A fase de secagem é limitada, uma vez que não possui capacidade para completa remoção do vapor.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b="1" dirty="0"/>
              <a:t>Desvantagem: </a:t>
            </a:r>
            <a:r>
              <a:rPr lang="pt-BR" dirty="0"/>
              <a:t>pode apresentar umidade ao final, pela dificuldade de </a:t>
            </a:r>
            <a:r>
              <a:rPr lang="pt-BR" dirty="0" smtClean="0"/>
              <a:t>remoção do </a:t>
            </a:r>
            <a:r>
              <a:rPr lang="pt-BR" dirty="0"/>
              <a:t>ar. </a:t>
            </a:r>
            <a:endParaRPr lang="pt-BR" b="1" dirty="0"/>
          </a:p>
        </p:txBody>
      </p:sp>
      <p:pic>
        <p:nvPicPr>
          <p:cNvPr id="107521" name="Picture 1" descr="C:\Users\hugo santos\Desktop\AULAS FERTILE 2013\FOTOS HISTEROSCOPIA 2013\IMG_17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268760"/>
            <a:ext cx="4032448" cy="53765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Esterilização Vapor ALTO VÁCUO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Esterilização a Vapor Saturado de Alta Pressão</a:t>
            </a:r>
          </a:p>
        </p:txBody>
      </p:sp>
      <p:sp>
        <p:nvSpPr>
          <p:cNvPr id="29699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29700" name="Retângulo 3"/>
          <p:cNvSpPr>
            <a:spLocks noChangeArrowheads="1"/>
          </p:cNvSpPr>
          <p:nvPr/>
        </p:nvSpPr>
        <p:spPr bwMode="auto">
          <a:xfrm>
            <a:off x="251520" y="1484784"/>
            <a:ext cx="39608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800" b="1" dirty="0" smtClean="0"/>
              <a:t>AUTOCLAVE ALTO </a:t>
            </a:r>
            <a:r>
              <a:rPr lang="pt-BR" sz="2800" b="1" dirty="0"/>
              <a:t>VÁCUO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5657671"/>
            <a:ext cx="9144000" cy="120032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Possui 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</a:rPr>
              <a:t>Bomba de Vácuo 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que primeiro 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</a:rPr>
              <a:t>elimina todo ar 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da câmara de esterilização chegando a uma pressão </a:t>
            </a:r>
            <a:r>
              <a:rPr lang="pt-BR" dirty="0" err="1" smtClean="0">
                <a:solidFill>
                  <a:schemeClr val="bg1">
                    <a:lumMod val="95000"/>
                  </a:schemeClr>
                </a:solidFill>
              </a:rPr>
              <a:t>negatica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 de 0,6 </a:t>
            </a:r>
            <a:r>
              <a:rPr lang="pt-BR" dirty="0" err="1" smtClean="0">
                <a:solidFill>
                  <a:schemeClr val="bg1">
                    <a:lumMod val="95000"/>
                  </a:schemeClr>
                </a:solidFill>
              </a:rPr>
              <a:t>kgf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/cm², 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</a:rPr>
              <a:t>abastece automaticamente 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com água destilada, 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</a:rPr>
              <a:t>efetua o ciclo 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de esterilização selecionado, 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</a:rPr>
              <a:t>faz a descarga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 automática do vapor ao fim do ciclo diretamente num 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</a:rPr>
              <a:t>reservatório de detritos 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e </a:t>
            </a:r>
            <a:r>
              <a:rPr lang="pt-BR" b="1" dirty="0" smtClean="0">
                <a:solidFill>
                  <a:schemeClr val="bg1">
                    <a:lumMod val="95000"/>
                  </a:schemeClr>
                </a:solidFill>
              </a:rPr>
              <a:t>inicia a secagem com a porta fechada.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95536" y="2132856"/>
            <a:ext cx="3456384" cy="2308324"/>
          </a:xfrm>
          <a:prstGeom prst="rect">
            <a:avLst/>
          </a:prstGeom>
          <a:ln w="2222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O </a:t>
            </a:r>
            <a:r>
              <a:rPr lang="pt-BR" b="1" dirty="0" smtClean="0"/>
              <a:t>tempo de aquecimento </a:t>
            </a:r>
            <a:r>
              <a:rPr lang="pt-BR" dirty="0" smtClean="0"/>
              <a:t>é variável de 15 minutos, </a:t>
            </a:r>
            <a:r>
              <a:rPr lang="pt-BR" b="1" dirty="0" smtClean="0"/>
              <a:t>esterilização </a:t>
            </a:r>
            <a:r>
              <a:rPr lang="pt-BR" dirty="0" smtClean="0"/>
              <a:t>é de 30 minutos a 121ºC, 15 minutos a 131ºC, 6 minutos a 127ºC e 15 minutos a 134ºC após atingir a temperatura e pressão; e </a:t>
            </a:r>
            <a:r>
              <a:rPr lang="pt-BR" b="1" dirty="0" smtClean="0"/>
              <a:t>secagem </a:t>
            </a:r>
            <a:r>
              <a:rPr lang="pt-BR" dirty="0" smtClean="0"/>
              <a:t> feita em 12 minutos com a </a:t>
            </a:r>
            <a:r>
              <a:rPr lang="pt-BR" b="1" dirty="0" smtClean="0"/>
              <a:t>porta fechada.</a:t>
            </a:r>
            <a:endParaRPr lang="pt-BR" dirty="0"/>
          </a:p>
        </p:txBody>
      </p:sp>
      <p:sp>
        <p:nvSpPr>
          <p:cNvPr id="106498" name="AutoShape 2" descr="data:image/jpeg;base64,/9j/4AAQSkZJRgABAQAAAQABAAD/2wBDAAkGBwgHBgkIBwgKCgkLDRYPDQwMDRsUFRAWIB0iIiAdHx8kKDQsJCYxJx8fLT0tMTU3Ojo6Iys/RD84QzQ5Ojf/2wBDAQoKCg0MDRoPDxo3JR8lNzc3Nzc3Nzc3Nzc3Nzc3Nzc3Nzc3Nzc3Nzc3Nzc3Nzc3Nzc3Nzc3Nzc3Nzc3Nzc3Nzf/wAARCACxAR0DASIAAhEBAxEB/8QAHAAAAQUBAQEAAAAAAAAAAAAAAAIDBAUGBwEI/8QAQxAAAgEDAgMFAwkGAwgDAAAAAQIDAAQRBSEGEjETIkFRYRQycQdCUoGRobHB0RUjYmNykiUz4SQ0Q0RUc4KDNZOi/8QAGQEBAQEBAQEAAAAAAAAAAAAAAAECAwUE/8QAJREBAQACAgICAQQDAAAAAAAAAAECEQMxEiEEQRMUIjJRI0Jx/9oADAMBAAIRAxEAPwDuNFFFAUV5mjNB7RXmaM0HtFeFgOpApBmjXq6j66Byiokmp2UZw91ED6sKiy8Q6VHnN4hx5b0TcWlFZ2fjLR4RntZGPkqGk2/FsF1Jy2lpPIPpNhRTR5RpKKxdxxldh2SLTlyrEEtJt+FR24s1dm/d2tui42BBP51dVPKN5Rmucy8Q8QSIVEqJk9UjAIpk6vxAet8/9i/pTR5R0zNGcdSK5idU19hvfS/2ikG+11ut5L/aP0ppPN08yoOrr9tJM8Q6yL9tcwF3rf8A1Tf2j9K99s1sDPtb/wBo/SmjydN9oh+mv20e0RfTH21zH2/Wz/zj/wBo/SvRqGt/9W/9g/SmjydKN0o6cp+ukG7Ph2f91c5Opa2v/Mn+xf0rz9r62N+3B+MYpo8o6OLpj0MX2mlCaRiP8v7TWD0281+/kKwyRd33maMCrJ7PiJyM3NmcecZ/I00vk1vNN/L+2o93dmBWDsoIUnuqTWdFvxGox21gR/23/WvTBxGwIL6cQfAo/wCtNLs6msG5kRZoWCnbJkFB1BskCxLYOM9uu/31C/Z+uowZIdLyNx+7f9a8hs9VjlMmpWentB1YxFlYDzGTVRMN8x2/Zzn/ANy/rSlu5GHd01v/ALV/WnY7WyCq8aKVYAgivH7BOgAqiJfXU6WzGPTXLnYYlXb161W213qQY/5luPHEgP4VazXEXlmoclyue6jfZTVGmg1qy7FTJKytjcMpzU61uYbqPtIH5l86wMs742SrLhyeY+04JA7uwPxrPibjZmol1fRW7ch7zkZwKkueVGJ8BmsujmbMrdXJbNI0s31VgpYIowPWs3NxxKOYJAoIOM5q1K5UjzGKyf7GJdjy7E1rTnlaky8aagwwvKPgKhzcUarLsJmXPlUhdG/hp+PRl8RTTG6pn1XVJT3rmX6jTObyYkvLISfNjWnTSUHl9lPLp8KdcCro9svHZSsckEn1qXHpsh+aa0IS2i6ulKFxAPcy3wFNQ0pYdBLMGcbetXtrbJbx8qADzp6KbnQgJgeZr3qKul0rTbIZHONyTTyW0eOlK+c3xpwUUgW0flXot4/oilFgoy5CgdST0qmvuKNPtCVRmmcdQnQfXUFhdqIVVliLknB5fCq1+15iwS5GcnlA2H3VTNxxPJIVgtI1UeLNk1Hn49uomH7mBvTesWNzKRrbN+3kCNbyRgDPM3jU/wBnT6IrFWfyiws2LyyZR9KNs1qdL17TdUA9luULH5j7NVnpm3aX7Mn0RTc8ccK55RzE4UeZqYaqLy4C6nbo3u5rSHnsLkuvZ9nGOrSMOY+oApuSC7jmCTrDPAx94DlZNutWwc8oyagahPiM/CqLDh9Fjs2I35pCc461a8wz1rP6BLKbE4RiA53FWRlk8Y2+ysXtqX0ncwpQYeNVxmkHzG+yvRO3ipFNLuLAEZqJqBykq+SEfdTYuDnoaLw/uZG80P4U0KfSQRpVoGO/ZgH76eYA0iwHLYWw/linHrUZR5APKo0lSZDUWQ0DEnSrThoE+0+Pu/nVXIdqveEowyXRP0l/OifbUnoay/ZmGeWFuqMcfA7itQelZiWTtr24l8C3KPUCsY9t5Fg4IqI13bx7E5I8MVJHWqO6GJ3HrW4xlUqTVEBPJEfrqO+pzH3VVR9tRjsKiXM4jBrWmLT9xqUyIzyzlVUZJG1ZXUeIZ7lzHbSOieBz3m/QVF1q/a5l7FCeQHoPnGqi+uo7CEk9528B4/6VnYlTPNIeaa7mAHk5H31J03U7mzkD2l47HOeR35wR8Ko9AeS71FJ7q3FxFnBRvdHrW54mm0TUm0zTNOERZIjzyQrylWx51ZNrbpp9E162vbBpJMRSR4EieXqPSrdJA6K6nY9K5BpkktlqQsL5uo7rA4Ei/rXWLJY0s4VhOYwo5TnO1DbwnDt8aavb6GwtWnuGwq/afhSpWEZdmOFG5J8K5xxTrEl/dsASIUOEX86m1e65xJcalIU5jHB82NT1+NVKCe6IjtomlY/NRSa903T3vZOdyVjB+s1vdCEVkgWBFQdCVGT9dSTZtR6bwPrd5Fns44MjrK35VJPyWaq25vLXPlk10bTTJNy5yFq4GAMZ6VL6bk24hqXyfa5YIziAToBu0J5vurMMktlPhwyMp3G4INfR1xfWtvvNMg9Acmua/KJqGl6inJHYP246XHJynP51ZLUuoruHeMp7bkt9SLTw9Fk+cvx8xWj1hRcwxXlo4dfeVlPWuWWoZABIrAD3SRV3w/xGdIu1t7gl7KbZx9A/SH51PtO431hrcMkarOeSQDByajapqUAU4cMfJTRe6fbyIJoSCjDmUr0Iqkmt0RwoGSTjetbRudOuXsNAtXSPmkm73L8aBrt142ufhmo2vTPY6WnYgl7a05gPXFcvPE2vxk4uuX07EV0lxxx9xyy8rl6rrg12X51o1K/b4xvayD6q5EnFOtBgxuImOc96IUocVa1z8xmhO/QKR+dJlxX6Z/yz7dft9ZS4mWIQlS3iRUjVGHZzfwxn8Kq9BDTS2jyY5+yDNjzIqdqTZhuz/A34Vnkkl9O3FbZuq3My2dqsCgnCBs+AxvTjmnFGIox/LX8KbfxrMaR3qO9SHqM/Q0UxJWl4OX/Zbg+bj8KzMlajg7/cpv8AuflS9J9rjUZ/Z7KeXxVDj41nIQIoVDkDA3yfOrfiFyLWKNSR2koB9QN/yqnuLaK6hEcy8ygg4z4is4xrI+Kp7xD7VJ8auAMfCq2+2mY1uMZKu4YRqTWc1W8IQhTgnYVaatc9mvXG9Zi6VpY2bqT0qWsxBGweZvgtZy+jurq6ZjGWHQAeAq31i6jteWEk9MbVVx3NuTu7rnx5ajch6wlvbMFYgycwxkjpUrTI7qK9EkLqZce8RsKt9O4i0m3t44pGYlRgl0zmrGPiLQW2aSMfGOrjlqs5Tag1WK7Nul1NKGmhbK4HhXS+CtRGoaMmT3k/A1lX1Xh+dGj7a2wQR5VB4K1OaxnkgtpFILlR4gjO1ayu6kx1G14svexjW2Q4eU5PwFc4ndZ76RF3Csc1bcUalLJxNKjNzdhEO6OmcZNUMF07GSXADSHrisXtpcW2oJCpjRlU9BzGukcLapa3NklkoRQoAYohZmPmTXHbS7EE7PLDHIqgnBUHJq9s+LbrmRCojUnGIu4PsFbmqzdyu42ljBAncDn+ts1IflRD3dsdAOtc/wBE45t7a2MNzFIxB2bmqbJ8oOmoQfZ5RnqTvWbjZW5yTS7vriQNy2dlGWPzmHSshxHHqsqr26Kq8+/IoBI8fWrB/lA0iXuvLNFnx5P0qHccU6TJh4b+HmH01INdMctTTllju7YLUoLgzOOSYxBu7zJ0qkvkZZQsgII610O511rpl/e2zcx3IYE4rM8VMsssKSyxNcZwioN8eRxWLG5dLfgzWWlsjp1wxLxjMTHxXyq0Re21KCP6UgrG6fY39rJHOkMgKNkHHWttoI9q1iyZRkFuY+lZW9tFrty0OosiEYCKN/hVabkN78EL/FBT+rMJdXuA7YUE7/Cq4E8gJUk16GGGPjNx5fLnlM7pKMkBGDZW5/8AAUx7LZGRX9liGB07Mb0iNi27KwB+kMV60/JLHHyMecnBA2GBnfyq3DD+icme9bajh5xLcyOFwFUAClXzZs7s+at+FI4aHLBM9eXx/wAOuT/A34V8XL/P09Lg3+ObHzF/oX8KZc06fcX+kfhTD9KxGzMhqO/jTznemJDtVEeStbwgv+GufOQ1kyjPnlXOOta/hMY0gY8ZGqZdLCdeJN3bJnuqrMR91RFNOaqS2rSZOQqBceVNjpUnS3svrVXqzBCzEgDFWgrDcd3t8NQWytO0CtDzDlXHMfLNVjLpVa1cBn7zgDO2T1qOyoII2O+AXP1VnmtninxqBxcA5C8/MatJrk+ySAtsqgfman2kjLat2lzfOy4IGw3qEbW4GD2Rpw3UfbFjGSc9Qakre2zY7QSAA523pW4gm1uB/wAGT48ppPZSKd0YfUa29txbpiRLGY5AFGPdqbFxJoco77oPRo6lq7c55WzuMfGtFwlL2eoxeRYVqf2hw3MdzZnPmAKpJvZV4jX2DsxCQhHZ9M+NJ2l6VvFNzIvEupOjYLSsv1UqNxFZI7DoudvGm+KLdm4hvVGxMpIousiwQjbuirU+kYM8kpc4QetWkC2kK5nlLkgEYIGKrUiV0ZuZgVGeUV4scYCNIz5O4xRNLuS8ssBollO2CVO3317BFeXQYxW5eNRkvnAx8aiW15ZW6jlgzL4SSDIH1Uq81Ca6OWulIIxyAEKPqre9s6InkSAkO4ZvoxnOPrppLuIHvKwz50lLfK8xYHmPzW6U09rMkgIj2PiN6w3ImpcWqSqzyPyqQSOSm9VnhudXlvLR8qz88eduXHmKjPaOFJ5WcjptTbIxXfCeGDUV1QanaDTreeWUBpI1cKBkmk8E3kd3xIkdtkKgaQg9VHlUHhC3trvQ7f2mJJcZQE+QNe/JfGqcWauVHdijYAf+X+lJPaujXmgWV5M0kgkDMcnlao78M25UqJ5AOnQVEXWLjc+0xbn3COlNx8SXpBL2rADO+OtfV48s6r47lwZdxJj4VSMNyXTb/SGaak4YuTKGS6UgdVx1r1OKGyeeAgDGdiKnDW25QxtnwRnpTy5ovj8epNhaNY2UiOQTjqKgX5/w+4/oNWbXIn08SJsHNVV+c6fP6j9K+fdt3X1SSSSPWOAB6D8KZenZDgkYpDRPyFiMCqiMwJ6DPwpJjRIhLM2FPQDrUh5O6FtYySB3nYbVFYoFUwoWm+cWGAKBuXn7BOdxHHvy46t8a1XCf/w6f1t+NZJuQKDEhZ8d8sNh8K13C+2jRerN+NZyWKmImUtOzEtMec5+4U+KZthi2iHkgp8VQoDpiua/Kpe3MF/BBHM6RNDkqDgHeulg1zD5YIwLuxk8DEy/fRKwFi+b3nY523q+CNdwGPmwZTjPlWd03JuGIGdqt55ZINOEkTcrjoRWYtIfhG6B7k8bfHamJOF9SXZFjf4NTKa/qSf8fPxFPpxXfp73Zt8Vqe13UZ+HdVXrasfgQaYk0jUIh37SYf8AjV1HxlOBh7aNvgxqSnGkeMPaMPg1U9so1tcL78Eo+KGrnhdC17ECMd4bfXVyOMLB0w0Uqn4A07wqkepcSJIi/uiwYAjGwFJ2l6K4z05111ZVQ8s0StkD0wapTB21kY1PukgZrpXFdlm3jlTJ7I4J9DWIPLHcPAUx2gHKR4GrWYzDXVxAeRiBy7bqM1416zKAyIcelWE1iJbidXDZGDgGop02PDd5w3gNsVGpo0b5GXlNuM+YY0tLmEgZhcevMKWmmhlykuHHgV8aP2XP3cFdz67UX0fW8sjHykzIf6QaInsnO10Iz/Gh/KkJoeoSnlt4O1P8s5pE2i6lASJbKdcbnuGoai9t7iwjUKl9E3KOpyPxFNcWDTzp9h7DPDJNysZzGcknO2az8trPAT20DxjHippMMLzSrHGAWchRv1JqmnTeCFNtoNorqd8sPrNSPk0Tl1ziCTOe6fq3NWmm2a2lrBBkDso1Q58cDeqz5OhyapxAcdQfxNax7Zy9SnriINM5IY5PXNNpE5zyFwB4Yp2bHaklXBz1FJUsT3XckbnbavWnTw729HbgcxkcfEUuG4u9ua52bYda8LSZBDkf1ClJI5bvOmPKlkJ/1s7bu6Pbg1CvT/sMgx1IH3ipkZ/wq2FRLr/cW/qH4ivKy7r28eoUzFJshOcg7L50iftZFLykRjPdjB2pwGT2o9jjn5jjIzTNwArHtpOe4J8vd+rwqNE3HasgMxEKBdlXqajT9oYE7QrHHjYjq1P3CiMjnczycu2DkKKiTvEiryyGWTG48FqoauOYRRiVlAI7ir1+utbwkXOiRdqhQ8zYB8RnrWIbG9dC0FOTSLUfyxWclilUbYAwASPvpwLmlSDE8ykYxIRj66UoqjwIa5t8syfu9OI/j/Kumiuf/LBEH06xfG4kYfdUWuV6Jj2tgfKrWZDLZFF65O311VaYhW9GQQPOr6yKiblzsr+PxqM1Qy2rxkq6lT6ioz258q6RLZw3K8s0asPvqvm4ct3bKOyeh3pKu2CaFhtikiJ/AV0CPhyJkEck3dH0UAJ+uplvoGm2+7RtKR4ufyFF253aabdXj8sMRIG7MRsMV0T5NbQ+1vLg4jjIJ9Tt+Ve6zJHZ6TLHBGqGXuKFGOtaHgG0EGks/wA92H2AVYzV5dwpcK0TjuuuDXMOIrV7TUeQ5UqNiPxrqkoxIuPKqPibRBqduJIlAnjG38Q8qtRzq8T2yNbiB2huFHK3K2DVRM9/B70rMPMgGr1rSa3kK8pVh1GK8kiWUYdcGsLtQrqlwvvRQt6lADUiHXFT/NsY3+DkU7c6eMnA3NQJbJ1z3TRqarT6Xxva2S8v7MK56lZNzVynyg6W4AaO4i8+5nFc4a3ceBpvs2+iabXUdUi4n4bvMJcXClSQSJ4ziqbhnRre94hudRjCNZwyMYSBsxztj0FUHD3DN3q8ocqY7ZT3nI6+grp9haR6daJbxgAL0AHSrtL6e30nYqZNm/h8z8ab4KsTBeahytzPcRnbHjmmpwbiXJ9xenqfOl2btBcc6MykKfdrWPbGVmrsm4srhJ257aUb5yFNIQOfejkUjz2q0i1u6XAMr49QDTx1uRxhxG4/ijr0JnySe8Xmfj4sr6yUoY5wO1G/lmlCTvAF8nyK1crqVvJvJaWx+6vPaNMc5a0Yf0OMU/N66P0+/cyXCn/Drf4VFvP9ybH01/EU/HcRz2y9jG6oniwqPc72pHnIo++vgvb1MeoWimS4ID9mST3gcYpqYxohSJSy570mc5Px8aFMJlPtBxGCfXNMz3PaZSMcsQ2Ax1qKRNcxgclpGVU+8zDBJqC53PjTrnc1Hc1WTUh2NdH0YY0q1H8oVzdiB7wJ9M9a6TpCyLptsJSC3ZjOBWcmsUDUYjHdsxHdkGQfWmV6VbanGJLRm8U7wqqQZFSX01XtZ7jOxkv7W1SCziuXWXpKxCqCOpx1+FaLFRdRyIOZeoYVpL045r/Dd5pd+J7gq0ZPd5VwF9BUJcxXYyfeH312HUbCPW9Klt5AO0C9xvWuW6rYSQ2wm5SJIHxIviPP9azWGttoobq0ilAwWUEsu1ePYOPccEeoqBwtqCPAbeQkn3o8DO3iKvzLCBucfEYq6VWC1nBzyqfrpJhuAdlQfE5qy542HckU/XVXrupJptoXBDTP3YlHUmmhQXyS6jrkFlE/P2bDPKNuc9BXU7OzWztYoEAwihc+dZD5OdEYyyaldDLZPKx8XPU/VW/ddulWLpXXAxInwr2MZHSlXa99KItqqKzU9FhuiZVjHP4gDrVFJo1uM8wAI6g9a2lMXFjBdjEyd7wYbEVmw0w1xo1nICI2cN6biow4clLhgY5EB918rzVtm0OSPe3KOPI7GmzZ3KHvQP8AUM1nS+LGXHCcs7gxxQQrj3QxP41L0/g+xgYPdkzsN+Xov+taoQTEYED/ANppyPT7mQbpyDzc4q6ak0hqEiQJEgRFGAqjAApQt3mGT3Y/Pzq2h0uOLvSHnb7qXMgwRVkSqCeILsowPKogUiTHoatrpMA7VVyZWQGtY3VjlnNyxG5qchOXAHU1FJcswHgamafjlctsSO7mvXt1jt4mP8vZ6W2WK3kmkJLIueUGqWHiWx5sYj22Oav525rObPzojXN0ityh76Fj4etfJycmUr6rJjPTrui3K3OlM6gBScgCi6bltk9ZV/Gq7g5h+xeXyUVNvj+5twPGZfxr5M+3o8V/ZHjtu3rTLnqaWx3NNOcCsuhlzvTDHenJWCgsxwBuTVxw3o4vuS8uF/2bqgPz/wDSrazJul8OaH7QVu7tcRDdEPzvU+lbFQAoA6ChVCjCgADYAUqudrrJol1DIynoRiqEKUdkPVSRV+elVGoJ2d0WA2cZ+sUhTNRdQBNs3pvTnbD2nsOV88vNzY2+GaTfkJZys52C5NaZqFYychYk7YrJ68sK6hJI3L2c64cHpmrGW/lmQpaRk5HvYrJ65Y3krlpmZvIeApWIrOWXRr8dmxEfNzQyeA9DWwseIbe5jHtHZxyAbhuhrHmWQ2/st7EZIx7rfOX9aRDBnuxyEjOe+MGou2s1PiDTIoyI4RcykbJGMj6zVFo+mXOu6oJJgBvuF92NfIetSNL0G4vJFA7iZyTXQtJ06HTbZUjXHmcbmrNlqw063jtLeOGEcsaDAqRLIiAksPUmm4I5rpgsK4XxY9BTtxoTySKyz5UDdW8TTcakQJu3nKvaiMqOofO/wptTdLntbUf+uTP41Z/s+5iUAR82PommzHNGe8jj6qbNIAuADh4Zk9SmR9tOJc23MFMqqT4HapQcjr99ODs32eNT9VDTyIgjusDjyNPBT402bO0kHeiUH+Hb8KUtkgIMVxKmPm8+32GlaKxXhFetb3A/y51Po6Z/Cksl0gz2cb/BuX8agS42qLMu1PtM647S1mGfojmx9lNS3FuB35Av9YxVSqu7XasnrUl9LceyW0TpFyhzODtnPu1tJhHIpKOrfAiqe8h5STirHOqdGIYxsBzEbkHNORuAqjx8KbuRyTKfSkBsHB8DXpYZeWEePyY+OdixjcEANgg+FNvpOlytzPaRgnxG1R1nAYKdiOh9Kkdt5b1jOOmF9LnRooreOWGAELy9Cc17eHMlov8AMz9gzUXR5W9pIJ2ZTT92wW+tFPm5/wDzXy8s/c9Dhu8CSabkNKJ9astF0lr+TtZgRAp/uNct6ddbeaFopvn7e5XFuDsp+ef0rYxRpGipGoVVGABsAKI0WNVRAAoGAB4UusW7dJNCiiiooqHqcfNb846oc/VUykuAykHoaQUQpE6q8LqwyCNxTjoYZWjb5p29RSJD+7b4VuMVAW2jQYRQBTFzYRzDvKPsqZmlAZFac2cn4bgkYkY+ylW/DUCMCfD0rR91Rk9fKiCGa9crCO4OrnoKLpEghitwEhTJ6AAdatrPSXk792cL4IPH41PstPitBkDmkPVzUwVi5f03MNExosaBUUKo6AUqvaKy2K8Ne0UDbQxt7yKfqplrGBvmY+BqVRQQjp647jsPjSTZyr0Ib7qn0UFaYZVPuHHpvSSWHXIqzxQQD1Aq7FX2nnvSH5XGHQEVaNBG3VBTLWURzjmHwNXaaUdxp9rNkGMA/CqW+4f7p9lnkT4OfzrYvp5JPLJ4eIpiTT5h05WHmDTaWOYajb3WnIz3heSNd1bG9K0u3udXDtYW0sqIBzELgCtzqmhy6jB7O0ZAZhlj4DxrQafY2+n2qW1rEscSDACj766Tmyx6cL8bDO7rlVxpeowkmSynUDqeSowaWI7hl9CtdmIpqS1gk2khjb4qDXSfKvVjjfhT/WuUaff8t1GHXxxnNW98c6laEY2WRjv6bVC+VzSr60t7O90C2dVRm9o9nTfwwSB4dax3yaxarqnF6Nei8kiZGWSRweVBjbPgKxyckz+nbi4ssJqul6For3dzLK7MYC2ST+ArbRRrEipGoVFGAB4V5BClvEsUKhUUYAp2uNu30SaFFFFRRRRRQFeGvaKCu1SHKiZeq+98Krm3RvUVoJFDKVYZB6iqK5iNvIyP0Put4GtRmoijahnA2XcnwHjSra3lvG5YxhR1c9BV5aWMVsAR3n8WPWtWyMyWoFnpTy4e6OFPzB1Pxq4jjWNQqKFUdABSsV7XPe25NCiiiiiiiigKKKKAooooCiiigKKKKAooooCiiig8r2iigK8r2igSQSaSsar0AGTnanKKDyvaKKAooooCiiigKKKKUeGo97/kGiirizXlj/kipAooqXtqdFUUUUBRRRQFFFFAUUUUBRRRQFFFFAUUUUBRRRQFFFFAUUUUBRRRQFFFFAUUUUBRRRQFFFFB/9k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6500" name="AutoShape 4" descr="data:image/jpeg;base64,/9j/4AAQSkZJRgABAQAAAQABAAD/2wBDAAkGBwgHBgkIBwgKCgkLDRYPDQwMDRsUFRAWIB0iIiAdHx8kKDQsJCYxJx8fLT0tMTU3Ojo6Iys/RD84QzQ5Ojf/2wBDAQoKCg0MDRoPDxo3JR8lNzc3Nzc3Nzc3Nzc3Nzc3Nzc3Nzc3Nzc3Nzc3Nzc3Nzc3Nzc3Nzc3Nzc3Nzc3Nzc3Nzf/wAARCACxAR0DASIAAhEBAxEB/8QAHAAAAQUBAQEAAAAAAAAAAAAAAAIDBAUGBwEI/8QAQxAAAgEDAgMFAwkGAwgDAAAAAQIDAAQRBSEGEjETIkFRYRQycQdCUoGRobHB0RUjYmNykiUz4SQ0Q0RUc4KDNZOi/8QAGQEBAQEBAQEAAAAAAAAAAAAAAAECAwUE/8QAJREBAQACAgICAQQDAAAAAAAAAAECEQMxEiEEQRMUIjJRI0Jx/9oADAMBAAIRAxEAPwDuNFFFAUV5mjNB7RXmaM0HtFeFgOpApBmjXq6j66Byiokmp2UZw91ED6sKiy8Q6VHnN4hx5b0TcWlFZ2fjLR4RntZGPkqGk2/FsF1Jy2lpPIPpNhRTR5RpKKxdxxldh2SLTlyrEEtJt+FR24s1dm/d2tui42BBP51dVPKN5Rmucy8Q8QSIVEqJk9UjAIpk6vxAet8/9i/pTR5R0zNGcdSK5idU19hvfS/2ikG+11ut5L/aP0ppPN08yoOrr9tJM8Q6yL9tcwF3rf8A1Tf2j9K99s1sDPtb/wBo/SmjydN9oh+mv20e0RfTH21zH2/Wz/zj/wBo/SvRqGt/9W/9g/SmjydKN0o6cp+ukG7Ph2f91c5Opa2v/Mn+xf0rz9r62N+3B+MYpo8o6OLpj0MX2mlCaRiP8v7TWD0281+/kKwyRd33maMCrJ7PiJyM3NmcecZ/I00vk1vNN/L+2o93dmBWDsoIUnuqTWdFvxGox21gR/23/WvTBxGwIL6cQfAo/wCtNLs6msG5kRZoWCnbJkFB1BskCxLYOM9uu/31C/Z+uowZIdLyNx+7f9a8hs9VjlMmpWentB1YxFlYDzGTVRMN8x2/Zzn/ANy/rSlu5GHd01v/ALV/WnY7WyCq8aKVYAgivH7BOgAqiJfXU6WzGPTXLnYYlXb161W213qQY/5luPHEgP4VazXEXlmoclyue6jfZTVGmg1qy7FTJKytjcMpzU61uYbqPtIH5l86wMs742SrLhyeY+04JA7uwPxrPibjZmol1fRW7ch7zkZwKkueVGJ8BmsujmbMrdXJbNI0s31VgpYIowPWs3NxxKOYJAoIOM5q1K5UjzGKyf7GJdjy7E1rTnlaky8aagwwvKPgKhzcUarLsJmXPlUhdG/hp+PRl8RTTG6pn1XVJT3rmX6jTObyYkvLISfNjWnTSUHl9lPLp8KdcCro9svHZSsckEn1qXHpsh+aa0IS2i6ulKFxAPcy3wFNQ0pYdBLMGcbetXtrbJbx8qADzp6KbnQgJgeZr3qKul0rTbIZHONyTTyW0eOlK+c3xpwUUgW0flXot4/oilFgoy5CgdST0qmvuKNPtCVRmmcdQnQfXUFhdqIVVliLknB5fCq1+15iwS5GcnlA2H3VTNxxPJIVgtI1UeLNk1Hn49uomH7mBvTesWNzKRrbN+3kCNbyRgDPM3jU/wBnT6IrFWfyiws2LyyZR9KNs1qdL17TdUA9luULH5j7NVnpm3aX7Mn0RTc8ccK55RzE4UeZqYaqLy4C6nbo3u5rSHnsLkuvZ9nGOrSMOY+oApuSC7jmCTrDPAx94DlZNutWwc8oyagahPiM/CqLDh9Fjs2I35pCc461a8wz1rP6BLKbE4RiA53FWRlk8Y2+ysXtqX0ncwpQYeNVxmkHzG+yvRO3ipFNLuLAEZqJqBykq+SEfdTYuDnoaLw/uZG80P4U0KfSQRpVoGO/ZgH76eYA0iwHLYWw/linHrUZR5APKo0lSZDUWQ0DEnSrThoE+0+Pu/nVXIdqveEowyXRP0l/OifbUnoay/ZmGeWFuqMcfA7itQelZiWTtr24l8C3KPUCsY9t5Fg4IqI13bx7E5I8MVJHWqO6GJ3HrW4xlUqTVEBPJEfrqO+pzH3VVR9tRjsKiXM4jBrWmLT9xqUyIzyzlVUZJG1ZXUeIZ7lzHbSOieBz3m/QVF1q/a5l7FCeQHoPnGqi+uo7CEk9528B4/6VnYlTPNIeaa7mAHk5H31J03U7mzkD2l47HOeR35wR8Ko9AeS71FJ7q3FxFnBRvdHrW54mm0TUm0zTNOERZIjzyQrylWx51ZNrbpp9E162vbBpJMRSR4EieXqPSrdJA6K6nY9K5BpkktlqQsL5uo7rA4Ei/rXWLJY0s4VhOYwo5TnO1DbwnDt8aavb6GwtWnuGwq/afhSpWEZdmOFG5J8K5xxTrEl/dsASIUOEX86m1e65xJcalIU5jHB82NT1+NVKCe6IjtomlY/NRSa903T3vZOdyVjB+s1vdCEVkgWBFQdCVGT9dSTZtR6bwPrd5Fns44MjrK35VJPyWaq25vLXPlk10bTTJNy5yFq4GAMZ6VL6bk24hqXyfa5YIziAToBu0J5vurMMktlPhwyMp3G4INfR1xfWtvvNMg9Acmua/KJqGl6inJHYP246XHJynP51ZLUuoruHeMp7bkt9SLTw9Fk+cvx8xWj1hRcwxXlo4dfeVlPWuWWoZABIrAD3SRV3w/xGdIu1t7gl7KbZx9A/SH51PtO431hrcMkarOeSQDByajapqUAU4cMfJTRe6fbyIJoSCjDmUr0Iqkmt0RwoGSTjetbRudOuXsNAtXSPmkm73L8aBrt142ufhmo2vTPY6WnYgl7a05gPXFcvPE2vxk4uuX07EV0lxxx9xyy8rl6rrg12X51o1K/b4xvayD6q5EnFOtBgxuImOc96IUocVa1z8xmhO/QKR+dJlxX6Z/yz7dft9ZS4mWIQlS3iRUjVGHZzfwxn8Kq9BDTS2jyY5+yDNjzIqdqTZhuz/A34Vnkkl9O3FbZuq3My2dqsCgnCBs+AxvTjmnFGIox/LX8KbfxrMaR3qO9SHqM/Q0UxJWl4OX/Zbg+bj8KzMlajg7/cpv8AuflS9J9rjUZ/Z7KeXxVDj41nIQIoVDkDA3yfOrfiFyLWKNSR2koB9QN/yqnuLaK6hEcy8ygg4z4is4xrI+Kp7xD7VJ8auAMfCq2+2mY1uMZKu4YRqTWc1W8IQhTgnYVaatc9mvXG9Zi6VpY2bqT0qWsxBGweZvgtZy+jurq6ZjGWHQAeAq31i6jteWEk9MbVVx3NuTu7rnx5ajch6wlvbMFYgycwxkjpUrTI7qK9EkLqZce8RsKt9O4i0m3t44pGYlRgl0zmrGPiLQW2aSMfGOrjlqs5Tag1WK7Nul1NKGmhbK4HhXS+CtRGoaMmT3k/A1lX1Xh+dGj7a2wQR5VB4K1OaxnkgtpFILlR4gjO1ayu6kx1G14svexjW2Q4eU5PwFc4ndZ76RF3Csc1bcUalLJxNKjNzdhEO6OmcZNUMF07GSXADSHrisXtpcW2oJCpjRlU9BzGukcLapa3NklkoRQoAYohZmPmTXHbS7EE7PLDHIqgnBUHJq9s+LbrmRCojUnGIu4PsFbmqzdyu42ljBAncDn+ts1IflRD3dsdAOtc/wBE45t7a2MNzFIxB2bmqbJ8oOmoQfZ5RnqTvWbjZW5yTS7vriQNy2dlGWPzmHSshxHHqsqr26Kq8+/IoBI8fWrB/lA0iXuvLNFnx5P0qHccU6TJh4b+HmH01INdMctTTllju7YLUoLgzOOSYxBu7zJ0qkvkZZQsgII610O511rpl/e2zcx3IYE4rM8VMsssKSyxNcZwioN8eRxWLG5dLfgzWWlsjp1wxLxjMTHxXyq0Re21KCP6UgrG6fY39rJHOkMgKNkHHWttoI9q1iyZRkFuY+lZW9tFrty0OosiEYCKN/hVabkN78EL/FBT+rMJdXuA7YUE7/Cq4E8gJUk16GGGPjNx5fLnlM7pKMkBGDZW5/8AAUx7LZGRX9liGB07Mb0iNi27KwB+kMV60/JLHHyMecnBA2GBnfyq3DD+icme9bajh5xLcyOFwFUAClXzZs7s+at+FI4aHLBM9eXx/wAOuT/A34V8XL/P09Lg3+ObHzF/oX8KZc06fcX+kfhTD9KxGzMhqO/jTznemJDtVEeStbwgv+GufOQ1kyjPnlXOOta/hMY0gY8ZGqZdLCdeJN3bJnuqrMR91RFNOaqS2rSZOQqBceVNjpUnS3svrVXqzBCzEgDFWgrDcd3t8NQWytO0CtDzDlXHMfLNVjLpVa1cBn7zgDO2T1qOyoII2O+AXP1VnmtninxqBxcA5C8/MatJrk+ySAtsqgfman2kjLat2lzfOy4IGw3qEbW4GD2Rpw3UfbFjGSc9Qakre2zY7QSAA523pW4gm1uB/wAGT48ppPZSKd0YfUa29txbpiRLGY5AFGPdqbFxJoco77oPRo6lq7c55WzuMfGtFwlL2eoxeRYVqf2hw3MdzZnPmAKpJvZV4jX2DsxCQhHZ9M+NJ2l6VvFNzIvEupOjYLSsv1UqNxFZI7DoudvGm+KLdm4hvVGxMpIousiwQjbuirU+kYM8kpc4QetWkC2kK5nlLkgEYIGKrUiV0ZuZgVGeUV4scYCNIz5O4xRNLuS8ssBollO2CVO3317BFeXQYxW5eNRkvnAx8aiW15ZW6jlgzL4SSDIH1Uq81Ca6OWulIIxyAEKPqre9s6InkSAkO4ZvoxnOPrppLuIHvKwz50lLfK8xYHmPzW6U09rMkgIj2PiN6w3ImpcWqSqzyPyqQSOSm9VnhudXlvLR8qz88eduXHmKjPaOFJ5WcjptTbIxXfCeGDUV1QanaDTreeWUBpI1cKBkmk8E3kd3xIkdtkKgaQg9VHlUHhC3trvQ7f2mJJcZQE+QNe/JfGqcWauVHdijYAf+X+lJPaujXmgWV5M0kgkDMcnlao78M25UqJ5AOnQVEXWLjc+0xbn3COlNx8SXpBL2rADO+OtfV48s6r47lwZdxJj4VSMNyXTb/SGaak4YuTKGS6UgdVx1r1OKGyeeAgDGdiKnDW25QxtnwRnpTy5ovj8epNhaNY2UiOQTjqKgX5/w+4/oNWbXIn08SJsHNVV+c6fP6j9K+fdt3X1SSSSPWOAB6D8KZenZDgkYpDRPyFiMCqiMwJ6DPwpJjRIhLM2FPQDrUh5O6FtYySB3nYbVFYoFUwoWm+cWGAKBuXn7BOdxHHvy46t8a1XCf/w6f1t+NZJuQKDEhZ8d8sNh8K13C+2jRerN+NZyWKmImUtOzEtMec5+4U+KZthi2iHkgp8VQoDpiua/Kpe3MF/BBHM6RNDkqDgHeulg1zD5YIwLuxk8DEy/fRKwFi+b3nY523q+CNdwGPmwZTjPlWd03JuGIGdqt55ZINOEkTcrjoRWYtIfhG6B7k8bfHamJOF9SXZFjf4NTKa/qSf8fPxFPpxXfp73Zt8Vqe13UZ+HdVXrasfgQaYk0jUIh37SYf8AjV1HxlOBh7aNvgxqSnGkeMPaMPg1U9so1tcL78Eo+KGrnhdC17ECMd4bfXVyOMLB0w0Uqn4A07wqkepcSJIi/uiwYAjGwFJ2l6K4z05111ZVQ8s0StkD0wapTB21kY1PukgZrpXFdlm3jlTJ7I4J9DWIPLHcPAUx2gHKR4GrWYzDXVxAeRiBy7bqM1416zKAyIcelWE1iJbidXDZGDgGop02PDd5w3gNsVGpo0b5GXlNuM+YY0tLmEgZhcevMKWmmhlykuHHgV8aP2XP3cFdz67UX0fW8sjHykzIf6QaInsnO10Iz/Gh/KkJoeoSnlt4O1P8s5pE2i6lASJbKdcbnuGoai9t7iwjUKl9E3KOpyPxFNcWDTzp9h7DPDJNysZzGcknO2az8trPAT20DxjHippMMLzSrHGAWchRv1JqmnTeCFNtoNorqd8sPrNSPk0Tl1ziCTOe6fq3NWmm2a2lrBBkDso1Q58cDeqz5OhyapxAcdQfxNax7Zy9SnriINM5IY5PXNNpE5zyFwB4Yp2bHaklXBz1FJUsT3XckbnbavWnTw729HbgcxkcfEUuG4u9ua52bYda8LSZBDkf1ClJI5bvOmPKlkJ/1s7bu6Pbg1CvT/sMgx1IH3ipkZ/wq2FRLr/cW/qH4ivKy7r28eoUzFJshOcg7L50iftZFLykRjPdjB2pwGT2o9jjn5jjIzTNwArHtpOe4J8vd+rwqNE3HasgMxEKBdlXqajT9oYE7QrHHjYjq1P3CiMjnczycu2DkKKiTvEiryyGWTG48FqoauOYRRiVlAI7ir1+utbwkXOiRdqhQ8zYB8RnrWIbG9dC0FOTSLUfyxWclilUbYAwASPvpwLmlSDE8ykYxIRj66UoqjwIa5t8syfu9OI/j/Kumiuf/LBEH06xfG4kYfdUWuV6Jj2tgfKrWZDLZFF65O311VaYhW9GQQPOr6yKiblzsr+PxqM1Qy2rxkq6lT6ioz258q6RLZw3K8s0asPvqvm4ct3bKOyeh3pKu2CaFhtikiJ/AV0CPhyJkEck3dH0UAJ+uplvoGm2+7RtKR4ufyFF253aabdXj8sMRIG7MRsMV0T5NbQ+1vLg4jjIJ9Tt+Ve6zJHZ6TLHBGqGXuKFGOtaHgG0EGks/wA92H2AVYzV5dwpcK0TjuuuDXMOIrV7TUeQ5UqNiPxrqkoxIuPKqPibRBqduJIlAnjG38Q8qtRzq8T2yNbiB2huFHK3K2DVRM9/B70rMPMgGr1rSa3kK8pVh1GK8kiWUYdcGsLtQrqlwvvRQt6lADUiHXFT/NsY3+DkU7c6eMnA3NQJbJ1z3TRqarT6Xxva2S8v7MK56lZNzVynyg6W4AaO4i8+5nFc4a3ceBpvs2+iabXUdUi4n4bvMJcXClSQSJ4ziqbhnRre94hudRjCNZwyMYSBsxztj0FUHD3DN3q8ocqY7ZT3nI6+grp9haR6daJbxgAL0AHSrtL6e30nYqZNm/h8z8ab4KsTBeahytzPcRnbHjmmpwbiXJ9xenqfOl2btBcc6MykKfdrWPbGVmrsm4srhJ257aUb5yFNIQOfejkUjz2q0i1u6XAMr49QDTx1uRxhxG4/ijr0JnySe8Xmfj4sr6yUoY5wO1G/lmlCTvAF8nyK1crqVvJvJaWx+6vPaNMc5a0Yf0OMU/N66P0+/cyXCn/Drf4VFvP9ybH01/EU/HcRz2y9jG6oniwqPc72pHnIo++vgvb1MeoWimS4ID9mST3gcYpqYxohSJSy570mc5Px8aFMJlPtBxGCfXNMz3PaZSMcsQ2Ax1qKRNcxgclpGVU+8zDBJqC53PjTrnc1Hc1WTUh2NdH0YY0q1H8oVzdiB7wJ9M9a6TpCyLptsJSC3ZjOBWcmsUDUYjHdsxHdkGQfWmV6VbanGJLRm8U7wqqQZFSX01XtZ7jOxkv7W1SCziuXWXpKxCqCOpx1+FaLFRdRyIOZeoYVpL045r/Dd5pd+J7gq0ZPd5VwF9BUJcxXYyfeH312HUbCPW9Klt5AO0C9xvWuW6rYSQ2wm5SJIHxIviPP9azWGttoobq0ilAwWUEsu1ePYOPccEeoqBwtqCPAbeQkn3o8DO3iKvzLCBucfEYq6VWC1nBzyqfrpJhuAdlQfE5qy542HckU/XVXrupJptoXBDTP3YlHUmmhQXyS6jrkFlE/P2bDPKNuc9BXU7OzWztYoEAwihc+dZD5OdEYyyaldDLZPKx8XPU/VW/ddulWLpXXAxInwr2MZHSlXa99KItqqKzU9FhuiZVjHP4gDrVFJo1uM8wAI6g9a2lMXFjBdjEyd7wYbEVmw0w1xo1nICI2cN6biow4clLhgY5EB918rzVtm0OSPe3KOPI7GmzZ3KHvQP8AUM1nS+LGXHCcs7gxxQQrj3QxP41L0/g+xgYPdkzsN+Xov+taoQTEYED/ANppyPT7mQbpyDzc4q6ak0hqEiQJEgRFGAqjAApQt3mGT3Y/Pzq2h0uOLvSHnb7qXMgwRVkSqCeILsowPKogUiTHoatrpMA7VVyZWQGtY3VjlnNyxG5qchOXAHU1FJcswHgamafjlctsSO7mvXt1jt4mP8vZ6W2WK3kmkJLIueUGqWHiWx5sYj22Oav525rObPzojXN0ityh76Fj4etfJycmUr6rJjPTrui3K3OlM6gBScgCi6bltk9ZV/Gq7g5h+xeXyUVNvj+5twPGZfxr5M+3o8V/ZHjtu3rTLnqaWx3NNOcCsuhlzvTDHenJWCgsxwBuTVxw3o4vuS8uF/2bqgPz/wDSrazJul8OaH7QVu7tcRDdEPzvU+lbFQAoA6ChVCjCgADYAUqudrrJol1DIynoRiqEKUdkPVSRV+elVGoJ2d0WA2cZ+sUhTNRdQBNs3pvTnbD2nsOV88vNzY2+GaTfkJZys52C5NaZqFYychYk7YrJ68sK6hJI3L2c64cHpmrGW/lmQpaRk5HvYrJ65Y3krlpmZvIeApWIrOWXRr8dmxEfNzQyeA9DWwseIbe5jHtHZxyAbhuhrHmWQ2/st7EZIx7rfOX9aRDBnuxyEjOe+MGou2s1PiDTIoyI4RcykbJGMj6zVFo+mXOu6oJJgBvuF92NfIetSNL0G4vJFA7iZyTXQtJ06HTbZUjXHmcbmrNlqw063jtLeOGEcsaDAqRLIiAksPUmm4I5rpgsK4XxY9BTtxoTySKyz5UDdW8TTcakQJu3nKvaiMqOofO/wptTdLntbUf+uTP41Z/s+5iUAR82PommzHNGe8jj6qbNIAuADh4Zk9SmR9tOJc23MFMqqT4HapQcjr99ODs32eNT9VDTyIgjusDjyNPBT402bO0kHeiUH+Hb8KUtkgIMVxKmPm8+32GlaKxXhFetb3A/y51Po6Z/Cksl0gz2cb/BuX8agS42qLMu1PtM647S1mGfojmx9lNS3FuB35Av9YxVSqu7XasnrUl9LceyW0TpFyhzODtnPu1tJhHIpKOrfAiqe8h5STirHOqdGIYxsBzEbkHNORuAqjx8KbuRyTKfSkBsHB8DXpYZeWEePyY+OdixjcEANgg+FNvpOlytzPaRgnxG1R1nAYKdiOh9Kkdt5b1jOOmF9LnRooreOWGAELy9Cc17eHMlov8AMz9gzUXR5W9pIJ2ZTT92wW+tFPm5/wDzXy8s/c9Dhu8CSabkNKJ9astF0lr+TtZgRAp/uNct6ddbeaFopvn7e5XFuDsp+ef0rYxRpGipGoVVGABsAKI0WNVRAAoGAB4UusW7dJNCiiiooqHqcfNb846oc/VUykuAykHoaQUQpE6q8LqwyCNxTjoYZWjb5p29RSJD+7b4VuMVAW2jQYRQBTFzYRzDvKPsqZmlAZFac2cn4bgkYkY+ylW/DUCMCfD0rR91Rk9fKiCGa9crCO4OrnoKLpEghitwEhTJ6AAdatrPSXk792cL4IPH41PstPitBkDmkPVzUwVi5f03MNExosaBUUKo6AUqvaKy2K8Ne0UDbQxt7yKfqplrGBvmY+BqVRQQjp647jsPjSTZyr0Ib7qn0UFaYZVPuHHpvSSWHXIqzxQQD1Aq7FX2nnvSH5XGHQEVaNBG3VBTLWURzjmHwNXaaUdxp9rNkGMA/CqW+4f7p9lnkT4OfzrYvp5JPLJ4eIpiTT5h05WHmDTaWOYajb3WnIz3heSNd1bG9K0u3udXDtYW0sqIBzELgCtzqmhy6jB7O0ZAZhlj4DxrQafY2+n2qW1rEscSDACj766Tmyx6cL8bDO7rlVxpeowkmSynUDqeSowaWI7hl9CtdmIpqS1gk2khjb4qDXSfKvVjjfhT/WuUaff8t1GHXxxnNW98c6laEY2WRjv6bVC+VzSr60t7O90C2dVRm9o9nTfwwSB4dax3yaxarqnF6Nei8kiZGWSRweVBjbPgKxyckz+nbi4ssJqul6For3dzLK7MYC2ST+ArbRRrEipGoVFGAB4V5BClvEsUKhUUYAp2uNu30SaFFFFRRRRRQFeGvaKCu1SHKiZeq+98Krm3RvUVoJFDKVYZB6iqK5iNvIyP0Put4GtRmoijahnA2XcnwHjSra3lvG5YxhR1c9BV5aWMVsAR3n8WPWtWyMyWoFnpTy4e6OFPzB1Pxq4jjWNQqKFUdABSsV7XPe25NCiiiiiiiigKKKKAooooCiiigKKKKAooooCiiig8r2iigK8r2igSQSaSsar0AGTnanKKDyvaKKAooooCiiigKKKKUeGo97/kGiirizXlj/kipAooqXtqdFUUUUBRRRQFFFFAUUUUBRRRQFFFFAUUUUBRRRQFFFFAUUUUBRRRQFFFFAUUUUBRRRQFFFFB/9k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6502" name="Picture 6" descr="http://www.odontobras.com/imagens/autoclaves/autoclave_19L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4116" y="1772816"/>
            <a:ext cx="4909884" cy="3059039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4572000" y="494116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200" dirty="0" smtClean="0"/>
              <a:t>Fonte: http://www.odontobras.com/detalhes/det_5.html</a:t>
            </a:r>
            <a:endParaRPr lang="pt-B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Esterilização Vapor </a:t>
            </a:r>
            <a:r>
              <a:rPr lang="pt-BR" sz="4000" b="1" i="1"/>
              <a:t>FLASH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Esterilização a Vapor Saturado de Alta Pressão</a:t>
            </a:r>
          </a:p>
        </p:txBody>
      </p:sp>
      <p:sp>
        <p:nvSpPr>
          <p:cNvPr id="30723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30724" name="Retângulo 3"/>
          <p:cNvSpPr>
            <a:spLocks noChangeArrowheads="1"/>
          </p:cNvSpPr>
          <p:nvPr/>
        </p:nvSpPr>
        <p:spPr bwMode="auto">
          <a:xfrm>
            <a:off x="285750" y="1643063"/>
            <a:ext cx="6643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/>
              <a:t>ESTERILIZAÇÃO RÁPIDA </a:t>
            </a:r>
            <a:r>
              <a:rPr lang="pt-BR" b="1" i="1"/>
              <a:t>(“FLASH”)</a:t>
            </a:r>
          </a:p>
        </p:txBody>
      </p:sp>
      <p:sp>
        <p:nvSpPr>
          <p:cNvPr id="30725" name="Retângulo 4"/>
          <p:cNvSpPr>
            <a:spLocks noChangeArrowheads="1"/>
          </p:cNvSpPr>
          <p:nvPr/>
        </p:nvSpPr>
        <p:spPr bwMode="auto">
          <a:xfrm>
            <a:off x="285750" y="2214563"/>
            <a:ext cx="4572000" cy="9239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Ciclo é </a:t>
            </a:r>
            <a:r>
              <a:rPr lang="pt-BR" b="1"/>
              <a:t>pré-programado</a:t>
            </a:r>
            <a:r>
              <a:rPr lang="pt-BR"/>
              <a:t> para um tempo e temperatura específicos, baseado</a:t>
            </a:r>
          </a:p>
          <a:p>
            <a:pPr algn="ctr"/>
            <a:r>
              <a:rPr lang="pt-BR"/>
              <a:t>no tipo de autoclave e no tipo de carga</a:t>
            </a:r>
          </a:p>
        </p:txBody>
      </p:sp>
      <p:sp>
        <p:nvSpPr>
          <p:cNvPr id="30726" name="Retângulo 5"/>
          <p:cNvSpPr>
            <a:spLocks noChangeArrowheads="1"/>
          </p:cNvSpPr>
          <p:nvPr/>
        </p:nvSpPr>
        <p:spPr bwMode="auto">
          <a:xfrm>
            <a:off x="5508104" y="2492896"/>
            <a:ext cx="3214688" cy="17541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ciclo é dividido em </a:t>
            </a:r>
            <a:r>
              <a:rPr lang="pt-BR" b="1"/>
              <a:t>duas fases:</a:t>
            </a:r>
            <a:r>
              <a:rPr lang="pt-BR"/>
              <a:t> remoção do ar e esterilização. Embora possa ser programado uma fase de secagem, esta fase não está incluída no ciclo “flash”.</a:t>
            </a:r>
          </a:p>
        </p:txBody>
      </p:sp>
      <p:sp>
        <p:nvSpPr>
          <p:cNvPr id="30727" name="Retângulo 6"/>
          <p:cNvSpPr>
            <a:spLocks noChangeArrowheads="1"/>
          </p:cNvSpPr>
          <p:nvPr/>
        </p:nvSpPr>
        <p:spPr bwMode="auto">
          <a:xfrm>
            <a:off x="357188" y="4857750"/>
            <a:ext cx="4572000" cy="14779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Os materiais em geral são esterilizados </a:t>
            </a:r>
            <a:r>
              <a:rPr lang="pt-BR" b="1"/>
              <a:t>sem invólucros</a:t>
            </a:r>
            <a:r>
              <a:rPr lang="pt-BR"/>
              <a:t>. Assume-se que sempre estarão úmidos após o processo de esterilização. Devem, portanto, ser utilizados </a:t>
            </a:r>
            <a:r>
              <a:rPr lang="pt-BR" b="1"/>
              <a:t>imediatamente.</a:t>
            </a:r>
          </a:p>
        </p:txBody>
      </p:sp>
      <p:sp>
        <p:nvSpPr>
          <p:cNvPr id="30728" name="Seta para baixo 7"/>
          <p:cNvSpPr>
            <a:spLocks noChangeArrowheads="1"/>
          </p:cNvSpPr>
          <p:nvPr/>
        </p:nvSpPr>
        <p:spPr bwMode="auto">
          <a:xfrm rot="-2846646">
            <a:off x="4925815" y="1432839"/>
            <a:ext cx="484188" cy="977900"/>
          </a:xfrm>
          <a:prstGeom prst="downArrow">
            <a:avLst>
              <a:gd name="adj1" fmla="val 50000"/>
              <a:gd name="adj2" fmla="val 50024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729" name="Seta para baixo 8"/>
          <p:cNvSpPr>
            <a:spLocks noChangeArrowheads="1"/>
          </p:cNvSpPr>
          <p:nvPr/>
        </p:nvSpPr>
        <p:spPr bwMode="auto">
          <a:xfrm rot="3063085">
            <a:off x="5439036" y="4443512"/>
            <a:ext cx="484188" cy="979488"/>
          </a:xfrm>
          <a:prstGeom prst="downArrow">
            <a:avLst>
              <a:gd name="adj1" fmla="val 50000"/>
              <a:gd name="adj2" fmla="val 50105"/>
            </a:avLst>
          </a:prstGeom>
          <a:gradFill rotWithShape="0">
            <a:gsLst>
              <a:gs pos="0">
                <a:srgbClr val="0000FF"/>
              </a:gs>
              <a:gs pos="100000">
                <a:srgbClr val="000010"/>
              </a:gs>
            </a:gsLst>
            <a:path path="rect">
              <a:fillToRect l="50000" t="50000" r="50000" b="50000"/>
            </a:path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5474" name="Picture 2" descr="http://image.made-in-china.com/2f0j00pMtTILzKHdoB/18L-Flash-Display-Steam-Autoclave-YS-3PV-18L-G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3444" y="4628157"/>
            <a:ext cx="2580556" cy="2229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3"/>
          <p:cNvSpPr>
            <a:spLocks noChangeArrowheads="1"/>
          </p:cNvSpPr>
          <p:nvPr/>
        </p:nvSpPr>
        <p:spPr bwMode="auto">
          <a:xfrm flipV="1">
            <a:off x="0" y="836613"/>
            <a:ext cx="9144000" cy="460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10854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pt-BR">
                <a:latin typeface="Arial" pitchFamily="34" charset="0"/>
              </a:rPr>
              <a:t/>
            </a:r>
            <a:br>
              <a:rPr lang="pt-BR">
                <a:latin typeface="Arial" pitchFamily="34" charset="0"/>
              </a:rPr>
            </a:br>
            <a:endParaRPr lang="pt-BR">
              <a:latin typeface="Arial" pitchFamily="34" charset="0"/>
            </a:endParaRPr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557338"/>
            <a:ext cx="6121400" cy="509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tângulo 11"/>
          <p:cNvSpPr>
            <a:spLocks noChangeArrowheads="1"/>
          </p:cNvSpPr>
          <p:nvPr/>
        </p:nvSpPr>
        <p:spPr bwMode="auto">
          <a:xfrm>
            <a:off x="0" y="0"/>
            <a:ext cx="9144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>
                <a:solidFill>
                  <a:schemeClr val="bg1"/>
                </a:solidFill>
              </a:rPr>
              <a:t> </a:t>
            </a:r>
            <a:r>
              <a:rPr lang="pt-BR" sz="4000" b="1">
                <a:solidFill>
                  <a:schemeClr val="bg1"/>
                </a:solidFill>
              </a:rPr>
              <a:t>PARÂMETROS </a:t>
            </a:r>
          </a:p>
          <a:p>
            <a:pPr algn="ctr"/>
            <a:endParaRPr lang="pt-BR" sz="2600" b="1">
              <a:solidFill>
                <a:schemeClr val="bg1"/>
              </a:solidFill>
            </a:endParaRPr>
          </a:p>
          <a:p>
            <a:pPr algn="ctr"/>
            <a:r>
              <a:rPr lang="pt-BR" sz="2600" b="1">
                <a:solidFill>
                  <a:schemeClr val="bg1"/>
                </a:solidFill>
              </a:rPr>
              <a:t>ESTERILIZAÇÃO VAPOR SOB PRESSÃO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pt-BR" smtClean="0">
                <a:solidFill>
                  <a:schemeClr val="bg1"/>
                </a:solidFill>
              </a:rPr>
              <a:t>Gráfico de Esterilização – Pré Vácuo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371600"/>
            <a:ext cx="822960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pt-BR" sz="4000" smtClean="0">
                <a:solidFill>
                  <a:schemeClr val="bg1"/>
                </a:solidFill>
              </a:rPr>
              <a:t>Gráfico de Esterilização (Vácuo Fracionado)</a:t>
            </a:r>
            <a:r>
              <a:rPr lang="pt-BR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382000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mtClean="0">
                <a:solidFill>
                  <a:srgbClr val="FFFF00"/>
                </a:solidFill>
              </a:rPr>
              <a:t>Monitorizarão do ciclo</a:t>
            </a:r>
            <a:br>
              <a:rPr lang="pt-BR" smtClean="0">
                <a:solidFill>
                  <a:srgbClr val="FFFF00"/>
                </a:solidFill>
              </a:rPr>
            </a:br>
            <a:r>
              <a:rPr lang="pt-BR" smtClean="0">
                <a:solidFill>
                  <a:srgbClr val="FFFF00"/>
                </a:solidFill>
              </a:rPr>
              <a:t>Esterilização a vapor 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2"/>
          </a:solidFill>
        </p:spPr>
        <p:txBody>
          <a:bodyPr/>
          <a:lstStyle/>
          <a:p>
            <a:pPr>
              <a:buFontTx/>
              <a:buNone/>
            </a:pPr>
            <a:endParaRPr lang="pt-BR" smtClean="0"/>
          </a:p>
          <a:p>
            <a:pPr>
              <a:lnSpc>
                <a:spcPct val="120000"/>
              </a:lnSpc>
            </a:pPr>
            <a:r>
              <a:rPr lang="pt-BR" smtClean="0">
                <a:solidFill>
                  <a:srgbClr val="FFFF00"/>
                </a:solidFill>
              </a:rPr>
              <a:t>Mecânicos</a:t>
            </a:r>
            <a:r>
              <a:rPr lang="pt-BR" smtClean="0"/>
              <a:t> – registros tempo, T°C e pressão</a:t>
            </a:r>
          </a:p>
          <a:p>
            <a:pPr>
              <a:lnSpc>
                <a:spcPct val="120000"/>
              </a:lnSpc>
            </a:pPr>
            <a:r>
              <a:rPr lang="pt-BR" smtClean="0">
                <a:solidFill>
                  <a:srgbClr val="FFFF00"/>
                </a:solidFill>
              </a:rPr>
              <a:t>Químicos</a:t>
            </a:r>
            <a:r>
              <a:rPr lang="pt-BR" smtClean="0"/>
              <a:t> – fita teste, integrador e Teste  			Bowie-Dick</a:t>
            </a:r>
          </a:p>
          <a:p>
            <a:pPr>
              <a:lnSpc>
                <a:spcPct val="120000"/>
              </a:lnSpc>
            </a:pPr>
            <a:r>
              <a:rPr lang="pt-BR" smtClean="0">
                <a:solidFill>
                  <a:srgbClr val="FFFF00"/>
                </a:solidFill>
              </a:rPr>
              <a:t>Biológicos</a:t>
            </a:r>
            <a:r>
              <a:rPr lang="pt-BR" smtClean="0"/>
              <a:t> – Ampolas contendo esporos de 		Bacilos </a:t>
            </a:r>
            <a:r>
              <a:rPr lang="pt-BR" i="1" smtClean="0"/>
              <a:t>Stearothermophilus</a:t>
            </a:r>
            <a:endParaRPr lang="pt-BR" smtClean="0"/>
          </a:p>
          <a:p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tângulo 11"/>
          <p:cNvSpPr>
            <a:spLocks noChangeArrowheads="1"/>
          </p:cNvSpPr>
          <p:nvPr/>
        </p:nvSpPr>
        <p:spPr bwMode="auto">
          <a:xfrm>
            <a:off x="0" y="0"/>
            <a:ext cx="9144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Integradores - Esterilização Vapor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                        </a:t>
            </a:r>
          </a:p>
        </p:txBody>
      </p:sp>
      <p:sp>
        <p:nvSpPr>
          <p:cNvPr id="35843" name="Rectangle 23"/>
          <p:cNvSpPr>
            <a:spLocks noChangeArrowheads="1"/>
          </p:cNvSpPr>
          <p:nvPr/>
        </p:nvSpPr>
        <p:spPr bwMode="auto">
          <a:xfrm flipV="1">
            <a:off x="0" y="6921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35844" name="Retângulo 6"/>
          <p:cNvSpPr>
            <a:spLocks noChangeArrowheads="1"/>
          </p:cNvSpPr>
          <p:nvPr/>
        </p:nvSpPr>
        <p:spPr bwMode="auto">
          <a:xfrm>
            <a:off x="250825" y="1341438"/>
            <a:ext cx="84978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Integradores de 3 parâmetros (tempo – temperatura – vapor de água saturado) para garantir a eficácia do procedimento de esterilização.</a:t>
            </a:r>
          </a:p>
        </p:txBody>
      </p:sp>
      <p:pic>
        <p:nvPicPr>
          <p:cNvPr id="35845" name="Picture 9" descr="http://www.stericontrol.com.br/web/images/stories/SteriScan_azul_aprovad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492375"/>
            <a:ext cx="5832475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3789363"/>
            <a:ext cx="341947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Retângulo 9"/>
          <p:cNvSpPr>
            <a:spLocks noChangeArrowheads="1"/>
          </p:cNvSpPr>
          <p:nvPr/>
        </p:nvSpPr>
        <p:spPr bwMode="auto">
          <a:xfrm>
            <a:off x="250825" y="4652963"/>
            <a:ext cx="11477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Classe 6:</a:t>
            </a:r>
          </a:p>
        </p:txBody>
      </p:sp>
      <p:sp>
        <p:nvSpPr>
          <p:cNvPr id="35848" name="Retângulo 10"/>
          <p:cNvSpPr>
            <a:spLocks noChangeArrowheads="1"/>
          </p:cNvSpPr>
          <p:nvPr/>
        </p:nvSpPr>
        <p:spPr bwMode="auto">
          <a:xfrm>
            <a:off x="179388" y="2781300"/>
            <a:ext cx="1146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Classe 5:</a:t>
            </a:r>
          </a:p>
        </p:txBody>
      </p:sp>
      <p:sp>
        <p:nvSpPr>
          <p:cNvPr id="35849" name="Retângulo 11"/>
          <p:cNvSpPr>
            <a:spLocks noChangeArrowheads="1"/>
          </p:cNvSpPr>
          <p:nvPr/>
        </p:nvSpPr>
        <p:spPr bwMode="auto">
          <a:xfrm>
            <a:off x="4356100" y="5657850"/>
            <a:ext cx="45720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Variação colorimétrica franja do amarelo ao azul quando se alcançam os 3 parâmetros. Lingueta inclui uma pastilha reagente amarela e 1 referência azul.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 Autoclave Vapor - DICAS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2000"/>
              <a:t>Esterilização a Vapor Saturado de Alta Pressão</a:t>
            </a:r>
          </a:p>
        </p:txBody>
      </p:sp>
      <p:sp>
        <p:nvSpPr>
          <p:cNvPr id="31747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31748" name="Retângulo 5"/>
          <p:cNvSpPr>
            <a:spLocks noChangeArrowheads="1"/>
          </p:cNvSpPr>
          <p:nvPr/>
        </p:nvSpPr>
        <p:spPr bwMode="auto">
          <a:xfrm>
            <a:off x="214282" y="1785926"/>
            <a:ext cx="8429625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dirty="0"/>
              <a:t>1) Materiais articulados e com dobradiças devem ser colocados em suportes apropriados de forma </a:t>
            </a:r>
            <a:r>
              <a:rPr lang="pt-BR" sz="1600" dirty="0" smtClean="0"/>
              <a:t>a </a:t>
            </a:r>
            <a:r>
              <a:rPr lang="pt-BR" sz="1600" b="1" dirty="0" smtClean="0"/>
              <a:t>permanecerem </a:t>
            </a:r>
            <a:r>
              <a:rPr lang="pt-BR" sz="1600" b="1" dirty="0"/>
              <a:t>abertos;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2) Materiais com </a:t>
            </a:r>
            <a:r>
              <a:rPr lang="pt-BR" sz="1600" dirty="0" err="1"/>
              <a:t>luméns</a:t>
            </a:r>
            <a:r>
              <a:rPr lang="pt-BR" sz="1600" dirty="0"/>
              <a:t> podem permanecer com ar dentro (por exemplo, endoscópios). Para evitar</a:t>
            </a:r>
          </a:p>
          <a:p>
            <a:pPr algn="ctr"/>
            <a:r>
              <a:rPr lang="pt-BR" sz="1600" dirty="0"/>
              <a:t>este problema, devem ser </a:t>
            </a:r>
            <a:r>
              <a:rPr lang="pt-BR" sz="1600" b="1" dirty="0"/>
              <a:t>umedecidos com água destilada imediatamente antes da esterilização</a:t>
            </a:r>
            <a:r>
              <a:rPr lang="pt-BR" sz="1600" dirty="0"/>
              <a:t>. </a:t>
            </a:r>
            <a:r>
              <a:rPr lang="pt-BR" sz="1600" dirty="0" smtClean="0"/>
              <a:t>O resíduo </a:t>
            </a:r>
            <a:r>
              <a:rPr lang="pt-BR" sz="1600" dirty="0"/>
              <a:t>de ar se transformará em vapor;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3) Materiais </a:t>
            </a:r>
            <a:r>
              <a:rPr lang="pt-BR" sz="1600" b="1" dirty="0"/>
              <a:t>côncavos, </a:t>
            </a:r>
            <a:r>
              <a:rPr lang="pt-BR" sz="1600" dirty="0"/>
              <a:t>como bacias, devem ser posicionados de forma que qualquer </a:t>
            </a:r>
            <a:r>
              <a:rPr lang="pt-BR" sz="1600" b="1" dirty="0"/>
              <a:t>condensado </a:t>
            </a:r>
            <a:r>
              <a:rPr lang="pt-BR" sz="1600" b="1" dirty="0" smtClean="0"/>
              <a:t>que se </a:t>
            </a:r>
            <a:r>
              <a:rPr lang="pt-BR" sz="1600" b="1" dirty="0"/>
              <a:t>forme flua em direção ao dreno</a:t>
            </a:r>
            <a:r>
              <a:rPr lang="pt-BR" sz="1600" dirty="0"/>
              <a:t>, por gravidade;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4) Materiais </a:t>
            </a:r>
            <a:r>
              <a:rPr lang="pt-BR" sz="1600" b="1" dirty="0"/>
              <a:t>encaixados </a:t>
            </a:r>
            <a:r>
              <a:rPr lang="pt-BR" sz="1600" dirty="0"/>
              <a:t>um no outro (cubas, por exemplo) devem ser </a:t>
            </a:r>
            <a:r>
              <a:rPr lang="pt-BR" sz="1600" b="1" dirty="0"/>
              <a:t>separados por material absorvente</a:t>
            </a:r>
            <a:r>
              <a:rPr lang="pt-BR" sz="1600" dirty="0"/>
              <a:t>, de forma que o vapor possa passar entre eles. Lembrar que o encaixe sempre dificultará </a:t>
            </a:r>
            <a:r>
              <a:rPr lang="pt-BR" sz="1600" dirty="0" smtClean="0"/>
              <a:t>a passagem </a:t>
            </a:r>
            <a:r>
              <a:rPr lang="pt-BR" sz="1600" dirty="0"/>
              <a:t>do vapor. </a:t>
            </a:r>
            <a:r>
              <a:rPr lang="pt-BR" sz="1600" b="1" i="1" dirty="0">
                <a:solidFill>
                  <a:srgbClr val="FF0000"/>
                </a:solidFill>
              </a:rPr>
              <a:t>Material cirúrgico não deve ser acondicionado encaixado ou empilhado;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5) Caixas (“</a:t>
            </a:r>
            <a:r>
              <a:rPr lang="pt-BR" sz="1600" dirty="0" err="1"/>
              <a:t>containers</a:t>
            </a:r>
            <a:r>
              <a:rPr lang="pt-BR" sz="1600" dirty="0"/>
              <a:t>”) de instrumentais devem ser colocados longitudinalmente na cesta da autoclave</a:t>
            </a:r>
            <a:r>
              <a:rPr lang="pt-BR" sz="1600" dirty="0" smtClean="0"/>
              <a:t>, </a:t>
            </a:r>
            <a:r>
              <a:rPr lang="pt-BR" sz="1600" b="1" dirty="0" smtClean="0"/>
              <a:t>sem </a:t>
            </a:r>
            <a:r>
              <a:rPr lang="pt-BR" sz="1600" b="1" dirty="0"/>
              <a:t>empilhar;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4" name="Group 64"/>
          <p:cNvGraphicFramePr>
            <a:graphicFrameLocks noGrp="1"/>
          </p:cNvGraphicFramePr>
          <p:nvPr/>
        </p:nvGraphicFramePr>
        <p:xfrm>
          <a:off x="609600" y="838200"/>
          <a:ext cx="8077200" cy="5493005"/>
        </p:xfrm>
        <a:graphic>
          <a:graphicData uri="http://schemas.openxmlformats.org/drawingml/2006/table">
            <a:tbl>
              <a:tblPr/>
              <a:tblGrid>
                <a:gridCol w="2692400"/>
                <a:gridCol w="2692400"/>
                <a:gridCol w="2692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TIPO DE INVÓLUCRO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INDICAÇÃO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OBSERVAÇÃO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TECIDO DE ALGODÃO CRU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CALOR ÚMIDO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Há dificuldade de monitorização do desgaste do tecido. NBR 13456/96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PAPEL GRAU CIRÚRGICO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CALOR ÚMIDO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ÓXIDO DE ETILENO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Especificação técnica por meio da NBR 12946/93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PAPEL CREPADO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CALOR ÚMIDO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ÓXIDO DE ETILENO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Menor resistência à tração (projeto 23.001.04-008 / 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PAPEL KRAFT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EM  DESUSO EM GRANDES CME E HOSPITAIS.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Irregularidade e inconstância na gramatura.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FILME TRANSPARENTE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CALOR ÚMIDO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ÓXIDO DE ETILENO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Especificação técnica por meio da NBR 13386/95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TYVEC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CALOR ÚMIDO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ÓXIDO DE ETILENO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PLASMA DE PERÓXIDO DE HIDROGÊNIO E RADIAÇÃO GAMA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Alto custo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NÃO TECIDO (TNT)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CALOR ÚMIDO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ÓXIDO DE ETILENO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PLASMA DE PERÓXIDO DE HIDROGÊNIO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05" name="WordArt 65"/>
          <p:cNvSpPr>
            <a:spLocks noChangeArrowheads="1" noChangeShapeType="1" noTextEdit="1"/>
          </p:cNvSpPr>
          <p:nvPr/>
        </p:nvSpPr>
        <p:spPr bwMode="auto">
          <a:xfrm>
            <a:off x="1676400" y="76200"/>
            <a:ext cx="6019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kern="10" dirty="0" smtClean="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2448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ESTERILIZAÇÃO EMBALAGEM</a:t>
            </a:r>
            <a:endParaRPr lang="pt-BR" kern="10" dirty="0">
              <a:ln w="12700">
                <a:solidFill>
                  <a:srgbClr val="00FFFF"/>
                </a:solidFill>
                <a:round/>
                <a:headEnd/>
                <a:tailEnd/>
              </a:ln>
              <a:solidFill>
                <a:srgbClr val="002448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0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17" name="Group 153"/>
          <p:cNvGraphicFramePr>
            <a:graphicFrameLocks noGrp="1"/>
          </p:cNvGraphicFramePr>
          <p:nvPr/>
        </p:nvGraphicFramePr>
        <p:xfrm>
          <a:off x="533400" y="609600"/>
          <a:ext cx="8001000" cy="6043168"/>
        </p:xfrm>
        <a:graphic>
          <a:graphicData uri="http://schemas.openxmlformats.org/drawingml/2006/table">
            <a:tbl>
              <a:tblPr/>
              <a:tblGrid>
                <a:gridCol w="2000250"/>
                <a:gridCol w="2000250"/>
                <a:gridCol w="2019300"/>
                <a:gridCol w="1981200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AUTOR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INVÓLUCRO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TEMPO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OBSERVAÇÕES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Zanon, 1987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Papel grau cirúrgico, algodão cru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Enquanto íntegra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3 semanas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8 semanas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Prateleira aberta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Prateleira fechada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4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Nogueira et al, 1987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Papel </a:t>
                      </a:r>
                      <a:r>
                        <a:rPr kumimoji="0" lang="pt-B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kraft</a:t>
                      </a: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, manilha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Campo duplo de algodão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Caixas de metal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10 dias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30 dias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30 dias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Não houve diferença entre as estocagens em armários com diferentes características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9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São Paulo, 1994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Diferentes embalagens, em processo físico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Papel grau cirúrgico, óxido de etileno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7 dias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Indefinido (2 a 5 ANOS)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Estéreis enquanto em íntegras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Rutala, 1992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Invólucros plásticos semipermeáveis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Musselina duplo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9 meses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30 dias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Selados com calor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Gardner &amp; Peel, 1986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Tecido algodão simples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448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Tecido algodão duplo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Papel crepom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3-14 dias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14-21 dias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28-56 dias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56-77 dias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28-49 dias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&gt; 63 dias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Prateleira aberta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Prateleira fechada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Prateleira aberta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Prateleira fechada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Prateleira aberta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448"/>
                          </a:solidFill>
                          <a:effectLst/>
                          <a:latin typeface="Arial" charset="0"/>
                        </a:rPr>
                        <a:t>Prateleira fechada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419" name="Text Box 155"/>
          <p:cNvSpPr txBox="1">
            <a:spLocks noChangeArrowheads="1"/>
          </p:cNvSpPr>
          <p:nvPr/>
        </p:nvSpPr>
        <p:spPr bwMode="auto">
          <a:xfrm>
            <a:off x="2057400" y="6461125"/>
            <a:ext cx="533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000" b="1">
                <a:solidFill>
                  <a:srgbClr val="002448"/>
                </a:solidFill>
              </a:rPr>
              <a:t>Fonte: Esterilização de Artigos em Unidades de Saúde – APECIH/1998</a:t>
            </a:r>
          </a:p>
        </p:txBody>
      </p:sp>
      <p:sp>
        <p:nvSpPr>
          <p:cNvPr id="11420" name="WordArt 156"/>
          <p:cNvSpPr>
            <a:spLocks noChangeArrowheads="1" noChangeShapeType="1" noTextEdit="1"/>
          </p:cNvSpPr>
          <p:nvPr/>
        </p:nvSpPr>
        <p:spPr bwMode="auto">
          <a:xfrm>
            <a:off x="1676400" y="76200"/>
            <a:ext cx="6019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kern="10" dirty="0" smtClean="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2448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ESTERILIZAÇÃO EMBALAGEM E TEMPO DE PRATELEIRA</a:t>
            </a:r>
            <a:endParaRPr lang="pt-BR" kern="10" dirty="0">
              <a:ln w="12700">
                <a:solidFill>
                  <a:srgbClr val="00FFFF"/>
                </a:solidFill>
                <a:round/>
                <a:headEnd/>
                <a:tailEnd/>
              </a:ln>
              <a:solidFill>
                <a:srgbClr val="002448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19" grpId="0" autoUpdateAnimBg="0"/>
      <p:bldP spid="1142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tângulo 11"/>
          <p:cNvSpPr>
            <a:spLocks noChangeArrowheads="1"/>
          </p:cNvSpPr>
          <p:nvPr/>
        </p:nvSpPr>
        <p:spPr bwMode="auto">
          <a:xfrm>
            <a:off x="0" y="0"/>
            <a:ext cx="914400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 dirty="0"/>
              <a:t> </a:t>
            </a:r>
            <a:r>
              <a:rPr lang="pt-BR" sz="4000" b="1" dirty="0"/>
              <a:t>Métodos de Esterilização Especial</a:t>
            </a:r>
          </a:p>
          <a:p>
            <a:pPr algn="ctr"/>
            <a:r>
              <a:rPr lang="pt-BR" sz="4000" b="1" dirty="0">
                <a:solidFill>
                  <a:srgbClr val="0070C0"/>
                </a:solidFill>
              </a:rPr>
              <a:t>FORMALDEÍDO </a:t>
            </a:r>
            <a:r>
              <a:rPr lang="pt-BR" sz="4000" b="1" dirty="0" smtClean="0">
                <a:solidFill>
                  <a:srgbClr val="0070C0"/>
                </a:solidFill>
              </a:rPr>
              <a:t>GASOSO - VBTF</a:t>
            </a:r>
            <a:endParaRPr lang="pt-BR" sz="100" b="1" dirty="0">
              <a:solidFill>
                <a:srgbClr val="0070C0"/>
              </a:solidFill>
            </a:endParaRPr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r>
              <a:rPr lang="pt-BR" sz="100" b="1" dirty="0"/>
              <a:t>     </a:t>
            </a:r>
          </a:p>
          <a:p>
            <a:endParaRPr lang="pt-BR" sz="100" b="1" dirty="0"/>
          </a:p>
          <a:p>
            <a:r>
              <a:rPr lang="pt-BR" sz="100" b="1" dirty="0"/>
              <a:t>   </a:t>
            </a:r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100" b="1" dirty="0"/>
          </a:p>
          <a:p>
            <a:endParaRPr lang="pt-BR" sz="2000" b="1" dirty="0"/>
          </a:p>
        </p:txBody>
      </p:sp>
      <p:sp>
        <p:nvSpPr>
          <p:cNvPr id="38915" name="Rectangle 23"/>
          <p:cNvSpPr>
            <a:spLocks noChangeArrowheads="1"/>
          </p:cNvSpPr>
          <p:nvPr/>
        </p:nvSpPr>
        <p:spPr bwMode="auto">
          <a:xfrm flipV="1">
            <a:off x="0" y="1341438"/>
            <a:ext cx="9144000" cy="460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38916" name="Rectangle 1"/>
          <p:cNvSpPr>
            <a:spLocks noChangeArrowheads="1"/>
          </p:cNvSpPr>
          <p:nvPr/>
        </p:nvSpPr>
        <p:spPr bwMode="auto">
          <a:xfrm>
            <a:off x="214282" y="1928802"/>
            <a:ext cx="8429625" cy="9233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pt-BR" sz="1600" dirty="0">
                <a:solidFill>
                  <a:srgbClr val="333333"/>
                </a:solidFill>
                <a:ea typeface="Times New Roman" pitchFamily="18" charset="0"/>
                <a:cs typeface="Arial" charset="0"/>
              </a:rPr>
              <a:t>	</a:t>
            </a:r>
            <a:r>
              <a:rPr lang="pt-BR" dirty="0">
                <a:ea typeface="Times New Roman" pitchFamily="18" charset="0"/>
                <a:cs typeface="Arial" charset="0"/>
              </a:rPr>
              <a:t> A esterilização por este método ocorre através </a:t>
            </a:r>
            <a:r>
              <a:rPr lang="pt-BR" b="1" dirty="0">
                <a:ea typeface="Times New Roman" pitchFamily="18" charset="0"/>
                <a:cs typeface="Arial" charset="0"/>
              </a:rPr>
              <a:t>de formaldeído gasoso </a:t>
            </a:r>
            <a:r>
              <a:rPr lang="pt-BR" dirty="0">
                <a:ea typeface="Times New Roman" pitchFamily="18" charset="0"/>
                <a:cs typeface="Arial" charset="0"/>
              </a:rPr>
              <a:t>na </a:t>
            </a:r>
            <a:r>
              <a:rPr lang="pt-BR" b="1" dirty="0">
                <a:ea typeface="Times New Roman" pitchFamily="18" charset="0"/>
                <a:cs typeface="Arial" charset="0"/>
              </a:rPr>
              <a:t>presença de vapor </a:t>
            </a:r>
            <a:r>
              <a:rPr lang="pt-BR" b="1" dirty="0" smtClean="0">
                <a:ea typeface="Times New Roman" pitchFamily="18" charset="0"/>
                <a:cs typeface="Arial" charset="0"/>
              </a:rPr>
              <a:t>saturado</a:t>
            </a:r>
            <a:r>
              <a:rPr lang="pt-BR" dirty="0" smtClean="0">
                <a:ea typeface="Times New Roman" pitchFamily="18" charset="0"/>
                <a:cs typeface="Arial" charset="0"/>
              </a:rPr>
              <a:t>. O </a:t>
            </a:r>
            <a:r>
              <a:rPr lang="pt-BR" dirty="0">
                <a:ea typeface="Times New Roman" pitchFamily="18" charset="0"/>
                <a:cs typeface="Arial" charset="0"/>
              </a:rPr>
              <a:t>vapor e o gás de formaldeído se misturam (</a:t>
            </a:r>
            <a:r>
              <a:rPr lang="pt-BR" dirty="0" smtClean="0">
                <a:ea typeface="Times New Roman" pitchFamily="18" charset="0"/>
                <a:cs typeface="Arial" charset="0"/>
              </a:rPr>
              <a:t>pulsos) permitindo </a:t>
            </a:r>
            <a:r>
              <a:rPr lang="pt-BR" dirty="0">
                <a:ea typeface="Times New Roman" pitchFamily="18" charset="0"/>
                <a:cs typeface="Arial" charset="0"/>
              </a:rPr>
              <a:t>que o gás se difunda e esterilize a carga de </a:t>
            </a:r>
            <a:r>
              <a:rPr lang="pt-BR" dirty="0" smtClean="0">
                <a:ea typeface="Times New Roman" pitchFamily="18" charset="0"/>
                <a:cs typeface="Arial" charset="0"/>
              </a:rPr>
              <a:t>materiais  </a:t>
            </a:r>
            <a:r>
              <a:rPr lang="pt-BR" b="1" i="1" dirty="0" smtClean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(2 Horas a 65</a:t>
            </a:r>
            <a:r>
              <a:rPr lang="pt-BR" b="1" i="1" baseline="30000" dirty="0" smtClean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o</a:t>
            </a:r>
            <a:r>
              <a:rPr lang="pt-BR" b="1" i="1" dirty="0" smtClean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C)</a:t>
            </a:r>
            <a:endParaRPr lang="pt-BR" dirty="0">
              <a:ea typeface="Times New Roman" pitchFamily="18" charset="0"/>
              <a:cs typeface="Arial" charset="0"/>
            </a:endParaRPr>
          </a:p>
        </p:txBody>
      </p:sp>
      <p:sp>
        <p:nvSpPr>
          <p:cNvPr id="38917" name="Rectangle 2"/>
          <p:cNvSpPr>
            <a:spLocks noChangeArrowheads="1"/>
          </p:cNvSpPr>
          <p:nvPr/>
        </p:nvSpPr>
        <p:spPr bwMode="auto">
          <a:xfrm>
            <a:off x="4857752" y="3286124"/>
            <a:ext cx="3786182" cy="107721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pt-BR" sz="1600" b="1" i="1" dirty="0">
                <a:solidFill>
                  <a:srgbClr val="FFFF00"/>
                </a:solidFill>
                <a:ea typeface="Times New Roman" pitchFamily="18" charset="0"/>
                <a:cs typeface="Arial" charset="0"/>
              </a:rPr>
              <a:t>INDICAÇÃO</a:t>
            </a:r>
          </a:p>
          <a:p>
            <a:pPr algn="ctr" eaLnBrk="0" hangingPunct="0"/>
            <a:r>
              <a:rPr lang="pt-BR" sz="1600" dirty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Este m</a:t>
            </a:r>
            <a:r>
              <a:rPr lang="pt-BR" sz="1600" dirty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é</a:t>
            </a:r>
            <a:r>
              <a:rPr lang="pt-BR" sz="1600" dirty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todo deve ser utilizado para </a:t>
            </a:r>
            <a:r>
              <a:rPr lang="pt-BR" sz="1600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materiais termossens</a:t>
            </a:r>
            <a:r>
              <a:rPr lang="pt-BR" sz="16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í</a:t>
            </a:r>
            <a:r>
              <a:rPr lang="pt-BR" sz="1600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veis </a:t>
            </a:r>
            <a:r>
              <a:rPr lang="pt-BR" sz="1600" dirty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- como equipamentos el</a:t>
            </a:r>
            <a:r>
              <a:rPr lang="pt-BR" sz="1600" dirty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é</a:t>
            </a:r>
            <a:r>
              <a:rPr lang="pt-BR" sz="1600" dirty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tricos </a:t>
            </a:r>
            <a:r>
              <a:rPr lang="pt-BR" sz="1600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e </a:t>
            </a:r>
            <a:r>
              <a:rPr lang="pt-BR" sz="1600" dirty="0" smtClean="0">
                <a:solidFill>
                  <a:srgbClr val="FFFF00"/>
                </a:solidFill>
                <a:ea typeface="Times New Roman" pitchFamily="18" charset="0"/>
                <a:cs typeface="Arial" charset="0"/>
              </a:rPr>
              <a:t>endosc</a:t>
            </a:r>
            <a:r>
              <a:rPr lang="pt-BR" sz="16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ó</a:t>
            </a:r>
            <a:r>
              <a:rPr lang="pt-BR" sz="1600" dirty="0" smtClean="0">
                <a:solidFill>
                  <a:srgbClr val="FFFF00"/>
                </a:solidFill>
                <a:ea typeface="Times New Roman" pitchFamily="18" charset="0"/>
                <a:cs typeface="Arial" charset="0"/>
              </a:rPr>
              <a:t>pios</a:t>
            </a:r>
            <a:endParaRPr lang="pt-BR" sz="1600" dirty="0">
              <a:solidFill>
                <a:srgbClr val="FFFF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38919" name="Retângulo 6"/>
          <p:cNvSpPr>
            <a:spLocks noChangeArrowheads="1"/>
          </p:cNvSpPr>
          <p:nvPr/>
        </p:nvSpPr>
        <p:spPr bwMode="auto">
          <a:xfrm>
            <a:off x="1258888" y="1484313"/>
            <a:ext cx="71294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333333"/>
                </a:solidFill>
                <a:ea typeface="Times New Roman" pitchFamily="18" charset="0"/>
                <a:cs typeface="Arial" charset="0"/>
              </a:rPr>
              <a:t>LTSF (Low Temperature Steam and Formaldehyde Sterilization)</a:t>
            </a:r>
          </a:p>
        </p:txBody>
      </p:sp>
      <p:pic>
        <p:nvPicPr>
          <p:cNvPr id="99330" name="Picture 2" descr="imag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3071810"/>
            <a:ext cx="4373199" cy="3500462"/>
          </a:xfrm>
          <a:prstGeom prst="rect">
            <a:avLst/>
          </a:prstGeom>
          <a:noFill/>
        </p:spPr>
      </p:pic>
      <p:sp>
        <p:nvSpPr>
          <p:cNvPr id="9" name="Retângulo 8"/>
          <p:cNvSpPr/>
          <p:nvPr/>
        </p:nvSpPr>
        <p:spPr>
          <a:xfrm>
            <a:off x="4572000" y="464344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. </a:t>
            </a:r>
            <a:r>
              <a:rPr lang="pt-BR" b="1" dirty="0" smtClean="0">
                <a:ea typeface="Times New Roman" pitchFamily="18" charset="0"/>
                <a:cs typeface="Arial" charset="0"/>
              </a:rPr>
              <a:t>OBSERVAÇÃO: </a:t>
            </a:r>
          </a:p>
          <a:p>
            <a:pPr algn="ctr"/>
            <a:r>
              <a:rPr lang="pt-BR" b="1" dirty="0" smtClean="0">
                <a:ea typeface="Times New Roman" pitchFamily="18" charset="0"/>
                <a:cs typeface="Arial" charset="0"/>
              </a:rPr>
              <a:t>↑ Temperatura, ↓ tempo de esterilização!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tângulo 11"/>
          <p:cNvSpPr>
            <a:spLocks noChangeArrowheads="1"/>
          </p:cNvSpPr>
          <p:nvPr/>
        </p:nvSpPr>
        <p:spPr bwMode="auto">
          <a:xfrm>
            <a:off x="0" y="0"/>
            <a:ext cx="9144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Métodos de Esterilização Especial</a:t>
            </a:r>
          </a:p>
          <a:p>
            <a:pPr algn="ctr"/>
            <a:r>
              <a:rPr lang="pt-BR" sz="4000" b="1">
                <a:solidFill>
                  <a:schemeClr val="tx2"/>
                </a:solidFill>
              </a:rPr>
              <a:t>ÓXIDO DE ETILENO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</p:txBody>
      </p:sp>
      <p:sp>
        <p:nvSpPr>
          <p:cNvPr id="39939" name="Rectangle 23"/>
          <p:cNvSpPr>
            <a:spLocks noChangeArrowheads="1"/>
          </p:cNvSpPr>
          <p:nvPr/>
        </p:nvSpPr>
        <p:spPr bwMode="auto">
          <a:xfrm flipV="1">
            <a:off x="0" y="1341438"/>
            <a:ext cx="9144000" cy="460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pic>
        <p:nvPicPr>
          <p:cNvPr id="39940" name="Picture 41" descr="figura oxido de etile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2781300"/>
            <a:ext cx="302418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Retângulo 7"/>
          <p:cNvSpPr>
            <a:spLocks noChangeArrowheads="1"/>
          </p:cNvSpPr>
          <p:nvPr/>
        </p:nvSpPr>
        <p:spPr bwMode="auto">
          <a:xfrm>
            <a:off x="395288" y="1484313"/>
            <a:ext cx="8497887" cy="9239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/>
              <a:t>Descoberto em 1859 por </a:t>
            </a:r>
            <a:r>
              <a:rPr lang="pt-BR" i="1"/>
              <a:t>Wurtz</a:t>
            </a:r>
            <a:r>
              <a:rPr lang="pt-BR"/>
              <a:t>, é um agente de alta eficiência no que se refere à esterilização de artigos médico-hospitalares, age a baixas temperaturas e possui alto poder de penetração, sem ser corrosivo (DEMARZO, 1997).</a:t>
            </a:r>
          </a:p>
        </p:txBody>
      </p:sp>
      <p:sp>
        <p:nvSpPr>
          <p:cNvPr id="39942" name="Retângulo 8"/>
          <p:cNvSpPr>
            <a:spLocks noChangeArrowheads="1"/>
          </p:cNvSpPr>
          <p:nvPr/>
        </p:nvSpPr>
        <p:spPr bwMode="auto">
          <a:xfrm>
            <a:off x="0" y="5934075"/>
            <a:ext cx="9144000" cy="923925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>
                <a:solidFill>
                  <a:srgbClr val="FFFF00"/>
                </a:solidFill>
              </a:rPr>
              <a:t>Exerce ação através de reação de deslocamento “in vivo”, </a:t>
            </a:r>
            <a:r>
              <a:rPr lang="pt-BR" b="1">
                <a:solidFill>
                  <a:srgbClr val="FFFF00"/>
                </a:solidFill>
              </a:rPr>
              <a:t>reação nucleofílica inibindo e modificando a síntese protéica.</a:t>
            </a:r>
            <a:r>
              <a:rPr lang="pt-BR">
                <a:solidFill>
                  <a:srgbClr val="FFFF00"/>
                </a:solidFill>
              </a:rPr>
              <a:t> O mecanismo é atribuído à alquilação (substituição do H por radicais C</a:t>
            </a:r>
            <a:r>
              <a:rPr lang="pt-BR" baseline="-25000">
                <a:solidFill>
                  <a:srgbClr val="FFFF00"/>
                </a:solidFill>
              </a:rPr>
              <a:t>n</a:t>
            </a:r>
            <a:r>
              <a:rPr lang="pt-BR">
                <a:solidFill>
                  <a:srgbClr val="FFFF00"/>
                </a:solidFill>
              </a:rPr>
              <a:t>H</a:t>
            </a:r>
            <a:r>
              <a:rPr lang="pt-BR" baseline="-25000">
                <a:solidFill>
                  <a:srgbClr val="FFFF00"/>
                </a:solidFill>
              </a:rPr>
              <a:t>2n+1</a:t>
            </a:r>
            <a:r>
              <a:rPr lang="pt-BR">
                <a:solidFill>
                  <a:srgbClr val="FFFF00"/>
                </a:solidFill>
              </a:rPr>
              <a:t> dos grupos SH-; OH- (ZANON, 1987).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FF07D-0E71-43A4-BFDC-80D90B382775}" type="slidenum">
              <a:rPr lang="pt-BR" smtClean="0"/>
              <a:pPr>
                <a:defRPr/>
              </a:pPr>
              <a:t>46</a:t>
            </a:fld>
            <a:endParaRPr lang="pt-BR" smtClean="0"/>
          </a:p>
        </p:txBody>
      </p:sp>
      <p:sp>
        <p:nvSpPr>
          <p:cNvPr id="1028" name="Rectangle 3"/>
          <p:cNvSpPr>
            <a:spLocks noChangeArrowheads="1"/>
          </p:cNvSpPr>
          <p:nvPr/>
        </p:nvSpPr>
        <p:spPr bwMode="auto">
          <a:xfrm>
            <a:off x="3886200" y="800100"/>
            <a:ext cx="1447800" cy="4991100"/>
          </a:xfrm>
          <a:prstGeom prst="rect">
            <a:avLst/>
          </a:prstGeom>
          <a:solidFill>
            <a:srgbClr val="FF00FF"/>
          </a:solidFill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 sz="2400" b="1">
              <a:latin typeface="Comic Sans MS" pitchFamily="66" charset="0"/>
            </a:endParaRPr>
          </a:p>
          <a:p>
            <a:pPr algn="ctr"/>
            <a:endParaRPr lang="pt-BR" sz="2400" b="1">
              <a:latin typeface="Comic Sans MS" pitchFamily="66" charset="0"/>
            </a:endParaRPr>
          </a:p>
          <a:p>
            <a:pPr algn="ctr"/>
            <a:endParaRPr lang="pt-BR" sz="2400" b="1">
              <a:latin typeface="Comic Sans MS" pitchFamily="66" charset="0"/>
            </a:endParaRPr>
          </a:p>
          <a:p>
            <a:pPr algn="ctr"/>
            <a:r>
              <a:rPr lang="pt-BR" sz="2400" b="1">
                <a:latin typeface="Comic Sans MS" pitchFamily="66" charset="0"/>
              </a:rPr>
              <a:t>Produto</a:t>
            </a:r>
            <a:endParaRPr lang="pt-BR" sz="3200" b="1">
              <a:latin typeface="Comic Sans MS" pitchFamily="66" charset="0"/>
            </a:endParaRPr>
          </a:p>
        </p:txBody>
      </p:sp>
      <p:sp>
        <p:nvSpPr>
          <p:cNvPr id="1029" name="Line 4"/>
          <p:cNvSpPr>
            <a:spLocks noChangeShapeType="1"/>
          </p:cNvSpPr>
          <p:nvPr/>
        </p:nvSpPr>
        <p:spPr bwMode="auto">
          <a:xfrm flipH="1">
            <a:off x="3276600" y="1484313"/>
            <a:ext cx="6350" cy="4500562"/>
          </a:xfrm>
          <a:prstGeom prst="line">
            <a:avLst/>
          </a:prstGeom>
          <a:noFill/>
          <a:ln w="762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30" name="AutoShape 5"/>
          <p:cNvSpPr>
            <a:spLocks noChangeArrowheads="1"/>
          </p:cNvSpPr>
          <p:nvPr/>
        </p:nvSpPr>
        <p:spPr bwMode="auto">
          <a:xfrm>
            <a:off x="2235200" y="1822450"/>
            <a:ext cx="1509713" cy="228600"/>
          </a:xfrm>
          <a:prstGeom prst="leftArrow">
            <a:avLst>
              <a:gd name="adj1" fmla="val 50000"/>
              <a:gd name="adj2" fmla="val 16510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31" name="AutoShape 6"/>
          <p:cNvSpPr>
            <a:spLocks noChangeArrowheads="1"/>
          </p:cNvSpPr>
          <p:nvPr/>
        </p:nvSpPr>
        <p:spPr bwMode="auto">
          <a:xfrm rot="10800000">
            <a:off x="1800225" y="3429000"/>
            <a:ext cx="2590800" cy="193675"/>
          </a:xfrm>
          <a:prstGeom prst="leftArrow">
            <a:avLst>
              <a:gd name="adj1" fmla="val 50000"/>
              <a:gd name="adj2" fmla="val 33442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pt-BR"/>
          </a:p>
        </p:txBody>
      </p:sp>
      <p:sp>
        <p:nvSpPr>
          <p:cNvPr id="1032" name="AutoShape 7"/>
          <p:cNvSpPr>
            <a:spLocks noChangeArrowheads="1"/>
          </p:cNvSpPr>
          <p:nvPr/>
        </p:nvSpPr>
        <p:spPr bwMode="auto">
          <a:xfrm rot="10800000">
            <a:off x="1439863" y="4724400"/>
            <a:ext cx="1509712" cy="228600"/>
          </a:xfrm>
          <a:prstGeom prst="leftArrow">
            <a:avLst>
              <a:gd name="adj1" fmla="val 50000"/>
              <a:gd name="adj2" fmla="val 165104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pt-BR"/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395288" y="1052513"/>
            <a:ext cx="3119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b="1">
                <a:latin typeface="Comic Sans MS" pitchFamily="66" charset="0"/>
              </a:rPr>
              <a:t>Saída do Ar (vácuo)</a:t>
            </a:r>
            <a:endParaRPr lang="pt-BR" sz="2800" b="1">
              <a:latin typeface="Comic Sans MS" pitchFamily="66" charset="0"/>
            </a:endParaRPr>
          </a:p>
        </p:txBody>
      </p:sp>
      <p:sp>
        <p:nvSpPr>
          <p:cNvPr id="1034" name="Text Box 9"/>
          <p:cNvSpPr txBox="1">
            <a:spLocks noChangeArrowheads="1"/>
          </p:cNvSpPr>
          <p:nvPr/>
        </p:nvSpPr>
        <p:spPr bwMode="auto">
          <a:xfrm>
            <a:off x="0" y="2205038"/>
            <a:ext cx="29733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2400" b="1">
                <a:latin typeface="Comic Sans MS" pitchFamily="66" charset="0"/>
              </a:rPr>
              <a:t>Entrada do Agente</a:t>
            </a:r>
          </a:p>
          <a:p>
            <a:pPr algn="ctr"/>
            <a:r>
              <a:rPr lang="pt-BR" sz="2400" b="1">
                <a:latin typeface="Comic Sans MS" pitchFamily="66" charset="0"/>
              </a:rPr>
              <a:t>Esterilizante</a:t>
            </a:r>
          </a:p>
          <a:p>
            <a:pPr algn="ctr"/>
            <a:r>
              <a:rPr lang="en-US" sz="2400" b="1">
                <a:latin typeface="Comic Sans MS" pitchFamily="66" charset="0"/>
              </a:rPr>
              <a:t>Oxido de Etileno</a:t>
            </a:r>
            <a:endParaRPr lang="pt-BR" sz="2400" b="1">
              <a:latin typeface="Comic Sans MS" pitchFamily="66" charset="0"/>
            </a:endParaRPr>
          </a:p>
        </p:txBody>
      </p:sp>
      <p:sp>
        <p:nvSpPr>
          <p:cNvPr id="1035" name="Text Box 10"/>
          <p:cNvSpPr txBox="1">
            <a:spLocks noChangeArrowheads="1"/>
          </p:cNvSpPr>
          <p:nvPr/>
        </p:nvSpPr>
        <p:spPr bwMode="auto">
          <a:xfrm>
            <a:off x="0" y="3860800"/>
            <a:ext cx="25796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b="1">
                <a:latin typeface="Comic Sans MS" pitchFamily="66" charset="0"/>
              </a:rPr>
              <a:t>Barreira para </a:t>
            </a:r>
          </a:p>
          <a:p>
            <a:r>
              <a:rPr lang="pt-BR" sz="2400" b="1">
                <a:latin typeface="Comic Sans MS" pitchFamily="66" charset="0"/>
              </a:rPr>
              <a:t>Microorganismos</a:t>
            </a:r>
          </a:p>
        </p:txBody>
      </p:sp>
      <p:sp>
        <p:nvSpPr>
          <p:cNvPr id="1036" name="Text Box 11"/>
          <p:cNvSpPr txBox="1">
            <a:spLocks noChangeArrowheads="1"/>
          </p:cNvSpPr>
          <p:nvPr/>
        </p:nvSpPr>
        <p:spPr bwMode="auto">
          <a:xfrm rot="-5400000">
            <a:off x="2583656" y="5345907"/>
            <a:ext cx="2047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800" b="1">
                <a:latin typeface="Comic Sans MS" pitchFamily="66" charset="0"/>
              </a:rPr>
              <a:t>Embalagem</a:t>
            </a:r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/>
        </p:nvGraphicFramePr>
        <p:xfrm>
          <a:off x="2709863" y="4049713"/>
          <a:ext cx="547687" cy="914400"/>
        </p:xfrm>
        <a:graphic>
          <a:graphicData uri="http://schemas.openxmlformats.org/presentationml/2006/ole">
            <p:oleObj spid="_x0000_s97282" name="Clip" r:id="rId4" imgW="2033280" imgH="3390840" progId="">
              <p:embed/>
            </p:oleObj>
          </a:graphicData>
        </a:graphic>
      </p:graphicFrame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23850" y="5445125"/>
            <a:ext cx="1379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b="1">
                <a:latin typeface="Comic Sans MS" pitchFamily="66" charset="0"/>
              </a:rPr>
              <a:t>Aeração</a:t>
            </a:r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>
            <a:off x="1797050" y="5984875"/>
            <a:ext cx="1509713" cy="228600"/>
          </a:xfrm>
          <a:prstGeom prst="leftArrow">
            <a:avLst>
              <a:gd name="adj1" fmla="val 50000"/>
              <a:gd name="adj2" fmla="val 16510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1039" name="Picture 15" descr="DSC0566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800100"/>
            <a:ext cx="3600450" cy="500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0" name="Retângulo 17"/>
          <p:cNvSpPr>
            <a:spLocks noChangeArrowheads="1"/>
          </p:cNvSpPr>
          <p:nvPr/>
        </p:nvSpPr>
        <p:spPr bwMode="auto">
          <a:xfrm>
            <a:off x="3571875" y="214313"/>
            <a:ext cx="3190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b="1" dirty="0"/>
              <a:t>ÓXIDO DE ETILENO 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DB5A2E-EC3B-4DD9-9C82-A89826A03819}" type="slidenum">
              <a:rPr lang="pt-BR" smtClean="0"/>
              <a:pPr>
                <a:defRPr/>
              </a:pPr>
              <a:t>47</a:t>
            </a:fld>
            <a:endParaRPr lang="pt-BR" smtClean="0"/>
          </a:p>
        </p:txBody>
      </p:sp>
      <p:pic>
        <p:nvPicPr>
          <p:cNvPr id="40963" name="Picture 10" descr="DSC056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1785926"/>
            <a:ext cx="3563938" cy="36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20" descr="DSC056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750"/>
            <a:ext cx="4826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Retângulo 4"/>
          <p:cNvSpPr>
            <a:spLocks noChangeArrowheads="1"/>
          </p:cNvSpPr>
          <p:nvPr/>
        </p:nvSpPr>
        <p:spPr bwMode="auto">
          <a:xfrm>
            <a:off x="3000375" y="285750"/>
            <a:ext cx="3190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b="1"/>
              <a:t>ÓXIDO DE ETILENO </a:t>
            </a:r>
            <a:endParaRPr lang="pt-BR" sz="2400"/>
          </a:p>
        </p:txBody>
      </p:sp>
      <p:sp>
        <p:nvSpPr>
          <p:cNvPr id="6" name="Retângulo 5"/>
          <p:cNvSpPr/>
          <p:nvPr/>
        </p:nvSpPr>
        <p:spPr>
          <a:xfrm>
            <a:off x="214282" y="285728"/>
            <a:ext cx="3907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 smtClean="0">
                <a:solidFill>
                  <a:srgbClr val="FFFF00"/>
                </a:solidFill>
              </a:rPr>
              <a:t>ÓXIDO DE ETILENO </a:t>
            </a:r>
            <a:endParaRPr lang="pt-BR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tângulo 11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 </a:t>
            </a:r>
            <a:r>
              <a:rPr lang="pt-BR" sz="4000" b="1"/>
              <a:t>STERRAD®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r>
              <a:rPr lang="pt-BR" sz="100" b="1"/>
              <a:t>     </a:t>
            </a:r>
          </a:p>
          <a:p>
            <a:endParaRPr lang="pt-BR" sz="100" b="1"/>
          </a:p>
          <a:p>
            <a:r>
              <a:rPr lang="pt-BR" sz="100" b="1"/>
              <a:t>   </a:t>
            </a:r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endParaRPr lang="pt-BR" sz="100" b="1"/>
          </a:p>
          <a:p>
            <a:pPr algn="ctr"/>
            <a:r>
              <a:rPr lang="pt-BR" sz="2000"/>
              <a:t>ESTERILIZAÇÃO PLASMA PERÓXIDO DE HIDROGÊNIO</a:t>
            </a:r>
          </a:p>
        </p:txBody>
      </p:sp>
      <p:sp>
        <p:nvSpPr>
          <p:cNvPr id="41987" name="Rectangle 23"/>
          <p:cNvSpPr>
            <a:spLocks noChangeArrowheads="1"/>
          </p:cNvSpPr>
          <p:nvPr/>
        </p:nvSpPr>
        <p:spPr bwMode="auto">
          <a:xfrm flipV="1">
            <a:off x="0" y="857250"/>
            <a:ext cx="9144000" cy="460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/>
            <a:endParaRPr kumimoji="1" lang="pt-BR" sz="2000" b="1">
              <a:latin typeface="Calibri" pitchFamily="34" charset="0"/>
            </a:endParaRPr>
          </a:p>
        </p:txBody>
      </p:sp>
      <p:sp>
        <p:nvSpPr>
          <p:cNvPr id="41988" name="Retângulo 6"/>
          <p:cNvSpPr>
            <a:spLocks noChangeArrowheads="1"/>
          </p:cNvSpPr>
          <p:nvPr/>
        </p:nvSpPr>
        <p:spPr bwMode="auto">
          <a:xfrm>
            <a:off x="179388" y="1412875"/>
            <a:ext cx="8964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Utilizar embalagens compatíveis com o processo polipropileno e poliolefina.</a:t>
            </a:r>
          </a:p>
        </p:txBody>
      </p:sp>
      <p:sp>
        <p:nvSpPr>
          <p:cNvPr id="41989" name="Retângulo 7"/>
          <p:cNvSpPr>
            <a:spLocks noChangeArrowheads="1"/>
          </p:cNvSpPr>
          <p:nvPr/>
        </p:nvSpPr>
        <p:spPr bwMode="auto">
          <a:xfrm>
            <a:off x="250825" y="2565400"/>
            <a:ext cx="46815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/>
              <a:t>Contra indicação : </a:t>
            </a:r>
            <a:r>
              <a:rPr lang="pt-BR"/>
              <a:t>celulose, pós e líquidos</a:t>
            </a:r>
          </a:p>
        </p:txBody>
      </p:sp>
      <p:sp>
        <p:nvSpPr>
          <p:cNvPr id="35846" name="Retângulo 9"/>
          <p:cNvSpPr>
            <a:spLocks noChangeArrowheads="1"/>
          </p:cNvSpPr>
          <p:nvPr/>
        </p:nvSpPr>
        <p:spPr bwMode="auto">
          <a:xfrm>
            <a:off x="0" y="5534025"/>
            <a:ext cx="9144000" cy="13239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600" b="1" dirty="0">
                <a:solidFill>
                  <a:srgbClr val="FFFF00"/>
                </a:solidFill>
              </a:rPr>
              <a:t>PARTICULARIDADES:</a:t>
            </a:r>
          </a:p>
          <a:p>
            <a:pPr algn="ctr">
              <a:defRPr/>
            </a:pPr>
            <a:r>
              <a:rPr lang="pt-BR" sz="1600" dirty="0">
                <a:solidFill>
                  <a:schemeClr val="bg1"/>
                </a:solidFill>
              </a:rPr>
              <a:t>- Temperatura de funcionamento do equipamento: em torno de 45º;</a:t>
            </a:r>
          </a:p>
          <a:p>
            <a:pPr algn="ctr">
              <a:defRPr/>
            </a:pPr>
            <a:r>
              <a:rPr lang="pt-BR" sz="1600" dirty="0">
                <a:solidFill>
                  <a:schemeClr val="bg1"/>
                </a:solidFill>
              </a:rPr>
              <a:t>- Duração do ciclo de esterilização: aproximadamente, 70 minutos;</a:t>
            </a:r>
          </a:p>
          <a:p>
            <a:pPr algn="ctr">
              <a:buFontTx/>
              <a:buChar char="-"/>
              <a:defRPr/>
            </a:pPr>
            <a:r>
              <a:rPr lang="pt-BR" sz="1600" dirty="0">
                <a:solidFill>
                  <a:schemeClr val="bg1"/>
                </a:solidFill>
              </a:rPr>
              <a:t>Toxicidade: não requer aeração, pois não deixa resíduos tóxicos. </a:t>
            </a:r>
          </a:p>
          <a:p>
            <a:pPr algn="ctr">
              <a:buFontTx/>
              <a:buChar char="-"/>
              <a:defRPr/>
            </a:pPr>
            <a:r>
              <a:rPr lang="pt-BR" sz="1600" dirty="0">
                <a:solidFill>
                  <a:schemeClr val="bg1"/>
                </a:solidFill>
              </a:rPr>
              <a:t> Processo caro – Uso de Cartuchos e Manutenção Especial.</a:t>
            </a:r>
          </a:p>
        </p:txBody>
      </p:sp>
      <p:sp>
        <p:nvSpPr>
          <p:cNvPr id="41991" name="Retângulo 7"/>
          <p:cNvSpPr>
            <a:spLocks noChangeArrowheads="1"/>
          </p:cNvSpPr>
          <p:nvPr/>
        </p:nvSpPr>
        <p:spPr bwMode="auto">
          <a:xfrm>
            <a:off x="250825" y="1916113"/>
            <a:ext cx="388937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 dirty="0"/>
              <a:t>Indicação: </a:t>
            </a:r>
            <a:r>
              <a:rPr lang="pt-BR" dirty="0"/>
              <a:t>artigos termossensíveis </a:t>
            </a:r>
          </a:p>
        </p:txBody>
      </p:sp>
      <p:pic>
        <p:nvPicPr>
          <p:cNvPr id="41992" name="Picture 9" descr="CME 0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4538"/>
            <a:ext cx="2916238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11" descr="CME 0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8088" y="1773238"/>
            <a:ext cx="2855912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10" descr="CME 0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3284538"/>
            <a:ext cx="1524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Número de Slide 5"/>
          <p:cNvSpPr txBox="1">
            <a:spLocks noGrp="1"/>
          </p:cNvSpPr>
          <p:nvPr/>
        </p:nvSpPr>
        <p:spPr bwMode="auto">
          <a:xfrm>
            <a:off x="6553200" y="5943600"/>
            <a:ext cx="1905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162DDB14-9C25-4D77-98C2-218FCB21C9EF}" type="slidenum">
              <a:rPr lang="pt-BR" sz="1400"/>
              <a:pPr algn="r"/>
              <a:t>49</a:t>
            </a:fld>
            <a:endParaRPr lang="pt-BR" sz="1400"/>
          </a:p>
        </p:txBody>
      </p:sp>
      <p:pic>
        <p:nvPicPr>
          <p:cNvPr id="430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000240"/>
            <a:ext cx="4786312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Retângulo 7"/>
          <p:cNvSpPr>
            <a:spLocks noChangeArrowheads="1"/>
          </p:cNvSpPr>
          <p:nvPr/>
        </p:nvSpPr>
        <p:spPr bwMode="auto">
          <a:xfrm>
            <a:off x="1428750" y="214313"/>
            <a:ext cx="714182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rgbClr val="FFFF00"/>
                </a:solidFill>
              </a:rPr>
              <a:t>RESUMO</a:t>
            </a:r>
          </a:p>
          <a:p>
            <a:pPr algn="ctr"/>
            <a:r>
              <a:rPr lang="pt-BR" sz="2800" b="1" dirty="0">
                <a:solidFill>
                  <a:srgbClr val="FFFF00"/>
                </a:solidFill>
              </a:rPr>
              <a:t>VALIDAÇÃO DE PROCESSOS DE ESTERILIZAÇÃO </a:t>
            </a:r>
            <a:endParaRPr lang="pt-BR" sz="2800" dirty="0">
              <a:solidFill>
                <a:srgbClr val="FFFF00"/>
              </a:solidFill>
            </a:endParaRPr>
          </a:p>
        </p:txBody>
      </p:sp>
      <p:pic>
        <p:nvPicPr>
          <p:cNvPr id="43013" name="Picture 45" descr="S20204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2621" y="2214554"/>
            <a:ext cx="3661380" cy="464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500034" y="1357298"/>
            <a:ext cx="8286808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700" dirty="0" smtClean="0">
                <a:solidFill>
                  <a:schemeClr val="bg1"/>
                </a:solidFill>
              </a:rPr>
              <a:t>- Instrumentais Cirúrgicos de Vídeo Laparoscopia </a:t>
            </a:r>
            <a:r>
              <a:rPr lang="pt-BR" sz="1700" dirty="0">
                <a:solidFill>
                  <a:schemeClr val="bg1"/>
                </a:solidFill>
              </a:rPr>
              <a:t>devem ser esterilizados em </a:t>
            </a:r>
            <a:r>
              <a:rPr lang="pt-BR" sz="1700" dirty="0" smtClean="0">
                <a:solidFill>
                  <a:schemeClr val="bg1"/>
                </a:solidFill>
              </a:rPr>
              <a:t>Autoclave  em </a:t>
            </a:r>
            <a:r>
              <a:rPr lang="pt-BR" sz="1700" dirty="0">
                <a:solidFill>
                  <a:schemeClr val="bg1"/>
                </a:solidFill>
              </a:rPr>
              <a:t>uma temperatura </a:t>
            </a:r>
            <a:r>
              <a:rPr lang="pt-BR" sz="1700" dirty="0" smtClean="0">
                <a:solidFill>
                  <a:schemeClr val="bg1"/>
                </a:solidFill>
              </a:rPr>
              <a:t>de 134ºC </a:t>
            </a:r>
            <a:r>
              <a:rPr lang="pt-BR" sz="1700" dirty="0">
                <a:solidFill>
                  <a:schemeClr val="bg1"/>
                </a:solidFill>
              </a:rPr>
              <a:t>/ </a:t>
            </a:r>
            <a:r>
              <a:rPr lang="pt-BR" sz="1700" dirty="0" smtClean="0">
                <a:solidFill>
                  <a:schemeClr val="bg1"/>
                </a:solidFill>
              </a:rPr>
              <a:t>273ºF, sendo </a:t>
            </a:r>
            <a:r>
              <a:rPr lang="pt-BR" sz="1700" dirty="0">
                <a:solidFill>
                  <a:schemeClr val="bg1"/>
                </a:solidFill>
              </a:rPr>
              <a:t>o </a:t>
            </a:r>
            <a:r>
              <a:rPr lang="pt-BR" sz="2000" b="1" dirty="0">
                <a:solidFill>
                  <a:srgbClr val="FFFF00"/>
                </a:solidFill>
              </a:rPr>
              <a:t>tempo de exposição máximo de</a:t>
            </a:r>
          </a:p>
          <a:p>
            <a:r>
              <a:rPr lang="pt-BR" sz="2000" b="1" dirty="0">
                <a:solidFill>
                  <a:srgbClr val="FFFF00"/>
                </a:solidFill>
              </a:rPr>
              <a:t>10 </a:t>
            </a:r>
            <a:r>
              <a:rPr lang="pt-BR" sz="2000" b="1" dirty="0" smtClean="0">
                <a:solidFill>
                  <a:srgbClr val="FFFF00"/>
                </a:solidFill>
              </a:rPr>
              <a:t>minutos;</a:t>
            </a:r>
          </a:p>
          <a:p>
            <a:endParaRPr lang="pt-BR" sz="17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pt-BR" sz="1700" dirty="0" smtClean="0">
                <a:solidFill>
                  <a:schemeClr val="bg1"/>
                </a:solidFill>
              </a:rPr>
              <a:t>Na temperatura </a:t>
            </a:r>
            <a:r>
              <a:rPr lang="pt-BR" sz="1700" dirty="0">
                <a:solidFill>
                  <a:schemeClr val="bg1"/>
                </a:solidFill>
              </a:rPr>
              <a:t>de 121ºC / 250º F, com o tempo de </a:t>
            </a:r>
            <a:r>
              <a:rPr lang="pt-BR" sz="2000" b="1" dirty="0">
                <a:solidFill>
                  <a:srgbClr val="FFFF00"/>
                </a:solidFill>
              </a:rPr>
              <a:t>exposição máximo de 20 min</a:t>
            </a:r>
            <a:r>
              <a:rPr lang="pt-BR" sz="2000" b="1" dirty="0" smtClean="0">
                <a:solidFill>
                  <a:srgbClr val="FFFF00"/>
                </a:solidFill>
              </a:rPr>
              <a:t>.</a:t>
            </a:r>
          </a:p>
          <a:p>
            <a:pPr>
              <a:buFontTx/>
              <a:buChar char="-"/>
            </a:pPr>
            <a:endParaRPr lang="pt-BR" sz="1700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pt-BR" sz="1600" b="1" dirty="0" smtClean="0">
                <a:solidFill>
                  <a:srgbClr val="FFFF00"/>
                </a:solidFill>
              </a:rPr>
              <a:t>Esterilização em autoclave é o sistema mais usado e mais barato. </a:t>
            </a:r>
            <a:endParaRPr lang="pt-BR" sz="1700" b="1" dirty="0" smtClean="0">
              <a:solidFill>
                <a:srgbClr val="FFFF00"/>
              </a:solidFill>
            </a:endParaRPr>
          </a:p>
        </p:txBody>
      </p:sp>
      <p:pic>
        <p:nvPicPr>
          <p:cNvPr id="6" name="Picture 2" descr="http://4.bp.blogspot.com/-vcUk3x6iBEU/TjYrnMImROI/AAAAAAAAAMc/vRFJ8IrQRJs/s1600/totallaparosco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622823"/>
            <a:ext cx="3571868" cy="3235177"/>
          </a:xfrm>
          <a:prstGeom prst="rect">
            <a:avLst/>
          </a:prstGeom>
          <a:noFill/>
        </p:spPr>
      </p:pic>
      <p:sp>
        <p:nvSpPr>
          <p:cNvPr id="8" name="Retângulo 7"/>
          <p:cNvSpPr/>
          <p:nvPr/>
        </p:nvSpPr>
        <p:spPr>
          <a:xfrm>
            <a:off x="500034" y="4214818"/>
            <a:ext cx="4572000" cy="2031325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Infelizmente lentes, telescópios e instrumentos com partes em plástico </a:t>
            </a:r>
            <a:r>
              <a:rPr lang="pt-BR" b="1" dirty="0" smtClean="0">
                <a:solidFill>
                  <a:srgbClr val="FFFF00"/>
                </a:solidFill>
              </a:rPr>
              <a:t>não podem ser esterilizados em autoclave. 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No caso de telescópios </a:t>
            </a:r>
            <a:r>
              <a:rPr lang="pt-BR" dirty="0" err="1" smtClean="0">
                <a:solidFill>
                  <a:schemeClr val="bg1">
                    <a:lumMod val="95000"/>
                  </a:schemeClr>
                </a:solidFill>
              </a:rPr>
              <a:t>expresssamente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 fabricados e comercializáveis como </a:t>
            </a:r>
            <a:r>
              <a:rPr lang="pt-BR" dirty="0" err="1" smtClean="0">
                <a:solidFill>
                  <a:schemeClr val="bg1">
                    <a:lumMod val="95000"/>
                  </a:schemeClr>
                </a:solidFill>
              </a:rPr>
              <a:t>autoclaváveis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 usa-se </a:t>
            </a:r>
            <a:r>
              <a:rPr lang="pt-BR" b="1" dirty="0" smtClean="0">
                <a:solidFill>
                  <a:srgbClr val="FFFF00"/>
                </a:solidFill>
              </a:rPr>
              <a:t>preferencialmente ciclos de 121C por 20min ou 134 C por 7 min.</a:t>
            </a:r>
            <a:endParaRPr lang="pt-BR" b="1" dirty="0">
              <a:solidFill>
                <a:srgbClr val="FFFF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85720" y="214290"/>
            <a:ext cx="86054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FF00"/>
                </a:solidFill>
              </a:rPr>
              <a:t>ESTERILIZAÇÃO MATERIAL LAPAROSCOPIA POR VAPOR SATURADO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t0.gstatic.com/images?q=tbn:ANd9GcSJQgvdMJ9inQLquu1E0p5jhQFVk62RzQXIvBaKUNjZOjoqLHGZgXXhZ1_Z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901461"/>
            <a:ext cx="4286248" cy="3956539"/>
          </a:xfrm>
          <a:prstGeom prst="rect">
            <a:avLst/>
          </a:prstGeom>
          <a:noFill/>
        </p:spPr>
      </p:pic>
      <p:sp>
        <p:nvSpPr>
          <p:cNvPr id="7" name="Retângulo 6"/>
          <p:cNvSpPr/>
          <p:nvPr/>
        </p:nvSpPr>
        <p:spPr>
          <a:xfrm>
            <a:off x="571472" y="1142984"/>
            <a:ext cx="771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- Formaldeído (temperatura máxima de 65º C/149ºF); </a:t>
            </a:r>
          </a:p>
          <a:p>
            <a:endParaRPr lang="pt-BR" dirty="0" smtClean="0">
              <a:solidFill>
                <a:schemeClr val="bg1"/>
              </a:solidFill>
            </a:endParaRPr>
          </a:p>
          <a:p>
            <a:r>
              <a:rPr lang="pt-BR" dirty="0" smtClean="0">
                <a:solidFill>
                  <a:schemeClr val="bg1"/>
                </a:solidFill>
              </a:rPr>
              <a:t>- Óxido etileno. (temperatura máxima 65º C/149ºF), </a:t>
            </a:r>
          </a:p>
          <a:p>
            <a:endParaRPr lang="pt-BR" dirty="0" smtClean="0">
              <a:solidFill>
                <a:schemeClr val="bg1"/>
              </a:solidFill>
            </a:endParaRPr>
          </a:p>
          <a:p>
            <a:r>
              <a:rPr lang="pt-BR" dirty="0" smtClean="0">
                <a:solidFill>
                  <a:schemeClr val="bg1"/>
                </a:solidFill>
              </a:rPr>
              <a:t>- Plasma de ar quente (e.g. STERRAD® - plasma de peróxido de hidrogênio).</a:t>
            </a:r>
          </a:p>
        </p:txBody>
      </p:sp>
      <p:sp>
        <p:nvSpPr>
          <p:cNvPr id="8" name="Retângulo 7"/>
          <p:cNvSpPr/>
          <p:nvPr/>
        </p:nvSpPr>
        <p:spPr>
          <a:xfrm>
            <a:off x="357158" y="285728"/>
            <a:ext cx="798891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00" b="1" dirty="0" smtClean="0">
                <a:solidFill>
                  <a:srgbClr val="FFFF00"/>
                </a:solidFill>
              </a:rPr>
              <a:t>OUTROS MÉTODOS DE ESTERILIZAÇÃO PARA VÍDEOLAPAROSCOPIA</a:t>
            </a:r>
            <a:endParaRPr lang="pt-BR" sz="2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36433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 smtClean="0">
                <a:solidFill>
                  <a:srgbClr val="FFFF00"/>
                </a:solidFill>
              </a:rPr>
              <a:t>VÍDEOLAPAROSCOPIA</a:t>
            </a:r>
            <a:endParaRPr lang="pt-BR" sz="3000" b="1" dirty="0">
              <a:solidFill>
                <a:srgbClr val="FFFF0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14282" y="928670"/>
            <a:ext cx="4572000" cy="529375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</a:rPr>
              <a:t>1. </a:t>
            </a:r>
            <a:r>
              <a:rPr lang="pt-BR" sz="1600" dirty="0" err="1" smtClean="0">
                <a:solidFill>
                  <a:schemeClr val="bg1"/>
                </a:solidFill>
              </a:rPr>
              <a:t>Pneumoperitônio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2. Agulha de </a:t>
            </a:r>
            <a:r>
              <a:rPr lang="pt-BR" sz="1600" dirty="0" err="1" smtClean="0">
                <a:solidFill>
                  <a:schemeClr val="bg1"/>
                </a:solidFill>
              </a:rPr>
              <a:t>Veress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3. Insuflador Eletrônico (</a:t>
            </a:r>
            <a:r>
              <a:rPr lang="pt-BR" sz="1600" dirty="0" err="1" smtClean="0">
                <a:solidFill>
                  <a:schemeClr val="bg1"/>
                </a:solidFill>
              </a:rPr>
              <a:t>Laparoinsuflador</a:t>
            </a:r>
            <a:r>
              <a:rPr lang="pt-BR" sz="1600" dirty="0" smtClean="0">
                <a:solidFill>
                  <a:schemeClr val="bg1"/>
                </a:solidFill>
              </a:rPr>
              <a:t>).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4. Laparoscopia sem uso de gás.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5. </a:t>
            </a:r>
            <a:r>
              <a:rPr lang="pt-BR" sz="1600" dirty="0" err="1" smtClean="0">
                <a:solidFill>
                  <a:schemeClr val="bg1"/>
                </a:solidFill>
              </a:rPr>
              <a:t>Trocarteres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6. Telescópios.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7. </a:t>
            </a:r>
            <a:r>
              <a:rPr lang="pt-BR" sz="1600" dirty="0" err="1" smtClean="0">
                <a:solidFill>
                  <a:schemeClr val="bg1"/>
                </a:solidFill>
              </a:rPr>
              <a:t>Telecâmara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8. Fonte Luminosa.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9 Pinças e tesouras.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10. </a:t>
            </a:r>
            <a:r>
              <a:rPr lang="pt-BR" sz="1600" dirty="0" err="1" smtClean="0">
                <a:solidFill>
                  <a:schemeClr val="bg1"/>
                </a:solidFill>
              </a:rPr>
              <a:t>Bisturí</a:t>
            </a:r>
            <a:r>
              <a:rPr lang="pt-BR" sz="1600" dirty="0" smtClean="0">
                <a:solidFill>
                  <a:schemeClr val="bg1"/>
                </a:solidFill>
              </a:rPr>
              <a:t> elétrico bipolar.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11. </a:t>
            </a:r>
            <a:r>
              <a:rPr lang="pt-BR" sz="1600" dirty="0" err="1" smtClean="0">
                <a:solidFill>
                  <a:schemeClr val="bg1"/>
                </a:solidFill>
              </a:rPr>
              <a:t>Eletrobisturí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monopolar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12. Laser.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13 Sistema </a:t>
            </a:r>
            <a:r>
              <a:rPr lang="pt-BR" sz="1600" dirty="0" err="1" smtClean="0">
                <a:solidFill>
                  <a:schemeClr val="bg1"/>
                </a:solidFill>
              </a:rPr>
              <a:t>ultra-sonográfico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14. Sistema de </a:t>
            </a:r>
            <a:r>
              <a:rPr lang="pt-BR" sz="1600" dirty="0" err="1" smtClean="0">
                <a:solidFill>
                  <a:schemeClr val="bg1"/>
                </a:solidFill>
              </a:rPr>
              <a:t>irrigaçào</a:t>
            </a:r>
            <a:r>
              <a:rPr lang="pt-BR" sz="1600" dirty="0" smtClean="0">
                <a:solidFill>
                  <a:schemeClr val="bg1"/>
                </a:solidFill>
              </a:rPr>
              <a:t> e aspiração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15. Sutura.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16. Saco laparoscópico (</a:t>
            </a:r>
            <a:r>
              <a:rPr lang="pt-BR" sz="1600" dirty="0" err="1" smtClean="0">
                <a:solidFill>
                  <a:schemeClr val="bg1"/>
                </a:solidFill>
              </a:rPr>
              <a:t>endobag</a:t>
            </a:r>
            <a:r>
              <a:rPr lang="pt-BR" sz="1600" dirty="0" smtClean="0">
                <a:solidFill>
                  <a:schemeClr val="bg1"/>
                </a:solidFill>
              </a:rPr>
              <a:t>).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17. </a:t>
            </a:r>
            <a:r>
              <a:rPr lang="pt-BR" sz="1600" dirty="0" err="1" smtClean="0">
                <a:solidFill>
                  <a:schemeClr val="bg1"/>
                </a:solidFill>
              </a:rPr>
              <a:t>Mocelador</a:t>
            </a:r>
            <a:r>
              <a:rPr lang="pt-BR" sz="1600" dirty="0" smtClean="0">
                <a:solidFill>
                  <a:schemeClr val="bg1"/>
                </a:solidFill>
              </a:rPr>
              <a:t> tecidual.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18. Manipulador Uterino.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19.Organização da sala operatória.</a:t>
            </a:r>
            <a:br>
              <a:rPr lang="pt-BR" sz="1600" dirty="0" smtClean="0">
                <a:solidFill>
                  <a:schemeClr val="bg1"/>
                </a:solidFill>
              </a:rPr>
            </a:br>
            <a:r>
              <a:rPr lang="pt-BR" sz="1600" dirty="0" smtClean="0">
                <a:solidFill>
                  <a:schemeClr val="bg1"/>
                </a:solidFill>
              </a:rPr>
              <a:t>20 Manutenção e esterilização dos instrumentos.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6" name="il_fi" descr="http://equiposmedicosecuador.com/imagenes/equipos/instrumenta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0"/>
            <a:ext cx="4714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ítulo 1"/>
          <p:cNvSpPr>
            <a:spLocks noGrp="1"/>
          </p:cNvSpPr>
          <p:nvPr>
            <p:ph type="title"/>
          </p:nvPr>
        </p:nvSpPr>
        <p:spPr>
          <a:xfrm>
            <a:off x="304800" y="214313"/>
            <a:ext cx="8686800" cy="785812"/>
          </a:xfrm>
        </p:spPr>
        <p:txBody>
          <a:bodyPr/>
          <a:lstStyle/>
          <a:p>
            <a:pPr eaLnBrk="1" hangingPunct="1"/>
            <a:r>
              <a:rPr lang="pt-BR" b="1" dirty="0" smtClean="0">
                <a:solidFill>
                  <a:srgbClr val="FFFF00"/>
                </a:solidFill>
              </a:rPr>
              <a:t>CONSIDERAÇÃO FINAL</a:t>
            </a:r>
          </a:p>
        </p:txBody>
      </p:sp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428596" y="1643050"/>
            <a:ext cx="8072494" cy="461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A dependência do cirurgião em relação ao correto funcionamento do equipamento atinge o auge na cirurgia laparoscópica.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O mau funcionamento ou avaria súbita podem significar, quando não corretamente solucionados, a diferença entre a continuação da cirurgia ou a conversão da mesma.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Torna-se assim, imprescindível que toda a equipa cirúrgica e de enfermagem esteja familiarizada com o equipamento da sala, e, mais do que nunca, domine todas as variantes inerentes à técnica, de forma a permitir uma rápida e correta solução para que o procedimento</a:t>
            </a:r>
            <a:r>
              <a:rPr kumimoji="0" lang="pt-BR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seja um sucesso.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ítulo 1"/>
          <p:cNvSpPr>
            <a:spLocks noGrp="1"/>
          </p:cNvSpPr>
          <p:nvPr>
            <p:ph type="title"/>
          </p:nvPr>
        </p:nvSpPr>
        <p:spPr>
          <a:xfrm>
            <a:off x="304800" y="214313"/>
            <a:ext cx="8686800" cy="785812"/>
          </a:xfrm>
        </p:spPr>
        <p:txBody>
          <a:bodyPr/>
          <a:lstStyle/>
          <a:p>
            <a:pPr eaLnBrk="1" hangingPunct="1"/>
            <a:r>
              <a:rPr lang="pt-BR" dirty="0" smtClean="0"/>
              <a:t>REFERÊNCIAS</a:t>
            </a:r>
          </a:p>
        </p:txBody>
      </p:sp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428596" y="1785926"/>
            <a:ext cx="807249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Boyers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SP: </a:t>
            </a:r>
            <a:r>
              <a:rPr kumimoji="0" lang="pt-B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Operating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room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setup </a:t>
            </a:r>
            <a:r>
              <a:rPr kumimoji="0" lang="pt-B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and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instrumentation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Clin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Obstet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Gynecol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1991; 34:373-386.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2.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Colver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RM: laparoscopy: Basic technique, instrumentation, and complications.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Surg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Laparosc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Endosc</a:t>
            </a: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,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1992; 2:35-40.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3.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Duppler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DW: Laparoscopic instrumentation,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videoimaging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and equipment disinfection and sterilization.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Surg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Clin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NorthAm1992; 72:1021-1032.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4. Moran ME, Bowyer DW,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Szabo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Z: Laparoscopic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intracorporeal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suturing: Microsurgical approach. Min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Invas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Therap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1992; 1:A71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ítulo 1"/>
          <p:cNvSpPr>
            <a:spLocks noGrp="1"/>
          </p:cNvSpPr>
          <p:nvPr>
            <p:ph type="title"/>
          </p:nvPr>
        </p:nvSpPr>
        <p:spPr>
          <a:xfrm>
            <a:off x="304800" y="214313"/>
            <a:ext cx="8686800" cy="785812"/>
          </a:xfrm>
        </p:spPr>
        <p:txBody>
          <a:bodyPr/>
          <a:lstStyle/>
          <a:p>
            <a:pPr eaLnBrk="1" hangingPunct="1"/>
            <a:r>
              <a:rPr lang="pt-BR" dirty="0" smtClean="0"/>
              <a:t>REFERÊNCIAS</a:t>
            </a:r>
          </a:p>
        </p:txBody>
      </p:sp>
      <p:sp>
        <p:nvSpPr>
          <p:cNvPr id="121859" name="Espaço Reservado para Conteúdo 2"/>
          <p:cNvSpPr>
            <a:spLocks noGrp="1"/>
          </p:cNvSpPr>
          <p:nvPr>
            <p:ph idx="1"/>
          </p:nvPr>
        </p:nvSpPr>
        <p:spPr>
          <a:xfrm>
            <a:off x="357188" y="1785938"/>
            <a:ext cx="8229600" cy="3500450"/>
          </a:xfrm>
        </p:spPr>
        <p:txBody>
          <a:bodyPr>
            <a:normAutofit/>
          </a:bodyPr>
          <a:lstStyle/>
          <a:p>
            <a:pPr algn="just" eaLnBrk="1" hangingPunct="1">
              <a:buFont typeface="Arial" charset="0"/>
              <a:buNone/>
            </a:pPr>
            <a:r>
              <a:rPr lang="pt-BR" sz="1800" dirty="0" smtClean="0">
                <a:latin typeface="Arial" charset="0"/>
                <a:cs typeface="Arial" charset="0"/>
              </a:rPr>
              <a:t>5 - Manual de higiene e limpeza hospitalar - comissão de controle de infecção hospitalar - Sociedade de proteção à maternidade e a infância de Cuiabá -  Cuiabá – Jan/2007.</a:t>
            </a:r>
          </a:p>
          <a:p>
            <a:pPr algn="just" eaLnBrk="1" hangingPunct="1">
              <a:buFont typeface="Arial" charset="0"/>
              <a:buNone/>
            </a:pPr>
            <a:endParaRPr lang="pt-BR" sz="18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</a:pPr>
            <a:endParaRPr lang="pt-BR" sz="18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pt-BR" sz="1800" dirty="0" smtClean="0">
                <a:latin typeface="Arial" charset="0"/>
                <a:cs typeface="Arial" charset="0"/>
              </a:rPr>
              <a:t>6 - Manual de normas e rotinas técnicas central distrital de material esterilizado  - SMSA/PBH (2012).</a:t>
            </a:r>
          </a:p>
          <a:p>
            <a:pPr algn="just" eaLnBrk="1" hangingPunct="1">
              <a:buFont typeface="Arial" charset="0"/>
              <a:buNone/>
            </a:pPr>
            <a:endParaRPr lang="pt-BR" sz="18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</a:pPr>
            <a:endParaRPr lang="pt-BR" sz="18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pt-BR" sz="1800" dirty="0" smtClean="0">
                <a:latin typeface="Arial" charset="0"/>
                <a:cs typeface="Arial" charset="0"/>
              </a:rPr>
              <a:t>7 - BRASIL, Agencia Nacional de Vigilância Sanitária – ANVISA&gt; www.anvisa.gov.br, acesso ao site e legislações: 18 de junho de 2012.</a:t>
            </a:r>
          </a:p>
          <a:p>
            <a:pPr eaLnBrk="1" hangingPunct="1">
              <a:buFont typeface="Arial" charset="0"/>
              <a:buNone/>
            </a:pPr>
            <a:endParaRPr lang="pt-BR" sz="1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 txBox="1">
            <a:spLocks noChangeArrowheads="1"/>
          </p:cNvSpPr>
          <p:nvPr/>
        </p:nvSpPr>
        <p:spPr bwMode="auto">
          <a:xfrm>
            <a:off x="428596" y="1857364"/>
            <a:ext cx="8229600" cy="308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8 - Associação paulista de estudos e controle de infecção hospitalar. </a:t>
            </a:r>
            <a:r>
              <a:rPr lang="pt-BR" dirty="0">
                <a:latin typeface="Arial" pitchFamily="34" charset="0"/>
                <a:cs typeface="Arial" pitchFamily="34" charset="0"/>
              </a:rPr>
              <a:t>Esterilização de artigos em unidades de saúde. 3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ed</a:t>
            </a:r>
            <a:r>
              <a:rPr lang="pt-BR" dirty="0">
                <a:latin typeface="Arial" pitchFamily="34" charset="0"/>
                <a:cs typeface="Arial" pitchFamily="34" charset="0"/>
              </a:rPr>
              <a:t> revisada e ampliada. São Paulo: APECIH, 2010. 338p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9 - GRAZIANO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K.U.</a:t>
            </a:r>
            <a:r>
              <a:rPr lang="pt-BR" dirty="0">
                <a:latin typeface="Arial" pitchFamily="34" charset="0"/>
                <a:cs typeface="Arial" pitchFamily="34" charset="0"/>
              </a:rPr>
              <a:t> Processos de limpeza, desinfecção e esterilização de artigos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odonto-médico-hospitalares</a:t>
            </a:r>
            <a:r>
              <a:rPr lang="pt-BR" dirty="0">
                <a:latin typeface="Arial" pitchFamily="34" charset="0"/>
                <a:cs typeface="Arial" pitchFamily="34" charset="0"/>
              </a:rPr>
              <a:t> e cuidados com o ambiente cirúrgico. In: LACERDA,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R.A.</a:t>
            </a:r>
            <a:r>
              <a:rPr lang="pt-BR" dirty="0">
                <a:latin typeface="Arial" pitchFamily="34" charset="0"/>
                <a:cs typeface="Arial" pitchFamily="34" charset="0"/>
              </a:rPr>
              <a:t> Controle de Infecção em Centro Cirúrgico: fatos, mitos e controvérsias. São Paulo: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Atheneu</a:t>
            </a:r>
            <a:r>
              <a:rPr lang="pt-BR" dirty="0">
                <a:latin typeface="Arial" pitchFamily="34" charset="0"/>
                <a:cs typeface="Arial" pitchFamily="34" charset="0"/>
              </a:rPr>
              <a:t>, 2003.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Cap</a:t>
            </a:r>
            <a:r>
              <a:rPr lang="pt-BR" dirty="0">
                <a:latin typeface="Arial" pitchFamily="34" charset="0"/>
                <a:cs typeface="Arial" pitchFamily="34" charset="0"/>
              </a:rPr>
              <a:t> 11, p. 163-95.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10 - GRAZIANO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K.U.</a:t>
            </a:r>
            <a:r>
              <a:rPr lang="pt-BR" dirty="0">
                <a:latin typeface="Arial" pitchFamily="34" charset="0"/>
                <a:cs typeface="Arial" pitchFamily="34" charset="0"/>
              </a:rPr>
              <a:t> Embalagem de artigos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odonto-médico-hospitalares</a:t>
            </a:r>
            <a:r>
              <a:rPr lang="pt-BR" dirty="0">
                <a:latin typeface="Arial" pitchFamily="34" charset="0"/>
                <a:cs typeface="Arial" pitchFamily="34" charset="0"/>
              </a:rPr>
              <a:t>. In: LACERDA,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R.A.</a:t>
            </a:r>
            <a:r>
              <a:rPr lang="pt-BR" dirty="0">
                <a:latin typeface="Arial" pitchFamily="34" charset="0"/>
                <a:cs typeface="Arial" pitchFamily="34" charset="0"/>
              </a:rPr>
              <a:t> Controle de Infecção em Centro Cirúrgico: fatos, mitos e controvérsias. São Paulo: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Atheneu</a:t>
            </a:r>
            <a:r>
              <a:rPr lang="pt-BR" dirty="0">
                <a:latin typeface="Arial" pitchFamily="34" charset="0"/>
                <a:cs typeface="Arial" pitchFamily="34" charset="0"/>
              </a:rPr>
              <a:t>, 2003.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Cap</a:t>
            </a:r>
            <a:r>
              <a:rPr lang="pt-BR" dirty="0">
                <a:latin typeface="Arial" pitchFamily="34" charset="0"/>
                <a:cs typeface="Arial" pitchFamily="34" charset="0"/>
              </a:rPr>
              <a:t> 12, p. 197-211. 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304800" y="214313"/>
            <a:ext cx="8686800" cy="78581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REFERÊNCIAS</a:t>
            </a:r>
            <a:endParaRPr kumimoji="0" lang="pt-B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85860"/>
          </a:xfr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2500" b="1" dirty="0" smtClean="0">
                <a:latin typeface="Arial" pitchFamily="34" charset="0"/>
                <a:cs typeface="Arial" pitchFamily="34" charset="0"/>
              </a:rPr>
              <a:t>MUITO OBRIGADO.</a:t>
            </a:r>
            <a:endParaRPr lang="pt-BR" sz="2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28625" y="6000750"/>
            <a:ext cx="8286750" cy="71438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46038" tIns="46038" rIns="46038" bIns="4603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pt-BR" sz="2000" b="1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>
          <a:xfrm>
            <a:off x="6786563" y="6286500"/>
            <a:ext cx="2133600" cy="365125"/>
          </a:xfrm>
        </p:spPr>
        <p:txBody>
          <a:bodyPr/>
          <a:lstStyle/>
          <a:p>
            <a:pPr>
              <a:defRPr/>
            </a:pPr>
            <a:fld id="{5FE68D30-545C-4C4E-8A4D-2FF541CB8C26}" type="slidenum">
              <a:rPr lang="pt-BR" smtClean="0"/>
              <a:pPr>
                <a:defRPr/>
              </a:pPr>
              <a:t>57</a:t>
            </a:fld>
            <a:endParaRPr lang="pt-BR" dirty="0"/>
          </a:p>
        </p:txBody>
      </p:sp>
      <p:pic>
        <p:nvPicPr>
          <p:cNvPr id="1239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286000"/>
            <a:ext cx="794385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12" name="Retângulo 10"/>
          <p:cNvSpPr>
            <a:spLocks noChangeArrowheads="1"/>
          </p:cNvSpPr>
          <p:nvPr/>
        </p:nvSpPr>
        <p:spPr bwMode="auto">
          <a:xfrm>
            <a:off x="500063" y="6143625"/>
            <a:ext cx="81549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b="1">
                <a:cs typeface="Arial" charset="0"/>
              </a:rPr>
              <a:t>Acesse: </a:t>
            </a:r>
            <a:r>
              <a:rPr lang="pt-BR" sz="3200" b="1">
                <a:cs typeface="Arial" charset="0"/>
              </a:rPr>
              <a:t>www.doutormedicamentos.com.br</a:t>
            </a:r>
            <a:endParaRPr lang="pt-BR" sz="3200"/>
          </a:p>
        </p:txBody>
      </p:sp>
      <p:sp>
        <p:nvSpPr>
          <p:cNvPr id="123913" name="Retângulo 8"/>
          <p:cNvSpPr>
            <a:spLocks noChangeArrowheads="1"/>
          </p:cNvSpPr>
          <p:nvPr/>
        </p:nvSpPr>
        <p:spPr bwMode="auto">
          <a:xfrm>
            <a:off x="2500313" y="5429250"/>
            <a:ext cx="4321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>
                <a:cs typeface="Arial" charset="0"/>
              </a:rPr>
              <a:t>E-mail: hugosantosfarma@gmail.com</a:t>
            </a:r>
            <a:endParaRPr lang="pt-BR"/>
          </a:p>
        </p:txBody>
      </p:sp>
      <p:sp>
        <p:nvSpPr>
          <p:cNvPr id="123914" name="Retângulo 8"/>
          <p:cNvSpPr>
            <a:spLocks noChangeArrowheads="1"/>
          </p:cNvSpPr>
          <p:nvPr/>
        </p:nvSpPr>
        <p:spPr bwMode="auto">
          <a:xfrm>
            <a:off x="785813" y="2071688"/>
            <a:ext cx="23002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>
                <a:cs typeface="Arial" charset="0"/>
              </a:rPr>
              <a:t>APOIO CIENTÍFICO</a:t>
            </a:r>
            <a:endParaRPr lang="pt-BR"/>
          </a:p>
        </p:txBody>
      </p:sp>
      <p:pic>
        <p:nvPicPr>
          <p:cNvPr id="123915" name="Picture 6" descr="Fértile Diagnóstico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1500188"/>
            <a:ext cx="2447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1795463" y="42418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32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2700" y="112395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32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214282" y="1428736"/>
            <a:ext cx="2017713" cy="7016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2000" b="1" dirty="0">
                <a:solidFill>
                  <a:srgbClr val="FFFF00"/>
                </a:solidFill>
              </a:rPr>
              <a:t>MAIOR RESISTÊNCIA</a:t>
            </a:r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>
            <a:off x="827088" y="2786058"/>
            <a:ext cx="576262" cy="2803530"/>
          </a:xfrm>
          <a:prstGeom prst="downArrow">
            <a:avLst>
              <a:gd name="adj1" fmla="val 50000"/>
              <a:gd name="adj2" fmla="val 181199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4518" name="Rectangle 7"/>
          <p:cNvSpPr>
            <a:spLocks noChangeArrowheads="1"/>
          </p:cNvSpPr>
          <p:nvPr/>
        </p:nvSpPr>
        <p:spPr bwMode="auto">
          <a:xfrm>
            <a:off x="1547813" y="6224588"/>
            <a:ext cx="37449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</a:rPr>
              <a:t>VÍRUS MÉDIOS OU LIPÍDICOS</a:t>
            </a:r>
          </a:p>
          <a:p>
            <a:pPr algn="ctr"/>
            <a:r>
              <a:rPr lang="pt-BR" sz="1400" b="1">
                <a:solidFill>
                  <a:schemeClr val="bg1"/>
                </a:solidFill>
              </a:rPr>
              <a:t>vírus HBV, HIV, herpes</a:t>
            </a:r>
          </a:p>
        </p:txBody>
      </p:sp>
      <p:sp>
        <p:nvSpPr>
          <p:cNvPr id="64519" name="Rectangle 8"/>
          <p:cNvSpPr>
            <a:spLocks noChangeArrowheads="1"/>
          </p:cNvSpPr>
          <p:nvPr/>
        </p:nvSpPr>
        <p:spPr bwMode="auto">
          <a:xfrm>
            <a:off x="2097088" y="5432425"/>
            <a:ext cx="2717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>
                <a:solidFill>
                  <a:schemeClr val="bg1"/>
                </a:solidFill>
              </a:rPr>
              <a:t>BACTÉRIAS VEGETATIVAS</a:t>
            </a:r>
          </a:p>
          <a:p>
            <a:r>
              <a:rPr lang="pt-BR" sz="1400" b="1" i="1">
                <a:solidFill>
                  <a:schemeClr val="bg1"/>
                </a:solidFill>
              </a:rPr>
              <a:t>S. aureus, P. aeruginosa</a:t>
            </a:r>
          </a:p>
        </p:txBody>
      </p:sp>
      <p:sp>
        <p:nvSpPr>
          <p:cNvPr id="64520" name="Rectangle 9"/>
          <p:cNvSpPr>
            <a:spLocks noChangeArrowheads="1"/>
          </p:cNvSpPr>
          <p:nvPr/>
        </p:nvSpPr>
        <p:spPr bwMode="auto">
          <a:xfrm>
            <a:off x="2051050" y="4567238"/>
            <a:ext cx="2700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</a:rPr>
              <a:t>FUNGOS </a:t>
            </a:r>
          </a:p>
          <a:p>
            <a:pPr algn="ctr"/>
            <a:r>
              <a:rPr lang="pt-BR" sz="1400" b="1" i="1">
                <a:solidFill>
                  <a:schemeClr val="bg1"/>
                </a:solidFill>
              </a:rPr>
              <a:t>Aspergillus, Candida</a:t>
            </a:r>
            <a:r>
              <a:rPr lang="pt-BR" sz="1400" b="1">
                <a:solidFill>
                  <a:schemeClr val="bg1"/>
                </a:solidFill>
              </a:rPr>
              <a:t> spp</a:t>
            </a:r>
          </a:p>
        </p:txBody>
      </p:sp>
      <p:sp>
        <p:nvSpPr>
          <p:cNvPr id="64521" name="Rectangle 10"/>
          <p:cNvSpPr>
            <a:spLocks noChangeArrowheads="1"/>
          </p:cNvSpPr>
          <p:nvPr/>
        </p:nvSpPr>
        <p:spPr bwMode="auto">
          <a:xfrm>
            <a:off x="1330325" y="3703638"/>
            <a:ext cx="4178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</a:rPr>
              <a:t>VÍRUS PEQUENOS OU NÃO LIPÍDICOS</a:t>
            </a:r>
          </a:p>
          <a:p>
            <a:pPr algn="ctr"/>
            <a:r>
              <a:rPr lang="pt-BR" sz="1400" b="1">
                <a:solidFill>
                  <a:schemeClr val="bg1"/>
                </a:solidFill>
              </a:rPr>
              <a:t>Poliovírus, Coxsackie</a:t>
            </a:r>
          </a:p>
        </p:txBody>
      </p:sp>
      <p:sp>
        <p:nvSpPr>
          <p:cNvPr id="64522" name="Rectangle 11"/>
          <p:cNvSpPr>
            <a:spLocks noChangeArrowheads="1"/>
          </p:cNvSpPr>
          <p:nvPr/>
        </p:nvSpPr>
        <p:spPr bwMode="auto">
          <a:xfrm>
            <a:off x="1765300" y="2840038"/>
            <a:ext cx="3311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</a:rPr>
              <a:t>MICOBACTÉRIAS</a:t>
            </a:r>
          </a:p>
          <a:p>
            <a:pPr algn="ctr"/>
            <a:r>
              <a:rPr lang="pt-BR" sz="1400" b="1" i="1">
                <a:solidFill>
                  <a:schemeClr val="bg1"/>
                </a:solidFill>
              </a:rPr>
              <a:t>M. tuberculosis, M. terrae, M. avium</a:t>
            </a:r>
          </a:p>
        </p:txBody>
      </p:sp>
      <p:sp>
        <p:nvSpPr>
          <p:cNvPr id="64523" name="Rectangle 12"/>
          <p:cNvSpPr>
            <a:spLocks noChangeArrowheads="1"/>
          </p:cNvSpPr>
          <p:nvPr/>
        </p:nvSpPr>
        <p:spPr bwMode="auto">
          <a:xfrm>
            <a:off x="2239963" y="1111250"/>
            <a:ext cx="24304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>
                <a:solidFill>
                  <a:schemeClr val="bg1"/>
                </a:solidFill>
              </a:rPr>
              <a:t>ESPOROS BACTERIANOS</a:t>
            </a:r>
          </a:p>
          <a:p>
            <a:r>
              <a:rPr lang="pt-BR" sz="1400" b="1" i="1">
                <a:solidFill>
                  <a:schemeClr val="bg1"/>
                </a:solidFill>
              </a:rPr>
              <a:t>      B. subtillis, B. difficile</a:t>
            </a:r>
          </a:p>
        </p:txBody>
      </p:sp>
      <p:sp>
        <p:nvSpPr>
          <p:cNvPr id="64524" name="AutoShape 13"/>
          <p:cNvSpPr>
            <a:spLocks noChangeArrowheads="1"/>
          </p:cNvSpPr>
          <p:nvPr/>
        </p:nvSpPr>
        <p:spPr bwMode="auto">
          <a:xfrm>
            <a:off x="3311525" y="1628775"/>
            <a:ext cx="287338" cy="360363"/>
          </a:xfrm>
          <a:prstGeom prst="downArrow">
            <a:avLst>
              <a:gd name="adj1" fmla="val 50000"/>
              <a:gd name="adj2" fmla="val 31354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4525" name="AutoShape 14"/>
          <p:cNvSpPr>
            <a:spLocks noChangeArrowheads="1"/>
          </p:cNvSpPr>
          <p:nvPr/>
        </p:nvSpPr>
        <p:spPr bwMode="auto">
          <a:xfrm>
            <a:off x="3311525" y="4221163"/>
            <a:ext cx="287338" cy="360362"/>
          </a:xfrm>
          <a:prstGeom prst="downArrow">
            <a:avLst>
              <a:gd name="adj1" fmla="val 50000"/>
              <a:gd name="adj2" fmla="val 3135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4526" name="AutoShape 15"/>
          <p:cNvSpPr>
            <a:spLocks noChangeArrowheads="1"/>
          </p:cNvSpPr>
          <p:nvPr/>
        </p:nvSpPr>
        <p:spPr bwMode="auto">
          <a:xfrm>
            <a:off x="3311525" y="5084763"/>
            <a:ext cx="287338" cy="360362"/>
          </a:xfrm>
          <a:prstGeom prst="downArrow">
            <a:avLst>
              <a:gd name="adj1" fmla="val 50000"/>
              <a:gd name="adj2" fmla="val 3135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4527" name="AutoShape 16"/>
          <p:cNvSpPr>
            <a:spLocks noChangeArrowheads="1"/>
          </p:cNvSpPr>
          <p:nvPr/>
        </p:nvSpPr>
        <p:spPr bwMode="auto">
          <a:xfrm>
            <a:off x="3311525" y="5948363"/>
            <a:ext cx="287338" cy="360362"/>
          </a:xfrm>
          <a:prstGeom prst="downArrow">
            <a:avLst>
              <a:gd name="adj1" fmla="val 50000"/>
              <a:gd name="adj2" fmla="val 3135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4528" name="AutoShape 17"/>
          <p:cNvSpPr>
            <a:spLocks noChangeArrowheads="1"/>
          </p:cNvSpPr>
          <p:nvPr/>
        </p:nvSpPr>
        <p:spPr bwMode="auto">
          <a:xfrm>
            <a:off x="3311525" y="3355975"/>
            <a:ext cx="287338" cy="360363"/>
          </a:xfrm>
          <a:prstGeom prst="downArrow">
            <a:avLst>
              <a:gd name="adj1" fmla="val 50000"/>
              <a:gd name="adj2" fmla="val 31354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4529" name="Text Box 20"/>
          <p:cNvSpPr txBox="1">
            <a:spLocks noChangeArrowheads="1"/>
          </p:cNvSpPr>
          <p:nvPr/>
        </p:nvSpPr>
        <p:spPr bwMode="auto">
          <a:xfrm>
            <a:off x="5364163" y="3135313"/>
            <a:ext cx="35290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pt-BR" sz="1600" b="1">
                <a:solidFill>
                  <a:schemeClr val="bg1"/>
                </a:solidFill>
              </a:rPr>
              <a:t>Aldeídos, ácido peracético, ortoftaldeído,  H</a:t>
            </a:r>
            <a:r>
              <a:rPr lang="pt-BR" sz="1100" b="1">
                <a:solidFill>
                  <a:schemeClr val="bg1"/>
                </a:solidFill>
              </a:rPr>
              <a:t>2</a:t>
            </a:r>
            <a:r>
              <a:rPr lang="pt-BR" sz="1600" b="1">
                <a:solidFill>
                  <a:schemeClr val="bg1"/>
                </a:solidFill>
              </a:rPr>
              <a:t>O</a:t>
            </a:r>
            <a:r>
              <a:rPr lang="pt-BR" sz="1100" b="1">
                <a:solidFill>
                  <a:schemeClr val="bg1"/>
                </a:solidFill>
              </a:rPr>
              <a:t>2 .</a:t>
            </a:r>
            <a:endParaRPr lang="pt-BR" sz="1600" b="1">
              <a:solidFill>
                <a:schemeClr val="bg1"/>
              </a:solidFill>
            </a:endParaRPr>
          </a:p>
        </p:txBody>
      </p:sp>
      <p:sp>
        <p:nvSpPr>
          <p:cNvPr id="64530" name="Text Box 21"/>
          <p:cNvSpPr txBox="1">
            <a:spLocks noChangeArrowheads="1"/>
          </p:cNvSpPr>
          <p:nvPr/>
        </p:nvSpPr>
        <p:spPr bwMode="auto">
          <a:xfrm>
            <a:off x="5435600" y="2684463"/>
            <a:ext cx="3422680" cy="45720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400" b="1" dirty="0" smtClean="0"/>
              <a:t>Desinfecção de Alto </a:t>
            </a:r>
            <a:r>
              <a:rPr lang="pt-BR" sz="2400" b="1" dirty="0"/>
              <a:t>Nível</a:t>
            </a: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5291138" y="3716338"/>
            <a:ext cx="3168650" cy="1658937"/>
            <a:chOff x="3333" y="2341"/>
            <a:chExt cx="1996" cy="1045"/>
          </a:xfrm>
        </p:grpSpPr>
        <p:sp>
          <p:nvSpPr>
            <p:cNvPr id="64548" name="Text Box 23"/>
            <p:cNvSpPr txBox="1">
              <a:spLocks noChangeArrowheads="1"/>
            </p:cNvSpPr>
            <p:nvPr/>
          </p:nvSpPr>
          <p:spPr bwMode="auto">
            <a:xfrm>
              <a:off x="3333" y="2674"/>
              <a:ext cx="198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 b="1">
                  <a:solidFill>
                    <a:schemeClr val="bg1"/>
                  </a:solidFill>
                </a:rPr>
                <a:t>álcool, cloro orgânico, </a:t>
              </a:r>
            </a:p>
            <a:p>
              <a:pPr eaLnBrk="0" hangingPunct="0"/>
              <a:r>
                <a:rPr lang="pt-BR" sz="1600" b="1">
                  <a:solidFill>
                    <a:schemeClr val="bg1"/>
                  </a:solidFill>
                </a:rPr>
                <a:t>fenol sintético,</a:t>
              </a:r>
            </a:p>
            <a:p>
              <a:pPr eaLnBrk="0" hangingPunct="0"/>
              <a:r>
                <a:rPr lang="pt-BR" sz="1600" b="1">
                  <a:solidFill>
                    <a:schemeClr val="bg1"/>
                  </a:solidFill>
                </a:rPr>
                <a:t>hipoclorito de sódio (0,5%-1%)</a:t>
              </a:r>
            </a:p>
            <a:p>
              <a:pPr eaLnBrk="0" hangingPunct="0"/>
              <a:endParaRPr lang="pt-BR" sz="2000" b="1">
                <a:solidFill>
                  <a:schemeClr val="bg1"/>
                </a:solidFill>
              </a:endParaRPr>
            </a:p>
          </p:txBody>
        </p:sp>
        <p:sp>
          <p:nvSpPr>
            <p:cNvPr id="64549" name="Text Box 24"/>
            <p:cNvSpPr txBox="1">
              <a:spLocks noChangeArrowheads="1"/>
            </p:cNvSpPr>
            <p:nvPr/>
          </p:nvSpPr>
          <p:spPr bwMode="auto">
            <a:xfrm>
              <a:off x="3424" y="2341"/>
              <a:ext cx="1905" cy="288"/>
            </a:xfrm>
            <a:prstGeom prst="rect">
              <a:avLst/>
            </a:prstGeom>
            <a:solidFill>
              <a:srgbClr val="99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pt-BR" sz="2400" b="1"/>
                <a:t>Nível Intermediário</a:t>
              </a: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267325" y="5494338"/>
            <a:ext cx="2760663" cy="1414462"/>
            <a:chOff x="3054" y="3006"/>
            <a:chExt cx="1739" cy="891"/>
          </a:xfrm>
        </p:grpSpPr>
        <p:sp>
          <p:nvSpPr>
            <p:cNvPr id="64546" name="Text Box 26"/>
            <p:cNvSpPr txBox="1">
              <a:spLocks noChangeArrowheads="1"/>
            </p:cNvSpPr>
            <p:nvPr/>
          </p:nvSpPr>
          <p:spPr bwMode="auto">
            <a:xfrm>
              <a:off x="3054" y="3339"/>
              <a:ext cx="1739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pt-BR" sz="1600" b="1">
                  <a:solidFill>
                    <a:schemeClr val="bg1"/>
                  </a:solidFill>
                </a:rPr>
                <a:t>quaternário de amônio,</a:t>
              </a:r>
            </a:p>
            <a:p>
              <a:pPr eaLnBrk="0" hangingPunct="0"/>
              <a:r>
                <a:rPr lang="pt-BR" sz="1600" b="1">
                  <a:solidFill>
                    <a:schemeClr val="bg1"/>
                  </a:solidFill>
                </a:rPr>
                <a:t>hipoclorito de sódio 0,02%</a:t>
              </a:r>
            </a:p>
            <a:p>
              <a:pPr eaLnBrk="0" hangingPunct="0"/>
              <a:r>
                <a:rPr lang="pt-BR" sz="2000" b="1"/>
                <a:t> </a:t>
              </a:r>
            </a:p>
          </p:txBody>
        </p:sp>
        <p:sp>
          <p:nvSpPr>
            <p:cNvPr id="64547" name="Text Box 27"/>
            <p:cNvSpPr txBox="1">
              <a:spLocks noChangeArrowheads="1"/>
            </p:cNvSpPr>
            <p:nvPr/>
          </p:nvSpPr>
          <p:spPr bwMode="auto">
            <a:xfrm>
              <a:off x="3198" y="3006"/>
              <a:ext cx="1406" cy="288"/>
            </a:xfrm>
            <a:prstGeom prst="rect">
              <a:avLst/>
            </a:prstGeom>
            <a:solidFill>
              <a:srgbClr val="99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pt-BR" sz="2400" b="1" dirty="0"/>
                <a:t>Baixo </a:t>
              </a:r>
              <a:r>
                <a:rPr lang="pt-BR" sz="2400" b="1" dirty="0" smtClean="0"/>
                <a:t>Nível</a:t>
              </a:r>
              <a:endParaRPr lang="pt-BR" sz="2400" b="1" dirty="0"/>
            </a:p>
          </p:txBody>
        </p:sp>
      </p:grpSp>
      <p:sp>
        <p:nvSpPr>
          <p:cNvPr id="64533" name="Text Box 28"/>
          <p:cNvSpPr txBox="1">
            <a:spLocks noChangeArrowheads="1"/>
          </p:cNvSpPr>
          <p:nvPr/>
        </p:nvSpPr>
        <p:spPr bwMode="auto">
          <a:xfrm>
            <a:off x="4787900" y="4845050"/>
            <a:ext cx="35290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64534" name="Text Box 29"/>
          <p:cNvSpPr txBox="1">
            <a:spLocks noChangeArrowheads="1"/>
          </p:cNvSpPr>
          <p:nvPr/>
        </p:nvSpPr>
        <p:spPr bwMode="auto">
          <a:xfrm>
            <a:off x="107950" y="5967413"/>
            <a:ext cx="2017713" cy="7016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2000" b="1" dirty="0">
                <a:solidFill>
                  <a:srgbClr val="FFFF00"/>
                </a:solidFill>
              </a:rPr>
              <a:t>MENOR RESISTÊNCIA</a:t>
            </a:r>
          </a:p>
        </p:txBody>
      </p:sp>
      <p:sp>
        <p:nvSpPr>
          <p:cNvPr id="64535" name="Text Box 32"/>
          <p:cNvSpPr txBox="1">
            <a:spLocks noChangeArrowheads="1"/>
          </p:cNvSpPr>
          <p:nvPr/>
        </p:nvSpPr>
        <p:spPr bwMode="auto">
          <a:xfrm>
            <a:off x="7308850" y="6580188"/>
            <a:ext cx="2592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b="1">
                <a:solidFill>
                  <a:schemeClr val="bg1"/>
                </a:solidFill>
                <a:latin typeface="Bookman Old Style" pitchFamily="18" charset="0"/>
              </a:rPr>
              <a:t>Fonte: CDC, 2001 </a:t>
            </a:r>
          </a:p>
        </p:txBody>
      </p:sp>
      <p:sp>
        <p:nvSpPr>
          <p:cNvPr id="64536" name="Text Box 30"/>
          <p:cNvSpPr txBox="1">
            <a:spLocks noChangeArrowheads="1"/>
          </p:cNvSpPr>
          <p:nvPr/>
        </p:nvSpPr>
        <p:spPr bwMode="auto">
          <a:xfrm>
            <a:off x="2201863" y="174625"/>
            <a:ext cx="2420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</a:rPr>
              <a:t>PRIONS</a:t>
            </a:r>
          </a:p>
          <a:p>
            <a:pPr algn="ctr"/>
            <a:r>
              <a:rPr lang="pt-BR" sz="1400" b="1">
                <a:solidFill>
                  <a:schemeClr val="bg1"/>
                </a:solidFill>
              </a:rPr>
              <a:t>Creutzfeldt-Jakob Disease</a:t>
            </a:r>
          </a:p>
        </p:txBody>
      </p:sp>
      <p:sp>
        <p:nvSpPr>
          <p:cNvPr id="64537" name="Text Box 31"/>
          <p:cNvSpPr txBox="1">
            <a:spLocks noChangeArrowheads="1"/>
          </p:cNvSpPr>
          <p:nvPr/>
        </p:nvSpPr>
        <p:spPr bwMode="auto">
          <a:xfrm>
            <a:off x="2660650" y="1974850"/>
            <a:ext cx="1627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</a:rPr>
              <a:t>COCCIDIA</a:t>
            </a:r>
          </a:p>
          <a:p>
            <a:pPr algn="ctr"/>
            <a:r>
              <a:rPr lang="pt-BR" sz="1400" b="1" i="1">
                <a:solidFill>
                  <a:schemeClr val="bg1"/>
                </a:solidFill>
              </a:rPr>
              <a:t>Cryptosporidium</a:t>
            </a:r>
          </a:p>
        </p:txBody>
      </p:sp>
      <p:sp>
        <p:nvSpPr>
          <p:cNvPr id="64538" name="AutoShape 17"/>
          <p:cNvSpPr>
            <a:spLocks noChangeArrowheads="1"/>
          </p:cNvSpPr>
          <p:nvPr/>
        </p:nvSpPr>
        <p:spPr bwMode="auto">
          <a:xfrm>
            <a:off x="3348038" y="2492375"/>
            <a:ext cx="287337" cy="360363"/>
          </a:xfrm>
          <a:prstGeom prst="downArrow">
            <a:avLst>
              <a:gd name="adj1" fmla="val 50000"/>
              <a:gd name="adj2" fmla="val 31354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4539" name="AutoShape 17"/>
          <p:cNvSpPr>
            <a:spLocks noChangeArrowheads="1"/>
          </p:cNvSpPr>
          <p:nvPr/>
        </p:nvSpPr>
        <p:spPr bwMode="auto">
          <a:xfrm>
            <a:off x="3276600" y="765175"/>
            <a:ext cx="287338" cy="360363"/>
          </a:xfrm>
          <a:prstGeom prst="downArrow">
            <a:avLst>
              <a:gd name="adj1" fmla="val 50000"/>
              <a:gd name="adj2" fmla="val 31354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4540" name="Text Box 21"/>
          <p:cNvSpPr txBox="1">
            <a:spLocks noChangeArrowheads="1"/>
          </p:cNvSpPr>
          <p:nvPr/>
        </p:nvSpPr>
        <p:spPr bwMode="auto">
          <a:xfrm>
            <a:off x="5508625" y="1125538"/>
            <a:ext cx="2160588" cy="45720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2400" b="1" dirty="0"/>
              <a:t>Esterilização</a:t>
            </a:r>
          </a:p>
        </p:txBody>
      </p:sp>
      <p:sp>
        <p:nvSpPr>
          <p:cNvPr id="64541" name="Line 36"/>
          <p:cNvSpPr>
            <a:spLocks noChangeShapeType="1"/>
          </p:cNvSpPr>
          <p:nvPr/>
        </p:nvSpPr>
        <p:spPr bwMode="auto">
          <a:xfrm flipH="1" flipV="1">
            <a:off x="4572000" y="1268413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64542" name="Line 37"/>
          <p:cNvSpPr>
            <a:spLocks noChangeShapeType="1"/>
          </p:cNvSpPr>
          <p:nvPr/>
        </p:nvSpPr>
        <p:spPr bwMode="auto">
          <a:xfrm flipH="1">
            <a:off x="4213225" y="2997200"/>
            <a:ext cx="1222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64543" name="Line 38"/>
          <p:cNvSpPr>
            <a:spLocks noChangeShapeType="1"/>
          </p:cNvSpPr>
          <p:nvPr/>
        </p:nvSpPr>
        <p:spPr bwMode="auto">
          <a:xfrm flipH="1">
            <a:off x="5148263" y="3860800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64544" name="Line 39"/>
          <p:cNvSpPr>
            <a:spLocks noChangeShapeType="1"/>
          </p:cNvSpPr>
          <p:nvPr/>
        </p:nvSpPr>
        <p:spPr bwMode="auto">
          <a:xfrm flipH="1">
            <a:off x="4572000" y="558958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64545" name="Text Box 41"/>
          <p:cNvSpPr txBox="1">
            <a:spLocks noChangeArrowheads="1"/>
          </p:cNvSpPr>
          <p:nvPr/>
        </p:nvSpPr>
        <p:spPr bwMode="auto">
          <a:xfrm>
            <a:off x="4787900" y="44450"/>
            <a:ext cx="4248150" cy="646113"/>
          </a:xfrm>
          <a:prstGeom prst="rect">
            <a:avLst/>
          </a:prstGeom>
          <a:solidFill>
            <a:schemeClr val="folHlink"/>
          </a:solidFill>
          <a:ln w="920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ORDEM DECRESCENTE DE RESISTÊNCIA DOS 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</a:rPr>
              <a:t>GRUPOS MICROBIANOS AOS DESINFETANTES QUÍMICOS E ANTI-SÉPTICOS</a:t>
            </a:r>
          </a:p>
        </p:txBody>
      </p:sp>
      <p:sp>
        <p:nvSpPr>
          <p:cNvPr id="38" name="Retângulo 37"/>
          <p:cNvSpPr/>
          <p:nvPr/>
        </p:nvSpPr>
        <p:spPr>
          <a:xfrm>
            <a:off x="0" y="0"/>
            <a:ext cx="15075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3200" b="1" dirty="0" smtClean="0">
                <a:solidFill>
                  <a:schemeClr val="bg1"/>
                </a:solidFill>
              </a:rPr>
              <a:t>ANEXO:</a:t>
            </a:r>
            <a:endParaRPr lang="pt-B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3361</Words>
  <Application>Microsoft Office PowerPoint</Application>
  <PresentationFormat>Apresentação na tela (4:3)</PresentationFormat>
  <Paragraphs>901</Paragraphs>
  <Slides>58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0" baseType="lpstr">
      <vt:lpstr>Tema do Office</vt:lpstr>
      <vt:lpstr>Clip</vt:lpstr>
      <vt:lpstr>Limpeza, Desinfecção e Esterilização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LEGISLAÇÃO - ANVISA</vt:lpstr>
      <vt:lpstr>Slide 15</vt:lpstr>
      <vt:lpstr>Slide 16</vt:lpstr>
      <vt:lpstr>Slide 17</vt:lpstr>
      <vt:lpstr>Slide 18</vt:lpstr>
      <vt:lpstr>Slide 19</vt:lpstr>
      <vt:lpstr>Slide 20</vt:lpstr>
      <vt:lpstr>DEFINIÇÃO  Processo de eliminação de microorganismos na forma vegetativa.      CLASSIFICAÇÃO  Alto nível – destrói todos os microorganismos na forma vegetativa e alguns  esporulados, bacilo da tuberculose, fungos e vírus. Requer enxágüe do material com água estéril e manipulação com técnica asséptica.    Médio nível ou nível intermediário – destrói todos os microorganismos na forma vegetativa, exceto os esporulados, inativa o bacilo da tuberculose, a maioria dos vírus e fungo.     Baixo nível – destrói todos os microorganismos na forma vegetativa, alguns vírus e fungos, não elimina o bacilo da tuberculose, nem os esporulados.  </vt:lpstr>
      <vt:lpstr>Slide 22</vt:lpstr>
      <vt:lpstr>Slide 23</vt:lpstr>
      <vt:lpstr>Slide 24</vt:lpstr>
      <vt:lpstr>Slide 25</vt:lpstr>
      <vt:lpstr>Slide 26</vt:lpstr>
      <vt:lpstr>Ácido Peracético 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Gráfico de Esterilização – Pré Vácuo</vt:lpstr>
      <vt:lpstr>Gráfico de Esterilização (Vácuo Fracionado) </vt:lpstr>
      <vt:lpstr>Monitorizarão do ciclo Esterilização a vapor  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CONSIDERAÇÃO FINAL</vt:lpstr>
      <vt:lpstr>REFERÊNCIAS</vt:lpstr>
      <vt:lpstr>REFERÊNCIAS</vt:lpstr>
      <vt:lpstr>Slide 56</vt:lpstr>
      <vt:lpstr>MUITO OBRIGADO.</vt:lpstr>
      <vt:lpstr>Slide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HUGO</dc:creator>
  <cp:lastModifiedBy>vendas</cp:lastModifiedBy>
  <cp:revision>81</cp:revision>
  <dcterms:created xsi:type="dcterms:W3CDTF">2012-07-02T00:21:38Z</dcterms:created>
  <dcterms:modified xsi:type="dcterms:W3CDTF">2013-07-24T13:06:45Z</dcterms:modified>
</cp:coreProperties>
</file>