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7" r:id="rId3"/>
    <p:sldId id="276" r:id="rId4"/>
    <p:sldId id="268" r:id="rId5"/>
    <p:sldId id="270" r:id="rId6"/>
    <p:sldId id="262" r:id="rId7"/>
    <p:sldId id="269" r:id="rId8"/>
    <p:sldId id="261" r:id="rId9"/>
    <p:sldId id="259" r:id="rId10"/>
    <p:sldId id="271" r:id="rId11"/>
    <p:sldId id="272" r:id="rId12"/>
    <p:sldId id="275" r:id="rId13"/>
    <p:sldId id="274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30" autoAdjust="0"/>
  </p:normalViewPr>
  <p:slideViewPr>
    <p:cSldViewPr snapToGrid="0">
      <p:cViewPr varScale="1">
        <p:scale>
          <a:sx n="87" d="100"/>
          <a:sy n="87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01B7C8-5B1C-4225-B713-583E26BB070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3D4FB83-7FEC-45B3-AFEF-770FDA0DCEB5}">
      <dgm:prSet phldrT="[Texto]"/>
      <dgm:spPr>
        <a:solidFill>
          <a:srgbClr val="C00000"/>
        </a:solidFill>
      </dgm:spPr>
      <dgm:t>
        <a:bodyPr/>
        <a:lstStyle/>
        <a:p>
          <a:r>
            <a:rPr lang="pt-BR" b="1" dirty="0" smtClean="0"/>
            <a:t>Efeitos Adversos</a:t>
          </a:r>
          <a:endParaRPr lang="pt-BR" b="1" dirty="0"/>
        </a:p>
      </dgm:t>
    </dgm:pt>
    <dgm:pt modelId="{FBA67D6C-348D-4313-AB1A-9DCDAADE576F}" type="parTrans" cxnId="{BDE201F5-F46E-4E90-A503-589FBB7CEF0B}">
      <dgm:prSet/>
      <dgm:spPr/>
      <dgm:t>
        <a:bodyPr/>
        <a:lstStyle/>
        <a:p>
          <a:endParaRPr lang="pt-BR"/>
        </a:p>
      </dgm:t>
    </dgm:pt>
    <dgm:pt modelId="{EE175611-7ED3-4B9F-B66B-D2427B2A17BB}" type="sibTrans" cxnId="{BDE201F5-F46E-4E90-A503-589FBB7CEF0B}">
      <dgm:prSet/>
      <dgm:spPr/>
      <dgm:t>
        <a:bodyPr/>
        <a:lstStyle/>
        <a:p>
          <a:endParaRPr lang="pt-BR"/>
        </a:p>
      </dgm:t>
    </dgm:pt>
    <dgm:pt modelId="{8AB02ABE-2213-4749-B70B-2F19DA92D6FF}">
      <dgm:prSet phldrT="[Texto]"/>
      <dgm:spPr/>
      <dgm:t>
        <a:bodyPr/>
        <a:lstStyle/>
        <a:p>
          <a:r>
            <a:rPr lang="pt-BR" b="1" dirty="0" smtClean="0">
              <a:solidFill>
                <a:srgbClr val="FF0000"/>
              </a:solidFill>
            </a:rPr>
            <a:t>IMEDIATOS</a:t>
          </a:r>
        </a:p>
        <a:p>
          <a:r>
            <a:rPr lang="pt-BR" b="1" dirty="0" smtClean="0">
              <a:solidFill>
                <a:srgbClr val="FF0000"/>
              </a:solidFill>
            </a:rPr>
            <a:t>PRECOCES</a:t>
          </a:r>
          <a:endParaRPr lang="pt-BR" b="1" dirty="0">
            <a:solidFill>
              <a:srgbClr val="FF0000"/>
            </a:solidFill>
          </a:endParaRPr>
        </a:p>
      </dgm:t>
    </dgm:pt>
    <dgm:pt modelId="{22418C8B-5377-42FA-8220-391A6A5B1411}" type="parTrans" cxnId="{671B8200-2B95-46E0-9194-C2DF58931245}">
      <dgm:prSet/>
      <dgm:spPr/>
      <dgm:t>
        <a:bodyPr/>
        <a:lstStyle/>
        <a:p>
          <a:endParaRPr lang="pt-BR"/>
        </a:p>
      </dgm:t>
    </dgm:pt>
    <dgm:pt modelId="{84CB4F21-7503-4790-B49B-81FC4D8B2036}" type="sibTrans" cxnId="{671B8200-2B95-46E0-9194-C2DF58931245}">
      <dgm:prSet/>
      <dgm:spPr/>
      <dgm:t>
        <a:bodyPr/>
        <a:lstStyle/>
        <a:p>
          <a:endParaRPr lang="pt-BR"/>
        </a:p>
      </dgm:t>
    </dgm:pt>
    <dgm:pt modelId="{3E333226-10E1-4503-B2B4-FC7B8F0EC0D4}">
      <dgm:prSet phldrT="[Texto]"/>
      <dgm:spPr/>
      <dgm:t>
        <a:bodyPr/>
        <a:lstStyle/>
        <a:p>
          <a:r>
            <a:rPr lang="pt-BR" dirty="0" smtClean="0"/>
            <a:t>EDEMA</a:t>
          </a:r>
          <a:endParaRPr lang="pt-BR" dirty="0"/>
        </a:p>
      </dgm:t>
    </dgm:pt>
    <dgm:pt modelId="{035A0B12-450F-4E1D-A879-146F57B47840}" type="parTrans" cxnId="{0B3BF470-12F0-4E4B-BC5E-31FEC01CA229}">
      <dgm:prSet/>
      <dgm:spPr/>
      <dgm:t>
        <a:bodyPr/>
        <a:lstStyle/>
        <a:p>
          <a:endParaRPr lang="pt-BR"/>
        </a:p>
      </dgm:t>
    </dgm:pt>
    <dgm:pt modelId="{E16F7906-5D7F-4A93-BD05-CA19D7C7EA5B}" type="sibTrans" cxnId="{0B3BF470-12F0-4E4B-BC5E-31FEC01CA229}">
      <dgm:prSet/>
      <dgm:spPr/>
      <dgm:t>
        <a:bodyPr/>
        <a:lstStyle/>
        <a:p>
          <a:endParaRPr lang="pt-BR"/>
        </a:p>
      </dgm:t>
    </dgm:pt>
    <dgm:pt modelId="{ECC352E5-3A3A-467F-A627-D22172651DA8}">
      <dgm:prSet phldrT="[Texto]"/>
      <dgm:spPr/>
      <dgm:t>
        <a:bodyPr/>
        <a:lstStyle/>
        <a:p>
          <a:r>
            <a:rPr lang="pt-BR" b="1" dirty="0" smtClean="0">
              <a:solidFill>
                <a:srgbClr val="FF0000"/>
              </a:solidFill>
            </a:rPr>
            <a:t>TARDIOS</a:t>
          </a:r>
          <a:endParaRPr lang="pt-BR" b="1" dirty="0">
            <a:solidFill>
              <a:srgbClr val="FF0000"/>
            </a:solidFill>
          </a:endParaRPr>
        </a:p>
      </dgm:t>
    </dgm:pt>
    <dgm:pt modelId="{70A12C25-45D7-4BF3-95E0-E9CE58591757}" type="parTrans" cxnId="{53363153-5358-49CE-A80F-8E9AF8B32261}">
      <dgm:prSet/>
      <dgm:spPr/>
      <dgm:t>
        <a:bodyPr/>
        <a:lstStyle/>
        <a:p>
          <a:endParaRPr lang="pt-BR"/>
        </a:p>
      </dgm:t>
    </dgm:pt>
    <dgm:pt modelId="{E83AF275-A93A-416E-ABAF-995CBE6522BD}" type="sibTrans" cxnId="{53363153-5358-49CE-A80F-8E9AF8B32261}">
      <dgm:prSet/>
      <dgm:spPr/>
      <dgm:t>
        <a:bodyPr/>
        <a:lstStyle/>
        <a:p>
          <a:endParaRPr lang="pt-BR"/>
        </a:p>
      </dgm:t>
    </dgm:pt>
    <dgm:pt modelId="{A3269778-8CA8-47CB-A367-DCFB48F7D706}">
      <dgm:prSet phldrT="[Texto]"/>
      <dgm:spPr/>
      <dgm:t>
        <a:bodyPr/>
        <a:lstStyle/>
        <a:p>
          <a:r>
            <a:rPr lang="pt-BR" dirty="0" smtClean="0"/>
            <a:t>DOR</a:t>
          </a:r>
          <a:endParaRPr lang="pt-BR" dirty="0"/>
        </a:p>
      </dgm:t>
    </dgm:pt>
    <dgm:pt modelId="{F72A981F-4403-4B31-8D48-FF33B7F22879}" type="parTrans" cxnId="{6E1D6DD5-EECD-4903-A579-F7C9162ED944}">
      <dgm:prSet/>
      <dgm:spPr/>
      <dgm:t>
        <a:bodyPr/>
        <a:lstStyle/>
        <a:p>
          <a:endParaRPr lang="pt-BR"/>
        </a:p>
      </dgm:t>
    </dgm:pt>
    <dgm:pt modelId="{68AA63E8-A46E-476B-ACEA-E080F840E7E3}" type="sibTrans" cxnId="{6E1D6DD5-EECD-4903-A579-F7C9162ED944}">
      <dgm:prSet/>
      <dgm:spPr/>
      <dgm:t>
        <a:bodyPr/>
        <a:lstStyle/>
        <a:p>
          <a:endParaRPr lang="pt-BR"/>
        </a:p>
      </dgm:t>
    </dgm:pt>
    <dgm:pt modelId="{1CD5D728-E6CA-423D-BC9E-5C6E5CF3DC21}" type="pres">
      <dgm:prSet presAssocID="{5801B7C8-5B1C-4225-B713-583E26BB070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05B9B89-3DC1-46A7-88E0-2E0AAE25BC29}" type="pres">
      <dgm:prSet presAssocID="{73D4FB83-7FEC-45B3-AFEF-770FDA0DCEB5}" presName="centerShape" presStyleLbl="node0" presStyleIdx="0" presStyleCnt="1" custScaleX="141814"/>
      <dgm:spPr/>
      <dgm:t>
        <a:bodyPr/>
        <a:lstStyle/>
        <a:p>
          <a:endParaRPr lang="pt-BR"/>
        </a:p>
      </dgm:t>
    </dgm:pt>
    <dgm:pt modelId="{5ACF4F0A-19A3-4070-AC55-4838BE028D88}" type="pres">
      <dgm:prSet presAssocID="{8AB02ABE-2213-4749-B70B-2F19DA92D6FF}" presName="node" presStyleLbl="node1" presStyleIdx="0" presStyleCnt="4" custScaleX="21149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416265B-3893-4BAD-AE9C-5310A6F59746}" type="pres">
      <dgm:prSet presAssocID="{8AB02ABE-2213-4749-B70B-2F19DA92D6FF}" presName="dummy" presStyleCnt="0"/>
      <dgm:spPr/>
    </dgm:pt>
    <dgm:pt modelId="{9846E05C-07B0-4BF4-B323-39D057EF8CE1}" type="pres">
      <dgm:prSet presAssocID="{84CB4F21-7503-4790-B49B-81FC4D8B2036}" presName="sibTrans" presStyleLbl="sibTrans2D1" presStyleIdx="0" presStyleCnt="4"/>
      <dgm:spPr/>
      <dgm:t>
        <a:bodyPr/>
        <a:lstStyle/>
        <a:p>
          <a:endParaRPr lang="pt-BR"/>
        </a:p>
      </dgm:t>
    </dgm:pt>
    <dgm:pt modelId="{04F1BD44-D640-42C8-8056-D036D8321215}" type="pres">
      <dgm:prSet presAssocID="{3E333226-10E1-4503-B2B4-FC7B8F0EC0D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FA5D462-F732-4C92-8991-8F2AEB89448D}" type="pres">
      <dgm:prSet presAssocID="{3E333226-10E1-4503-B2B4-FC7B8F0EC0D4}" presName="dummy" presStyleCnt="0"/>
      <dgm:spPr/>
    </dgm:pt>
    <dgm:pt modelId="{D6B9106A-F8C0-44E0-B452-01EFF0109227}" type="pres">
      <dgm:prSet presAssocID="{E16F7906-5D7F-4A93-BD05-CA19D7C7EA5B}" presName="sibTrans" presStyleLbl="sibTrans2D1" presStyleIdx="1" presStyleCnt="4"/>
      <dgm:spPr/>
      <dgm:t>
        <a:bodyPr/>
        <a:lstStyle/>
        <a:p>
          <a:endParaRPr lang="pt-BR"/>
        </a:p>
      </dgm:t>
    </dgm:pt>
    <dgm:pt modelId="{0CC15C54-83D8-4F49-94DE-B6C904D99FE4}" type="pres">
      <dgm:prSet presAssocID="{ECC352E5-3A3A-467F-A627-D22172651DA8}" presName="node" presStyleLbl="node1" presStyleIdx="2" presStyleCnt="4" custScaleX="26493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48284B8-0AC7-4EF2-B6B9-670963290171}" type="pres">
      <dgm:prSet presAssocID="{ECC352E5-3A3A-467F-A627-D22172651DA8}" presName="dummy" presStyleCnt="0"/>
      <dgm:spPr/>
    </dgm:pt>
    <dgm:pt modelId="{58B33879-8977-4033-8358-C492250087CD}" type="pres">
      <dgm:prSet presAssocID="{E83AF275-A93A-416E-ABAF-995CBE6522BD}" presName="sibTrans" presStyleLbl="sibTrans2D1" presStyleIdx="2" presStyleCnt="4"/>
      <dgm:spPr/>
      <dgm:t>
        <a:bodyPr/>
        <a:lstStyle/>
        <a:p>
          <a:endParaRPr lang="pt-BR"/>
        </a:p>
      </dgm:t>
    </dgm:pt>
    <dgm:pt modelId="{BA4C1742-BCE3-43A8-A316-39ECE8EC7EBC}" type="pres">
      <dgm:prSet presAssocID="{A3269778-8CA8-47CB-A367-DCFB48F7D70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EAF2CB-A693-4855-8CA0-2560598B1CFE}" type="pres">
      <dgm:prSet presAssocID="{A3269778-8CA8-47CB-A367-DCFB48F7D706}" presName="dummy" presStyleCnt="0"/>
      <dgm:spPr/>
    </dgm:pt>
    <dgm:pt modelId="{BF4E2A4A-78FE-42EF-9C59-954D7B2B8598}" type="pres">
      <dgm:prSet presAssocID="{68AA63E8-A46E-476B-ACEA-E080F840E7E3}" presName="sibTrans" presStyleLbl="sibTrans2D1" presStyleIdx="3" presStyleCnt="4"/>
      <dgm:spPr/>
      <dgm:t>
        <a:bodyPr/>
        <a:lstStyle/>
        <a:p>
          <a:endParaRPr lang="pt-BR"/>
        </a:p>
      </dgm:t>
    </dgm:pt>
  </dgm:ptLst>
  <dgm:cxnLst>
    <dgm:cxn modelId="{E20ECDE3-6807-4317-AB34-CC755DB5C40C}" type="presOf" srcId="{E83AF275-A93A-416E-ABAF-995CBE6522BD}" destId="{58B33879-8977-4033-8358-C492250087CD}" srcOrd="0" destOrd="0" presId="urn:microsoft.com/office/officeart/2005/8/layout/radial6"/>
    <dgm:cxn modelId="{6E1D6DD5-EECD-4903-A579-F7C9162ED944}" srcId="{73D4FB83-7FEC-45B3-AFEF-770FDA0DCEB5}" destId="{A3269778-8CA8-47CB-A367-DCFB48F7D706}" srcOrd="3" destOrd="0" parTransId="{F72A981F-4403-4B31-8D48-FF33B7F22879}" sibTransId="{68AA63E8-A46E-476B-ACEA-E080F840E7E3}"/>
    <dgm:cxn modelId="{53363153-5358-49CE-A80F-8E9AF8B32261}" srcId="{73D4FB83-7FEC-45B3-AFEF-770FDA0DCEB5}" destId="{ECC352E5-3A3A-467F-A627-D22172651DA8}" srcOrd="2" destOrd="0" parTransId="{70A12C25-45D7-4BF3-95E0-E9CE58591757}" sibTransId="{E83AF275-A93A-416E-ABAF-995CBE6522BD}"/>
    <dgm:cxn modelId="{A44923F1-332E-4272-BCA7-50B104272EAF}" type="presOf" srcId="{84CB4F21-7503-4790-B49B-81FC4D8B2036}" destId="{9846E05C-07B0-4BF4-B323-39D057EF8CE1}" srcOrd="0" destOrd="0" presId="urn:microsoft.com/office/officeart/2005/8/layout/radial6"/>
    <dgm:cxn modelId="{C11E3C89-C310-442C-9AE5-C4B1DE4CFAB0}" type="presOf" srcId="{8AB02ABE-2213-4749-B70B-2F19DA92D6FF}" destId="{5ACF4F0A-19A3-4070-AC55-4838BE028D88}" srcOrd="0" destOrd="0" presId="urn:microsoft.com/office/officeart/2005/8/layout/radial6"/>
    <dgm:cxn modelId="{671B8200-2B95-46E0-9194-C2DF58931245}" srcId="{73D4FB83-7FEC-45B3-AFEF-770FDA0DCEB5}" destId="{8AB02ABE-2213-4749-B70B-2F19DA92D6FF}" srcOrd="0" destOrd="0" parTransId="{22418C8B-5377-42FA-8220-391A6A5B1411}" sibTransId="{84CB4F21-7503-4790-B49B-81FC4D8B2036}"/>
    <dgm:cxn modelId="{152A6353-FA97-48B6-BBBB-DBBAC220017F}" type="presOf" srcId="{3E333226-10E1-4503-B2B4-FC7B8F0EC0D4}" destId="{04F1BD44-D640-42C8-8056-D036D8321215}" srcOrd="0" destOrd="0" presId="urn:microsoft.com/office/officeart/2005/8/layout/radial6"/>
    <dgm:cxn modelId="{47DE6B2C-4CB2-496D-8BDC-1E857675E88D}" type="presOf" srcId="{5801B7C8-5B1C-4225-B713-583E26BB0708}" destId="{1CD5D728-E6CA-423D-BC9E-5C6E5CF3DC21}" srcOrd="0" destOrd="0" presId="urn:microsoft.com/office/officeart/2005/8/layout/radial6"/>
    <dgm:cxn modelId="{53F3C81C-4ECE-4DDA-B066-6AC6872AFE86}" type="presOf" srcId="{E16F7906-5D7F-4A93-BD05-CA19D7C7EA5B}" destId="{D6B9106A-F8C0-44E0-B452-01EFF0109227}" srcOrd="0" destOrd="0" presId="urn:microsoft.com/office/officeart/2005/8/layout/radial6"/>
    <dgm:cxn modelId="{BDE201F5-F46E-4E90-A503-589FBB7CEF0B}" srcId="{5801B7C8-5B1C-4225-B713-583E26BB0708}" destId="{73D4FB83-7FEC-45B3-AFEF-770FDA0DCEB5}" srcOrd="0" destOrd="0" parTransId="{FBA67D6C-348D-4313-AB1A-9DCDAADE576F}" sibTransId="{EE175611-7ED3-4B9F-B66B-D2427B2A17BB}"/>
    <dgm:cxn modelId="{0B3BF470-12F0-4E4B-BC5E-31FEC01CA229}" srcId="{73D4FB83-7FEC-45B3-AFEF-770FDA0DCEB5}" destId="{3E333226-10E1-4503-B2B4-FC7B8F0EC0D4}" srcOrd="1" destOrd="0" parTransId="{035A0B12-450F-4E1D-A879-146F57B47840}" sibTransId="{E16F7906-5D7F-4A93-BD05-CA19D7C7EA5B}"/>
    <dgm:cxn modelId="{E646DB0D-C917-45A1-AB68-88D3C624897D}" type="presOf" srcId="{ECC352E5-3A3A-467F-A627-D22172651DA8}" destId="{0CC15C54-83D8-4F49-94DE-B6C904D99FE4}" srcOrd="0" destOrd="0" presId="urn:microsoft.com/office/officeart/2005/8/layout/radial6"/>
    <dgm:cxn modelId="{8A6E3C2F-8DCE-40F0-BB09-14F3BAE71AD5}" type="presOf" srcId="{73D4FB83-7FEC-45B3-AFEF-770FDA0DCEB5}" destId="{605B9B89-3DC1-46A7-88E0-2E0AAE25BC29}" srcOrd="0" destOrd="0" presId="urn:microsoft.com/office/officeart/2005/8/layout/radial6"/>
    <dgm:cxn modelId="{50AA29A5-A87F-4A46-84FD-E64B8E030A5D}" type="presOf" srcId="{A3269778-8CA8-47CB-A367-DCFB48F7D706}" destId="{BA4C1742-BCE3-43A8-A316-39ECE8EC7EBC}" srcOrd="0" destOrd="0" presId="urn:microsoft.com/office/officeart/2005/8/layout/radial6"/>
    <dgm:cxn modelId="{6B8FB323-DC4B-4F7F-A982-004679FC0ED3}" type="presOf" srcId="{68AA63E8-A46E-476B-ACEA-E080F840E7E3}" destId="{BF4E2A4A-78FE-42EF-9C59-954D7B2B8598}" srcOrd="0" destOrd="0" presId="urn:microsoft.com/office/officeart/2005/8/layout/radial6"/>
    <dgm:cxn modelId="{73EE1985-CA6E-4281-B937-6B8F7A696604}" type="presParOf" srcId="{1CD5D728-E6CA-423D-BC9E-5C6E5CF3DC21}" destId="{605B9B89-3DC1-46A7-88E0-2E0AAE25BC29}" srcOrd="0" destOrd="0" presId="urn:microsoft.com/office/officeart/2005/8/layout/radial6"/>
    <dgm:cxn modelId="{64156F01-FEAA-4517-9BA7-6B87436D00AB}" type="presParOf" srcId="{1CD5D728-E6CA-423D-BC9E-5C6E5CF3DC21}" destId="{5ACF4F0A-19A3-4070-AC55-4838BE028D88}" srcOrd="1" destOrd="0" presId="urn:microsoft.com/office/officeart/2005/8/layout/radial6"/>
    <dgm:cxn modelId="{0914B519-99EA-4552-9C78-0F62127CD26E}" type="presParOf" srcId="{1CD5D728-E6CA-423D-BC9E-5C6E5CF3DC21}" destId="{9416265B-3893-4BAD-AE9C-5310A6F59746}" srcOrd="2" destOrd="0" presId="urn:microsoft.com/office/officeart/2005/8/layout/radial6"/>
    <dgm:cxn modelId="{F7539ADD-7CC8-4870-AEAB-62B533848E2C}" type="presParOf" srcId="{1CD5D728-E6CA-423D-BC9E-5C6E5CF3DC21}" destId="{9846E05C-07B0-4BF4-B323-39D057EF8CE1}" srcOrd="3" destOrd="0" presId="urn:microsoft.com/office/officeart/2005/8/layout/radial6"/>
    <dgm:cxn modelId="{563E9CAD-60DF-4521-97D4-F462D4AB9C44}" type="presParOf" srcId="{1CD5D728-E6CA-423D-BC9E-5C6E5CF3DC21}" destId="{04F1BD44-D640-42C8-8056-D036D8321215}" srcOrd="4" destOrd="0" presId="urn:microsoft.com/office/officeart/2005/8/layout/radial6"/>
    <dgm:cxn modelId="{592867E0-5579-450C-8912-0E965F87FC37}" type="presParOf" srcId="{1CD5D728-E6CA-423D-BC9E-5C6E5CF3DC21}" destId="{BFA5D462-F732-4C92-8991-8F2AEB89448D}" srcOrd="5" destOrd="0" presId="urn:microsoft.com/office/officeart/2005/8/layout/radial6"/>
    <dgm:cxn modelId="{EB6B310C-0974-4B2B-B8CE-D0D988477AD0}" type="presParOf" srcId="{1CD5D728-E6CA-423D-BC9E-5C6E5CF3DC21}" destId="{D6B9106A-F8C0-44E0-B452-01EFF0109227}" srcOrd="6" destOrd="0" presId="urn:microsoft.com/office/officeart/2005/8/layout/radial6"/>
    <dgm:cxn modelId="{971C7700-FEFD-4334-96FA-71AAA2217690}" type="presParOf" srcId="{1CD5D728-E6CA-423D-BC9E-5C6E5CF3DC21}" destId="{0CC15C54-83D8-4F49-94DE-B6C904D99FE4}" srcOrd="7" destOrd="0" presId="urn:microsoft.com/office/officeart/2005/8/layout/radial6"/>
    <dgm:cxn modelId="{61E1B749-483C-431B-A583-B9E503B9CDEA}" type="presParOf" srcId="{1CD5D728-E6CA-423D-BC9E-5C6E5CF3DC21}" destId="{848284B8-0AC7-4EF2-B6B9-670963290171}" srcOrd="8" destOrd="0" presId="urn:microsoft.com/office/officeart/2005/8/layout/radial6"/>
    <dgm:cxn modelId="{16D515CE-59EF-41F3-8712-4A72CB8CA97A}" type="presParOf" srcId="{1CD5D728-E6CA-423D-BC9E-5C6E5CF3DC21}" destId="{58B33879-8977-4033-8358-C492250087CD}" srcOrd="9" destOrd="0" presId="urn:microsoft.com/office/officeart/2005/8/layout/radial6"/>
    <dgm:cxn modelId="{3029CEB7-2BFB-438C-A2ED-6DE0DDD9AEC0}" type="presParOf" srcId="{1CD5D728-E6CA-423D-BC9E-5C6E5CF3DC21}" destId="{BA4C1742-BCE3-43A8-A316-39ECE8EC7EBC}" srcOrd="10" destOrd="0" presId="urn:microsoft.com/office/officeart/2005/8/layout/radial6"/>
    <dgm:cxn modelId="{9D9A3749-BC93-4A74-8116-B667CAAE5F0B}" type="presParOf" srcId="{1CD5D728-E6CA-423D-BC9E-5C6E5CF3DC21}" destId="{F9EAF2CB-A693-4855-8CA0-2560598B1CFE}" srcOrd="11" destOrd="0" presId="urn:microsoft.com/office/officeart/2005/8/layout/radial6"/>
    <dgm:cxn modelId="{9D85FEC4-884D-46A8-98F4-05091D53DDD0}" type="presParOf" srcId="{1CD5D728-E6CA-423D-BC9E-5C6E5CF3DC21}" destId="{BF4E2A4A-78FE-42EF-9C59-954D7B2B859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4E2A4A-78FE-42EF-9C59-954D7B2B8598}">
      <dsp:nvSpPr>
        <dsp:cNvPr id="0" name=""/>
        <dsp:cNvSpPr/>
      </dsp:nvSpPr>
      <dsp:spPr>
        <a:xfrm>
          <a:off x="3418056" y="752408"/>
          <a:ext cx="5020527" cy="5020527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33879-8977-4033-8358-C492250087CD}">
      <dsp:nvSpPr>
        <dsp:cNvPr id="0" name=""/>
        <dsp:cNvSpPr/>
      </dsp:nvSpPr>
      <dsp:spPr>
        <a:xfrm>
          <a:off x="3418056" y="752408"/>
          <a:ext cx="5020527" cy="5020527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9106A-F8C0-44E0-B452-01EFF0109227}">
      <dsp:nvSpPr>
        <dsp:cNvPr id="0" name=""/>
        <dsp:cNvSpPr/>
      </dsp:nvSpPr>
      <dsp:spPr>
        <a:xfrm>
          <a:off x="3418056" y="752408"/>
          <a:ext cx="5020527" cy="5020527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6E05C-07B0-4BF4-B323-39D057EF8CE1}">
      <dsp:nvSpPr>
        <dsp:cNvPr id="0" name=""/>
        <dsp:cNvSpPr/>
      </dsp:nvSpPr>
      <dsp:spPr>
        <a:xfrm>
          <a:off x="3418056" y="752408"/>
          <a:ext cx="5020527" cy="5020527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5B9B89-3DC1-46A7-88E0-2E0AAE25BC29}">
      <dsp:nvSpPr>
        <dsp:cNvPr id="0" name=""/>
        <dsp:cNvSpPr/>
      </dsp:nvSpPr>
      <dsp:spPr>
        <a:xfrm>
          <a:off x="4290396" y="2107691"/>
          <a:ext cx="3275847" cy="230996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500" b="1" kern="1200" dirty="0" smtClean="0"/>
            <a:t>Efeitos Adversos</a:t>
          </a:r>
          <a:endParaRPr lang="pt-BR" sz="4500" b="1" kern="1200" dirty="0"/>
        </a:p>
      </dsp:txBody>
      <dsp:txXfrm>
        <a:off x="4770133" y="2445977"/>
        <a:ext cx="2316373" cy="1633388"/>
      </dsp:txXfrm>
    </dsp:sp>
    <dsp:sp modelId="{5ACF4F0A-19A3-4070-AC55-4838BE028D88}">
      <dsp:nvSpPr>
        <dsp:cNvPr id="0" name=""/>
        <dsp:cNvSpPr/>
      </dsp:nvSpPr>
      <dsp:spPr>
        <a:xfrm>
          <a:off x="4218387" y="2133"/>
          <a:ext cx="3419864" cy="1616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solidFill>
                <a:srgbClr val="FF0000"/>
              </a:solidFill>
            </a:rPr>
            <a:t>IMEDIATOS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solidFill>
                <a:srgbClr val="FF0000"/>
              </a:solidFill>
            </a:rPr>
            <a:t>PRECOCES</a:t>
          </a:r>
          <a:endParaRPr lang="pt-BR" sz="2700" b="1" kern="1200" dirty="0">
            <a:solidFill>
              <a:srgbClr val="FF0000"/>
            </a:solidFill>
          </a:endParaRPr>
        </a:p>
      </dsp:txBody>
      <dsp:txXfrm>
        <a:off x="4719214" y="238933"/>
        <a:ext cx="2418210" cy="1143372"/>
      </dsp:txXfrm>
    </dsp:sp>
    <dsp:sp modelId="{04F1BD44-D640-42C8-8056-D036D8321215}">
      <dsp:nvSpPr>
        <dsp:cNvPr id="0" name=""/>
        <dsp:cNvSpPr/>
      </dsp:nvSpPr>
      <dsp:spPr>
        <a:xfrm>
          <a:off x="7571886" y="2454185"/>
          <a:ext cx="1616972" cy="1616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EDEMA</a:t>
          </a:r>
          <a:endParaRPr lang="pt-BR" sz="2700" kern="1200" dirty="0"/>
        </a:p>
      </dsp:txBody>
      <dsp:txXfrm>
        <a:off x="7808686" y="2690985"/>
        <a:ext cx="1143372" cy="1143372"/>
      </dsp:txXfrm>
    </dsp:sp>
    <dsp:sp modelId="{0CC15C54-83D8-4F49-94DE-B6C904D99FE4}">
      <dsp:nvSpPr>
        <dsp:cNvPr id="0" name=""/>
        <dsp:cNvSpPr/>
      </dsp:nvSpPr>
      <dsp:spPr>
        <a:xfrm>
          <a:off x="3786340" y="4906238"/>
          <a:ext cx="4283958" cy="1616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solidFill>
                <a:srgbClr val="FF0000"/>
              </a:solidFill>
            </a:rPr>
            <a:t>TARDIOS</a:t>
          </a:r>
          <a:endParaRPr lang="pt-BR" sz="2700" b="1" kern="1200" dirty="0">
            <a:solidFill>
              <a:srgbClr val="FF0000"/>
            </a:solidFill>
          </a:endParaRPr>
        </a:p>
      </dsp:txBody>
      <dsp:txXfrm>
        <a:off x="4413711" y="5143038"/>
        <a:ext cx="3029216" cy="1143372"/>
      </dsp:txXfrm>
    </dsp:sp>
    <dsp:sp modelId="{BA4C1742-BCE3-43A8-A316-39ECE8EC7EBC}">
      <dsp:nvSpPr>
        <dsp:cNvPr id="0" name=""/>
        <dsp:cNvSpPr/>
      </dsp:nvSpPr>
      <dsp:spPr>
        <a:xfrm>
          <a:off x="2667781" y="2454185"/>
          <a:ext cx="1616972" cy="1616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DOR</a:t>
          </a:r>
          <a:endParaRPr lang="pt-BR" sz="2700" kern="1200" dirty="0"/>
        </a:p>
      </dsp:txBody>
      <dsp:txXfrm>
        <a:off x="2904581" y="2690985"/>
        <a:ext cx="1143372" cy="1143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BC4B4-15B1-464A-BFCD-6F538E7A688D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6982C-651C-472A-AEF2-7B9FFB2DD3D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022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-131 has a physical half-life of 8.05 days. It decays by high energy gamma photon (364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keV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and particulate emissions (beta particles). The beta emission has an average energy of 192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keV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(max energy = 607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keV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and the beta particle will deposit the majority of its energy within 2.2 mm of its site of origin [34]. Because it is primarily concentrated in thyroid tissue, I-131 can be used in the treatment of thyroid cancer. Although iodine metabolism in thyroid cancer is altered with decreased iodine uptake, markedly reduced iodine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organification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a reduced half-life compared to normal thyroid tissue; thyroid tumors usually continue to express TSH receptors and will increase iodine uptake under TSH stimulation [57].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6982C-651C-472A-AEF2-7B9FFB2DD3D6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60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3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3439509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232704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mtClean="0"/>
              <a:t>Carcinoma hepatocelular (CHC) é o tumor primário de fígado mais comum. CHC em estágio precoce, que se submeteram a TxH. Destes, 187 pacientes realizaram cintilografia óssea na avaliação pré-transplante (71% homens, média de idade 58 ± 7 anos) e 69 não o fizeram (72% homens, média de idade de 56 ± 8 anos). A etiologia mais comum da cirrose foi infecção pelo vírus da hepatite C e a classe funcional hepática mais prevalente em ambos os dois grupos foi Child B. Análise do explante apontou que 78% dos pacientes transplantados enquadravamse nos critérios de Milão. Nenhuma das 187 cintilografias realizadas foi positiva para metástases. As taxas de sobrevida um e cinco anos depois do transplante nos pacientes que realizaram cintilografia óssea foram de 81% e 69% respectivamente, e nos que não a realizaram, de 78% e 62% respectivamente (p = 0,25). As taxas de recorrência, um e cinco anos após o TxH, em pacientes com cintilografia óssea, foram de 4,8% e 10,7% e sem cintilografia, de 2,9% e 10,1% respectivamente, (p = 0,46). O custo decorrente da atual política gerou um gasto de US$ 27.582,914 sem detectar nenhuma metástase subclínica. Conclusão: Nesta coorte, a atual política de avaliação de pacientes com estágios precoces do CHC candidatos para TxH não foi custo-efetiva. </a:t>
            </a:r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810B7D-C5FD-4585-B257-696500C9C8E0}" type="slidenum">
              <a:rPr lang="pt-BR" altLang="pt-BR"/>
              <a:pPr/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96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449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62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98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97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862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765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21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4467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41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2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40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E38E5-C788-4AF6-8884-80404B40F708}" type="datetimeFigureOut">
              <a:rPr lang="pt-BR" smtClean="0"/>
              <a:pPr/>
              <a:t>21/06/2016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07641-76F1-4088-AEF4-4F58F0D580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34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855594" cy="2014780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855594" y="0"/>
            <a:ext cx="7445177" cy="19084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7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Núcleos</a:t>
            </a:r>
          </a:p>
          <a:p>
            <a:pPr algn="ctr"/>
            <a:r>
              <a:rPr lang="pt-B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de Medina </a:t>
            </a:r>
            <a:r>
              <a:rPr lang="pt-B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Nuclear – Residência Médica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0" y="3520254"/>
            <a:ext cx="12191999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“Contraindicações, </a:t>
            </a:r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Efeitos </a:t>
            </a:r>
            <a:r>
              <a:rPr lang="pt-BR" sz="3200" b="1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Adversos e Cuidados”</a:t>
            </a:r>
            <a:endParaRPr lang="pt-BR" sz="2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4003728" y="6251161"/>
            <a:ext cx="4163879" cy="530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Brasília, 2016</a:t>
            </a:r>
          </a:p>
        </p:txBody>
      </p:sp>
      <p:sp>
        <p:nvSpPr>
          <p:cNvPr id="8" name="WordArt 3"/>
          <p:cNvSpPr>
            <a:spLocks noChangeArrowheads="1" noChangeShapeType="1" noTextEdit="1"/>
          </p:cNvSpPr>
          <p:nvPr/>
        </p:nvSpPr>
        <p:spPr bwMode="auto">
          <a:xfrm>
            <a:off x="3248823" y="2088315"/>
            <a:ext cx="6400800" cy="1430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 dirty="0" smtClean="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Iodo -</a:t>
            </a:r>
            <a:r>
              <a:rPr lang="pt-BR" sz="3600" kern="10" dirty="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131</a:t>
            </a:r>
            <a:r>
              <a:rPr lang="pt-BR" sz="3600" kern="10" dirty="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 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248823" y="5308655"/>
            <a:ext cx="5995011" cy="408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PhD. Hugo </a:t>
            </a:r>
            <a:r>
              <a:rPr lang="pt-BR" sz="2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Campos</a:t>
            </a:r>
          </a:p>
          <a:p>
            <a:pPr algn="ctr"/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Farmacêutico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algn="ctr"/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Universitário de Brasília</a:t>
            </a:r>
          </a:p>
          <a:p>
            <a:pPr algn="ctr"/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Unidade de Medicina Nuclear</a:t>
            </a:r>
            <a:endParaRPr lang="pt-BR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5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1944" y="1254226"/>
            <a:ext cx="6224769" cy="5471087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0" y="0"/>
            <a:ext cx="12192000" cy="19084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Papel do Farmacêutico</a:t>
            </a:r>
            <a:endParaRPr lang="pt-BR" sz="6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6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9990" y="1553979"/>
            <a:ext cx="2937509" cy="5017583"/>
          </a:xfrm>
          <a:prstGeom prst="rect">
            <a:avLst/>
          </a:prstGeom>
        </p:spPr>
      </p:pic>
      <p:pic>
        <p:nvPicPr>
          <p:cNvPr id="5" name="Picture 2" descr="http://jeffreydachmd.com/wp-content/uploads/2013/03/RadionuclideScanTechnesium99MThyroidHotNodule99drjeffreydac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898" y="1974335"/>
            <a:ext cx="4168371" cy="449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0" y="0"/>
            <a:ext cx="12192000" cy="19084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Papel do Médico Nuclear</a:t>
            </a:r>
            <a:endParaRPr lang="pt-BR" sz="6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05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bsnews1.cbsistatic.com/hub/i/r/2011/07/21/565abbec-a643-11e2-a3f0-029118418759/thumbnail/620x350/5b0732eab991421fbdf0ebc52901c320/Radioactive_world_globe_370x2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8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2895600" y="2125461"/>
            <a:ext cx="6400800" cy="1430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 dirty="0" smtClean="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Iodo - 131</a:t>
            </a:r>
            <a:r>
              <a:rPr lang="pt-BR" sz="3600" kern="10" dirty="0" smtClean="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 </a:t>
            </a:r>
            <a:endParaRPr lang="pt-BR" sz="3600" kern="10" dirty="0">
              <a:ln w="9525">
                <a:solidFill>
                  <a:srgbClr val="CCFFFF"/>
                </a:solidFill>
                <a:round/>
                <a:headEnd/>
                <a:tailEnd/>
              </a:ln>
              <a:solidFill>
                <a:schemeClr val="accent1"/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4" name="Picture 2" descr="http://www.gifmania.com.pt/Gifs-Animados-Tecnologia/Imagens-Animadas-Centrais-Nucleares/Centrais-Nucleares-8380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322" y="3180485"/>
            <a:ext cx="3747060" cy="370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3073706" y="674389"/>
            <a:ext cx="6059277" cy="8900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 dirty="0" smtClean="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PRODUÇÃO</a:t>
            </a:r>
            <a:r>
              <a:rPr lang="pt-BR" sz="3600" kern="10" dirty="0" smtClean="0">
                <a:ln w="9525">
                  <a:solidFill>
                    <a:srgbClr val="CCFFFF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 panose="020B0806030902050204" pitchFamily="34" charset="0"/>
              </a:rPr>
              <a:t> - IPEN </a:t>
            </a:r>
            <a:endParaRPr lang="pt-BR" sz="3600" kern="10" dirty="0">
              <a:ln w="9525">
                <a:solidFill>
                  <a:srgbClr val="CCFFFF"/>
                </a:solidFill>
                <a:round/>
                <a:headEnd/>
                <a:tailEnd/>
              </a:ln>
              <a:solidFill>
                <a:schemeClr val="accent1">
                  <a:lumMod val="50000"/>
                </a:schemeClr>
              </a:solidFill>
              <a:effectLst>
                <a:outerShdw dist="35921" dir="2700000" algn="ctr" rotWithShape="0">
                  <a:srgbClr val="C0C0C0"/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2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64405" y="0"/>
            <a:ext cx="12456405" cy="676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vse-pro-geny.ru/uppload/Image/novyny/Mar-2011/Shchitovidnaya-zhelez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0120"/>
            <a:ext cx="5967270" cy="389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.medscape.com/thumbnail_library/dt_150402_thyroid_cancer_800x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022" y="1528488"/>
            <a:ext cx="5110796" cy="382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84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1190" y="1246909"/>
            <a:ext cx="5897095" cy="5611091"/>
          </a:xfrm>
          <a:prstGeom prst="rect">
            <a:avLst/>
          </a:prstGeom>
        </p:spPr>
      </p:pic>
      <p:pic>
        <p:nvPicPr>
          <p:cNvPr id="13314" name="Picture 2" descr="C:\Users\hugo santos\Desktop\electron gif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09148"/>
            <a:ext cx="2828925" cy="2838450"/>
          </a:xfrm>
          <a:prstGeom prst="rect">
            <a:avLst/>
          </a:prstGeom>
          <a:noFill/>
        </p:spPr>
      </p:pic>
      <p:sp>
        <p:nvSpPr>
          <p:cNvPr id="6" name="Rectangle 5"/>
          <p:cNvSpPr>
            <a:spLocks noGrp="1" noChangeArrowheads="1"/>
          </p:cNvSpPr>
          <p:nvPr>
            <p:ph type="title"/>
          </p:nvPr>
        </p:nvSpPr>
        <p:spPr>
          <a:xfrm>
            <a:off x="796636" y="0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Diagnóstico</a:t>
            </a:r>
          </a:p>
        </p:txBody>
      </p:sp>
    </p:spTree>
    <p:extLst>
      <p:ext uri="{BB962C8B-B14F-4D97-AF65-F5344CB8AC3E}">
        <p14:creationId xmlns:p14="http://schemas.microsoft.com/office/powerpoint/2010/main" val="51643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733801" y="6331942"/>
            <a:ext cx="41148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7F5CBD7-B020-4121-A778-1166AF59C155}" type="slidenum">
              <a:rPr lang="en-US" altLang="pt-BR" sz="800">
                <a:latin typeface="Arial" panose="020B0604020202020204" pitchFamily="34" charset="0"/>
              </a:rPr>
              <a:pPr eaLnBrk="1" hangingPunct="1"/>
              <a:t>8</a:t>
            </a:fld>
            <a:endParaRPr lang="en-US" altLang="pt-BR" sz="800" dirty="0">
              <a:latin typeface="Arial" panose="020B0604020202020204" pitchFamily="34" charset="0"/>
            </a:endParaRPr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Tratamento</a:t>
            </a: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3511075" y="2461617"/>
            <a:ext cx="6249888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35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635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635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635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635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635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635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635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635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pt-BR" sz="1800" dirty="0">
                <a:latin typeface="Arial" panose="020B0604020202020204" pitchFamily="34" charset="0"/>
              </a:rPr>
              <a:t>                  	I-131</a:t>
            </a:r>
          </a:p>
          <a:p>
            <a:endParaRPr lang="sv-SE" altLang="pt-BR" sz="1800" dirty="0">
              <a:latin typeface="Arial" panose="020B0604020202020204" pitchFamily="34" charset="0"/>
            </a:endParaRPr>
          </a:p>
          <a:p>
            <a:endParaRPr lang="sv-SE" altLang="pt-BR" sz="1800" dirty="0">
              <a:latin typeface="Arial" panose="020B0604020202020204" pitchFamily="34" charset="0"/>
            </a:endParaRPr>
          </a:p>
          <a:p>
            <a:r>
              <a:rPr lang="en-US" altLang="pt-BR" sz="1800" dirty="0">
                <a:latin typeface="Arial" panose="020B0604020202020204" pitchFamily="34" charset="0"/>
              </a:rPr>
              <a:t>&gt;50 mCi                 	 </a:t>
            </a:r>
            <a:r>
              <a:rPr lang="en-US" altLang="pt-BR" sz="1600" dirty="0">
                <a:latin typeface="Arial" panose="020B0604020202020204" pitchFamily="34" charset="0"/>
              </a:rPr>
              <a:t>stay in hospital</a:t>
            </a:r>
          </a:p>
          <a:p>
            <a:endParaRPr lang="en-US" altLang="pt-BR" sz="1600" dirty="0">
              <a:latin typeface="Arial" panose="020B0604020202020204" pitchFamily="34" charset="0"/>
            </a:endParaRPr>
          </a:p>
          <a:p>
            <a:r>
              <a:rPr lang="en-US" altLang="pt-BR" sz="1600" dirty="0">
                <a:latin typeface="Arial" panose="020B0604020202020204" pitchFamily="34" charset="0"/>
              </a:rPr>
              <a:t>                              </a:t>
            </a:r>
            <a:r>
              <a:rPr lang="sv-SE" altLang="pt-BR" sz="1600" dirty="0">
                <a:latin typeface="Arial" panose="020B0604020202020204" pitchFamily="34" charset="0"/>
              </a:rPr>
              <a:t>   </a:t>
            </a:r>
            <a:r>
              <a:rPr lang="en-US" altLang="pt-BR" sz="1800" dirty="0">
                <a:latin typeface="Arial" panose="020B0604020202020204" pitchFamily="34" charset="0"/>
              </a:rPr>
              <a:t>	   </a:t>
            </a:r>
          </a:p>
          <a:p>
            <a:r>
              <a:rPr lang="en-US" altLang="pt-BR" sz="1800" dirty="0">
                <a:latin typeface="Arial" panose="020B0604020202020204" pitchFamily="34" charset="0"/>
              </a:rPr>
              <a:t>		          	</a:t>
            </a:r>
          </a:p>
          <a:p>
            <a:r>
              <a:rPr lang="en-US" altLang="pt-BR" sz="1800" dirty="0" smtClean="0">
                <a:latin typeface="Arial" panose="020B0604020202020204" pitchFamily="34" charset="0"/>
              </a:rPr>
              <a:t>≤ 50 mCi </a:t>
            </a:r>
            <a:r>
              <a:rPr lang="en-US" altLang="pt-BR" sz="1800" dirty="0">
                <a:latin typeface="Arial" panose="020B0604020202020204" pitchFamily="34" charset="0"/>
              </a:rPr>
              <a:t>			</a:t>
            </a:r>
            <a:r>
              <a:rPr lang="en-US" altLang="pt-BR" sz="1600" dirty="0">
                <a:latin typeface="Arial" panose="020B0604020202020204" pitchFamily="34" charset="0"/>
              </a:rPr>
              <a:t>discharged with </a:t>
            </a:r>
            <a:r>
              <a:rPr lang="sv-SE" altLang="pt-BR" sz="1600" dirty="0">
                <a:latin typeface="Arial" panose="020B0604020202020204" pitchFamily="34" charset="0"/>
              </a:rPr>
              <a:t>individual </a:t>
            </a:r>
            <a:r>
              <a:rPr lang="en-US" altLang="pt-BR" sz="1600" dirty="0">
                <a:latin typeface="Arial" panose="020B0604020202020204" pitchFamily="34" charset="0"/>
              </a:rPr>
              <a:t>restrictions</a:t>
            </a:r>
          </a:p>
          <a:p>
            <a:endParaRPr lang="en-US" altLang="pt-BR" sz="1600" dirty="0">
              <a:latin typeface="Arial" panose="020B0604020202020204" pitchFamily="34" charset="0"/>
            </a:endParaRPr>
          </a:p>
          <a:p>
            <a:endParaRPr lang="en-US" altLang="pt-BR" sz="1800" dirty="0">
              <a:latin typeface="Arial" panose="020B0604020202020204" pitchFamily="34" charset="0"/>
            </a:endParaRPr>
          </a:p>
          <a:p>
            <a:r>
              <a:rPr lang="en-US" altLang="pt-BR" sz="1800" dirty="0">
                <a:latin typeface="Arial" panose="020B0604020202020204" pitchFamily="34" charset="0"/>
              </a:rPr>
              <a:t>                              	</a:t>
            </a:r>
            <a:endParaRPr lang="sv-SE" altLang="pt-BR" sz="1600" dirty="0">
              <a:latin typeface="Arial" panose="020B0604020202020204" pitchFamily="34" charset="0"/>
            </a:endParaRPr>
          </a:p>
        </p:txBody>
      </p:sp>
      <p:sp>
        <p:nvSpPr>
          <p:cNvPr id="55302" name="Line 7"/>
          <p:cNvSpPr>
            <a:spLocks noChangeShapeType="1"/>
          </p:cNvSpPr>
          <p:nvPr/>
        </p:nvSpPr>
        <p:spPr bwMode="auto">
          <a:xfrm>
            <a:off x="3511075" y="3989847"/>
            <a:ext cx="5105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5305" name="Line 10"/>
          <p:cNvSpPr>
            <a:spLocks noChangeShapeType="1"/>
          </p:cNvSpPr>
          <p:nvPr/>
        </p:nvSpPr>
        <p:spPr bwMode="auto">
          <a:xfrm>
            <a:off x="3581400" y="5943600"/>
            <a:ext cx="5181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5003" name="Rectangle 11"/>
          <p:cNvSpPr>
            <a:spLocks noChangeArrowheads="1"/>
          </p:cNvSpPr>
          <p:nvPr/>
        </p:nvSpPr>
        <p:spPr bwMode="auto">
          <a:xfrm>
            <a:off x="5570539" y="2065339"/>
            <a:ext cx="441325" cy="3870325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tint val="0"/>
                  <a:invGamma/>
                </a:schemeClr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151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630D681-3E61-42F5-94CE-74DA7C7F55A1}" type="slidenum">
              <a:rPr lang="en-US" altLang="pt-BR" sz="800">
                <a:latin typeface="Arial" panose="020B0604020202020204" pitchFamily="34" charset="0"/>
              </a:rPr>
              <a:pPr eaLnBrk="1" hangingPunct="1"/>
              <a:t>9</a:t>
            </a:fld>
            <a:endParaRPr lang="en-US" altLang="pt-BR" sz="800">
              <a:latin typeface="Arial" panose="020B0604020202020204" pitchFamily="34" charset="0"/>
            </a:endParaRPr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365125"/>
            <a:ext cx="11228295" cy="1325563"/>
          </a:xfrm>
        </p:spPr>
        <p:txBody>
          <a:bodyPr/>
          <a:lstStyle/>
          <a:p>
            <a:pPr algn="ctr">
              <a:defRPr/>
            </a:pPr>
            <a:r>
              <a:rPr lang="sv-SE" b="1" dirty="0" smtClean="0"/>
              <a:t>Manipulação e Administração Segura</a:t>
            </a:r>
            <a:endParaRPr lang="en-US" b="1" dirty="0" smtClean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99281"/>
            <a:ext cx="12193770" cy="43608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00077">
            <a:off x="3440397" y="5470091"/>
            <a:ext cx="2301306" cy="142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5050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title"/>
          </p:nvPr>
        </p:nvSpPr>
        <p:spPr>
          <a:xfrm>
            <a:off x="796637" y="0"/>
            <a:ext cx="10515600" cy="840220"/>
          </a:xfrm>
        </p:spPr>
        <p:txBody>
          <a:bodyPr/>
          <a:lstStyle/>
          <a:p>
            <a:pPr algn="ctr">
              <a:defRPr/>
            </a:pP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ontraindicação</a:t>
            </a:r>
            <a:r>
              <a:rPr lang="en-US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Absoluta</a:t>
            </a:r>
            <a:endParaRPr lang="en-US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2" descr="http://www.pregnancycalendar1.com/images/belly-pictures/belly-animated-full-(pc1logo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0546" y="848013"/>
            <a:ext cx="2078181" cy="608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092806" y="2166938"/>
            <a:ext cx="3921558" cy="9541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Gestação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Alterações Cromossômicas</a:t>
            </a:r>
            <a:endParaRPr lang="pt-BR" altLang="pt-B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134369" y="3704792"/>
            <a:ext cx="3866140" cy="9541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Amamentação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 não for interrompida</a:t>
            </a:r>
            <a:endParaRPr lang="pt-BR" altLang="pt-B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title"/>
          </p:nvPr>
        </p:nvSpPr>
        <p:spPr>
          <a:xfrm>
            <a:off x="796637" y="0"/>
            <a:ext cx="10515600" cy="840220"/>
          </a:xfrm>
        </p:spPr>
        <p:txBody>
          <a:bodyPr/>
          <a:lstStyle/>
          <a:p>
            <a:pPr algn="ctr">
              <a:defRPr/>
            </a:pP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ontraindicações</a:t>
            </a:r>
            <a:r>
              <a:rPr lang="en-US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Relativas</a:t>
            </a:r>
            <a:endParaRPr lang="en-US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08879" y="1557338"/>
            <a:ext cx="6027448" cy="9541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Depressão Medular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Altas Doses</a:t>
            </a:r>
            <a:endParaRPr lang="pt-BR" altLang="pt-B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22734" y="2873520"/>
            <a:ext cx="7302066" cy="1200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Função Pulmonar Alterada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Intensa Concentração de Metástases Pulmonares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“MICRONODULAR E DIFUSO”</a:t>
            </a:r>
            <a:endParaRPr lang="pt-BR" altLang="pt-B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08879" y="4522211"/>
            <a:ext cx="7302066" cy="1200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Sintomas Neurológicos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Risco de Edema e Inflamação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“EFEITOS COMPRESSIVOS”</a:t>
            </a:r>
            <a:endParaRPr lang="pt-BR" altLang="pt-B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8505970" y="1875992"/>
            <a:ext cx="2809730" cy="206210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Disfunção Salivar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Altas Doses</a:t>
            </a:r>
          </a:p>
          <a:p>
            <a:pPr algn="ctr" eaLnBrk="1" hangingPunct="1"/>
            <a:r>
              <a:rPr lang="pt-BR" altLang="pt-B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Metástases Conhecidas</a:t>
            </a:r>
          </a:p>
          <a:p>
            <a:pPr algn="ctr" eaLnBrk="1" hangingPunct="1"/>
            <a:r>
              <a:rPr lang="pt-BR" altLang="pt-BR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(QUESTIONÁVEL)</a:t>
            </a:r>
            <a:endParaRPr lang="pt-BR" altLang="pt-BR" sz="16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335360" y="332656"/>
          <a:ext cx="11856640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ctangle 5"/>
          <p:cNvSpPr>
            <a:spLocks noGrp="1" noChangeArrowheads="1"/>
          </p:cNvSpPr>
          <p:nvPr>
            <p:ph type="title"/>
          </p:nvPr>
        </p:nvSpPr>
        <p:spPr>
          <a:xfrm>
            <a:off x="2673927" y="1593272"/>
            <a:ext cx="7065818" cy="52156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Alteração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do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Paladar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  <a:b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Gastrite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Náuses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Sialoadenite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Dor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de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Cabeça</a:t>
            </a:r>
            <a:endParaRPr lang="en-US" sz="20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5"/>
          <p:cNvSpPr txBox="1">
            <a:spLocks noChangeArrowheads="1"/>
          </p:cNvSpPr>
          <p:nvPr/>
        </p:nvSpPr>
        <p:spPr>
          <a:xfrm>
            <a:off x="2909454" y="2092035"/>
            <a:ext cx="7065818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Depressão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Medular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Transitória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– 1º 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Mês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Hipofunção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Transitória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Gonodal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ectangle 5"/>
          <p:cNvSpPr txBox="1">
            <a:spLocks noChangeArrowheads="1"/>
          </p:cNvSpPr>
          <p:nvPr/>
        </p:nvSpPr>
        <p:spPr>
          <a:xfrm>
            <a:off x="1773382" y="4932217"/>
            <a:ext cx="867294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Gastrite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Ulcerativa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Sialoadenite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Crônica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Fibrose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Pulmonar</a:t>
            </a:r>
            <a:endParaRPr lang="en-US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Altas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Doses: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Leucemia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Mieloide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Câncer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raro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3"/>
          <p:cNvSpPr>
            <a:spLocks noChangeArrowheads="1"/>
          </p:cNvSpPr>
          <p:nvPr/>
        </p:nvSpPr>
        <p:spPr bwMode="auto">
          <a:xfrm>
            <a:off x="0" y="765175"/>
            <a:ext cx="12192000" cy="7143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46038" tIns="46038" rIns="46038" bIns="46038" anchor="ctr"/>
          <a:lstStyle/>
          <a:p>
            <a:pPr algn="ctr" eaLnBrk="1" hangingPunct="1"/>
            <a:endParaRPr kumimoji="1" lang="pt-BR" altLang="pt-BR" sz="2000" b="1">
              <a:latin typeface="Calibri" pitchFamily="34" charset="0"/>
            </a:endParaRPr>
          </a:p>
        </p:txBody>
      </p:sp>
      <p:sp>
        <p:nvSpPr>
          <p:cNvPr id="29699" name="Retângulo 11"/>
          <p:cNvSpPr>
            <a:spLocks noChangeArrowheads="1"/>
          </p:cNvSpPr>
          <p:nvPr/>
        </p:nvSpPr>
        <p:spPr bwMode="auto">
          <a:xfrm>
            <a:off x="0" y="0"/>
            <a:ext cx="121920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altLang="pt-BR" sz="3400" b="1" dirty="0" smtClean="0">
                <a:latin typeface="Tahoma" pitchFamily="34" charset="0"/>
                <a:cs typeface="Tahoma" pitchFamily="34" charset="0"/>
              </a:rPr>
              <a:t>OBRIGADO</a:t>
            </a:r>
            <a:endParaRPr lang="pt-BR" altLang="pt-BR" sz="34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9700" name="Imagem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051" y="955676"/>
            <a:ext cx="10562167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541</Words>
  <Application>Microsoft Office PowerPoint</Application>
  <PresentationFormat>Widescreen</PresentationFormat>
  <Paragraphs>63</Paragraphs>
  <Slides>13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Diagnóstico</vt:lpstr>
      <vt:lpstr>Tratamento</vt:lpstr>
      <vt:lpstr>Manipulação e Administração Segura</vt:lpstr>
      <vt:lpstr>Contraindicação Absoluta</vt:lpstr>
      <vt:lpstr>Contraindicações Relativas</vt:lpstr>
      <vt:lpstr>“Alteração do Paladar” Gastrite – Náuses – Sialoadenite – Dor de Cabeça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Hugo Campos Oliveira Santos</dc:creator>
  <cp:lastModifiedBy>Hugo Campos Oliveira Santos</cp:lastModifiedBy>
  <cp:revision>40</cp:revision>
  <dcterms:created xsi:type="dcterms:W3CDTF">2016-06-13T17:38:49Z</dcterms:created>
  <dcterms:modified xsi:type="dcterms:W3CDTF">2016-06-21T11:39:46Z</dcterms:modified>
</cp:coreProperties>
</file>