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89" r:id="rId3"/>
    <p:sldId id="296" r:id="rId4"/>
    <p:sldId id="301" r:id="rId5"/>
    <p:sldId id="302" r:id="rId6"/>
    <p:sldId id="305" r:id="rId7"/>
    <p:sldId id="297" r:id="rId8"/>
    <p:sldId id="298" r:id="rId9"/>
    <p:sldId id="268" r:id="rId10"/>
    <p:sldId id="269" r:id="rId11"/>
    <p:sldId id="270" r:id="rId12"/>
    <p:sldId id="271" r:id="rId13"/>
    <p:sldId id="272" r:id="rId14"/>
    <p:sldId id="304" r:id="rId15"/>
    <p:sldId id="303" r:id="rId16"/>
    <p:sldId id="273" r:id="rId17"/>
    <p:sldId id="275" r:id="rId18"/>
    <p:sldId id="276" r:id="rId19"/>
    <p:sldId id="280" r:id="rId20"/>
    <p:sldId id="281" r:id="rId21"/>
    <p:sldId id="282" r:id="rId22"/>
    <p:sldId id="283" r:id="rId23"/>
    <p:sldId id="286" r:id="rId24"/>
    <p:sldId id="287" r:id="rId25"/>
    <p:sldId id="288" r:id="rId26"/>
    <p:sldId id="306" r:id="rId2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95938-5124-4D92-B994-59F0483466E5}" type="datetimeFigureOut">
              <a:rPr lang="pt-BR" smtClean="0"/>
              <a:pPr/>
              <a:t>24/07/2012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785E-8F31-4880-BC49-C119ECFE698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95938-5124-4D92-B994-59F0483466E5}" type="datetimeFigureOut">
              <a:rPr lang="pt-BR" smtClean="0"/>
              <a:pPr/>
              <a:t>24/07/2012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785E-8F31-4880-BC49-C119ECFE698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95938-5124-4D92-B994-59F0483466E5}" type="datetimeFigureOut">
              <a:rPr lang="pt-BR" smtClean="0"/>
              <a:pPr/>
              <a:t>24/07/2012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785E-8F31-4880-BC49-C119ECFE698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95938-5124-4D92-B994-59F0483466E5}" type="datetimeFigureOut">
              <a:rPr lang="pt-BR" smtClean="0"/>
              <a:pPr/>
              <a:t>24/07/2012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785E-8F31-4880-BC49-C119ECFE698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95938-5124-4D92-B994-59F0483466E5}" type="datetimeFigureOut">
              <a:rPr lang="pt-BR" smtClean="0"/>
              <a:pPr/>
              <a:t>24/07/2012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785E-8F31-4880-BC49-C119ECFE698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95938-5124-4D92-B994-59F0483466E5}" type="datetimeFigureOut">
              <a:rPr lang="pt-BR" smtClean="0"/>
              <a:pPr/>
              <a:t>24/07/2012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785E-8F31-4880-BC49-C119ECFE698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95938-5124-4D92-B994-59F0483466E5}" type="datetimeFigureOut">
              <a:rPr lang="pt-BR" smtClean="0"/>
              <a:pPr/>
              <a:t>24/07/2012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785E-8F31-4880-BC49-C119ECFE698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95938-5124-4D92-B994-59F0483466E5}" type="datetimeFigureOut">
              <a:rPr lang="pt-BR" smtClean="0"/>
              <a:pPr/>
              <a:t>24/07/2012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785E-8F31-4880-BC49-C119ECFE698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95938-5124-4D92-B994-59F0483466E5}" type="datetimeFigureOut">
              <a:rPr lang="pt-BR" smtClean="0"/>
              <a:pPr/>
              <a:t>24/07/2012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785E-8F31-4880-BC49-C119ECFE698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95938-5124-4D92-B994-59F0483466E5}" type="datetimeFigureOut">
              <a:rPr lang="pt-BR" smtClean="0"/>
              <a:pPr/>
              <a:t>24/07/2012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785E-8F31-4880-BC49-C119ECFE698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95938-5124-4D92-B994-59F0483466E5}" type="datetimeFigureOut">
              <a:rPr lang="pt-BR" smtClean="0"/>
              <a:pPr/>
              <a:t>24/07/2012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785E-8F31-4880-BC49-C119ECFE698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95938-5124-4D92-B994-59F0483466E5}" type="datetimeFigureOut">
              <a:rPr lang="pt-BR" smtClean="0"/>
              <a:pPr/>
              <a:t>24/07/2012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C785E-8F31-4880-BC49-C119ECFE698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pt.wikipedia.org/wiki/Ficheiro:Tetrahydrocannabinol.svg" TargetMode="External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4067175" y="4149725"/>
            <a:ext cx="4792663" cy="86995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ea typeface="+mj-ea"/>
              </a:rPr>
              <a:t>Prof. </a:t>
            </a:r>
            <a:r>
              <a:rPr lang="pt-BR" sz="2400" b="1" baseline="30000" dirty="0">
                <a:ea typeface="+mj-ea"/>
              </a:rPr>
              <a:t>Farm. </a:t>
            </a:r>
            <a:r>
              <a:rPr lang="pt-BR" sz="2400" b="1" dirty="0">
                <a:ea typeface="+mj-ea"/>
              </a:rPr>
              <a:t>HUGO C. O. SANTOS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700" i="1" dirty="0">
                <a:ea typeface="+mj-ea"/>
              </a:rPr>
              <a:t>Especialista, Mestre e Doutorando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755650" y="2133600"/>
            <a:ext cx="7772400" cy="1470025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5000" b="1" dirty="0">
                <a:solidFill>
                  <a:srgbClr val="0070C0"/>
                </a:solidFill>
                <a:ea typeface="+mj-ea"/>
              </a:rPr>
              <a:t>AULA - FARMACOLOGIA 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00" dirty="0">
              <a:solidFill>
                <a:srgbClr val="0070C0"/>
              </a:solidFill>
              <a:ea typeface="+mj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00" dirty="0">
              <a:solidFill>
                <a:srgbClr val="0070C0"/>
              </a:solidFill>
              <a:ea typeface="+mj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00" dirty="0">
              <a:solidFill>
                <a:srgbClr val="0070C0"/>
              </a:solidFill>
              <a:ea typeface="+mj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00" dirty="0">
              <a:solidFill>
                <a:srgbClr val="0070C0"/>
              </a:solidFill>
              <a:ea typeface="+mj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00" dirty="0">
              <a:solidFill>
                <a:srgbClr val="0070C0"/>
              </a:solidFill>
              <a:ea typeface="+mj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00" dirty="0">
              <a:solidFill>
                <a:srgbClr val="0070C0"/>
              </a:solidFill>
              <a:ea typeface="+mj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00" dirty="0">
              <a:solidFill>
                <a:srgbClr val="0070C0"/>
              </a:solidFill>
              <a:ea typeface="+mj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00" dirty="0">
              <a:solidFill>
                <a:srgbClr val="0070C0"/>
              </a:solidFill>
              <a:ea typeface="+mj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00" dirty="0">
              <a:solidFill>
                <a:srgbClr val="0070C0"/>
              </a:solidFill>
              <a:ea typeface="+mj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i="1" dirty="0" smtClean="0">
                <a:solidFill>
                  <a:srgbClr val="0070C0"/>
                </a:solidFill>
                <a:ea typeface="+mj-ea"/>
              </a:rPr>
              <a:t>Distribuição </a:t>
            </a:r>
            <a:r>
              <a:rPr lang="pt-BR" sz="3200" b="1" i="1" dirty="0">
                <a:solidFill>
                  <a:srgbClr val="0070C0"/>
                </a:solidFill>
                <a:ea typeface="+mj-ea"/>
              </a:rPr>
              <a:t>de </a:t>
            </a:r>
            <a:r>
              <a:rPr lang="pt-BR" sz="3200" b="1" i="1" dirty="0" smtClean="0">
                <a:solidFill>
                  <a:srgbClr val="0070C0"/>
                </a:solidFill>
                <a:ea typeface="+mj-ea"/>
              </a:rPr>
              <a:t>Fármacos no Organismo</a:t>
            </a:r>
            <a:endParaRPr lang="pt-BR" sz="3200" b="1" i="1" dirty="0">
              <a:solidFill>
                <a:srgbClr val="0070C0"/>
              </a:solidFill>
              <a:ea typeface="+mj-ea"/>
            </a:endParaRPr>
          </a:p>
          <a:p>
            <a:pPr algn="ctr">
              <a:defRPr/>
            </a:pPr>
            <a:r>
              <a:rPr lang="pt-BR" sz="3200" b="1" i="1" dirty="0">
                <a:solidFill>
                  <a:srgbClr val="0070C0"/>
                </a:solidFill>
                <a:ea typeface="+mj-ea"/>
              </a:rPr>
              <a:t>             </a:t>
            </a:r>
            <a:r>
              <a:rPr lang="pt-BR" sz="3200" b="1" i="1" dirty="0" smtClean="0">
                <a:solidFill>
                  <a:srgbClr val="00B050"/>
                </a:solidFill>
                <a:ea typeface="+mj-ea"/>
              </a:rPr>
              <a:t>“</a:t>
            </a:r>
            <a:r>
              <a:rPr lang="en-US" sz="2800" b="1" i="1" dirty="0" smtClean="0">
                <a:solidFill>
                  <a:srgbClr val="00B050"/>
                </a:solidFill>
              </a:rPr>
              <a:t>Drug </a:t>
            </a:r>
            <a:r>
              <a:rPr lang="en-US" sz="3100" b="1" i="1" dirty="0" smtClean="0">
                <a:solidFill>
                  <a:srgbClr val="00B050"/>
                </a:solidFill>
              </a:rPr>
              <a:t>Distribution</a:t>
            </a:r>
            <a:r>
              <a:rPr lang="pt-BR" sz="3200" b="1" i="1" dirty="0" smtClean="0">
                <a:solidFill>
                  <a:srgbClr val="00B050"/>
                </a:solidFill>
                <a:ea typeface="+mj-ea"/>
              </a:rPr>
              <a:t>”</a:t>
            </a:r>
            <a:endParaRPr lang="pt-BR" sz="3200" b="1" i="1" dirty="0">
              <a:solidFill>
                <a:srgbClr val="00B050"/>
              </a:solidFill>
              <a:ea typeface="+mj-ea"/>
            </a:endParaRPr>
          </a:p>
        </p:txBody>
      </p:sp>
      <p:sp>
        <p:nvSpPr>
          <p:cNvPr id="2052" name="Retângulo 5"/>
          <p:cNvSpPr>
            <a:spLocks noChangeArrowheads="1"/>
          </p:cNvSpPr>
          <p:nvPr/>
        </p:nvSpPr>
        <p:spPr bwMode="auto">
          <a:xfrm>
            <a:off x="3995738" y="6092825"/>
            <a:ext cx="18526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>
                <a:latin typeface="Calibri" pitchFamily="34" charset="0"/>
              </a:rPr>
              <a:t>GOIÂNIA, 2012.</a:t>
            </a:r>
          </a:p>
        </p:txBody>
      </p:sp>
      <p:pic>
        <p:nvPicPr>
          <p:cNvPr id="205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213" y="333375"/>
            <a:ext cx="3268662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780928"/>
            <a:ext cx="178117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6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4" y="3645024"/>
            <a:ext cx="1657350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552" y="476672"/>
            <a:ext cx="2915816" cy="2232248"/>
          </a:xfrm>
        </p:spPr>
        <p:txBody>
          <a:bodyPr>
            <a:noAutofit/>
          </a:bodyPr>
          <a:lstStyle/>
          <a:p>
            <a:r>
              <a:rPr lang="pt-BR" sz="4000" b="1" dirty="0" smtClean="0">
                <a:solidFill>
                  <a:schemeClr val="tx2">
                    <a:lumMod val="75000"/>
                  </a:schemeClr>
                </a:solidFill>
              </a:rPr>
              <a:t>ADME</a:t>
            </a:r>
          </a:p>
          <a:p>
            <a:pPr algn="l">
              <a:buFont typeface="Wingdings" pitchFamily="2" charset="2"/>
              <a:buChar char="n"/>
            </a:pPr>
            <a:r>
              <a:rPr lang="pt-BR" sz="3000" dirty="0" smtClean="0">
                <a:solidFill>
                  <a:schemeClr val="tx1"/>
                </a:solidFill>
              </a:rPr>
              <a:t>ABSORÇÃO</a:t>
            </a:r>
            <a:endParaRPr lang="pt-BR" sz="3000" dirty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n"/>
            </a:pPr>
            <a:r>
              <a:rPr lang="pt-BR" sz="3000" dirty="0">
                <a:solidFill>
                  <a:srgbClr val="C00000"/>
                </a:solidFill>
              </a:rPr>
              <a:t>DISTRIBUIÇÃO</a:t>
            </a:r>
          </a:p>
          <a:p>
            <a:pPr algn="l">
              <a:buFont typeface="Wingdings" pitchFamily="2" charset="2"/>
              <a:buChar char="n"/>
            </a:pPr>
            <a:r>
              <a:rPr lang="pt-BR" sz="3000" dirty="0">
                <a:solidFill>
                  <a:schemeClr val="tx1"/>
                </a:solidFill>
              </a:rPr>
              <a:t>METABOLISMO</a:t>
            </a:r>
          </a:p>
          <a:p>
            <a:pPr algn="l">
              <a:buFont typeface="Wingdings" pitchFamily="2" charset="2"/>
              <a:buChar char="n"/>
            </a:pPr>
            <a:r>
              <a:rPr lang="pt-BR" sz="3000" dirty="0">
                <a:solidFill>
                  <a:schemeClr val="tx1"/>
                </a:solidFill>
              </a:rPr>
              <a:t>EXCREÇÃO</a:t>
            </a:r>
          </a:p>
        </p:txBody>
      </p:sp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764704"/>
            <a:ext cx="5200650" cy="587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251520" y="260648"/>
            <a:ext cx="84501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600" b="1" dirty="0" smtClean="0">
                <a:solidFill>
                  <a:srgbClr val="C00000"/>
                </a:solidFill>
              </a:rPr>
              <a:t>DISTRIBUIÇÃO DE FÁRMACOS ORGANISMO</a:t>
            </a:r>
            <a:endParaRPr lang="pt-BR" sz="3600" b="1" dirty="0">
              <a:solidFill>
                <a:srgbClr val="C00000"/>
              </a:solidFill>
            </a:endParaRPr>
          </a:p>
        </p:txBody>
      </p:sp>
      <p:pic>
        <p:nvPicPr>
          <p:cNvPr id="3686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340768"/>
            <a:ext cx="65627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pt-BR" b="1" dirty="0" smtClean="0">
                <a:solidFill>
                  <a:srgbClr val="FF0000"/>
                </a:solidFill>
                <a:latin typeface="Century Gothic" pitchFamily="34" charset="0"/>
                <a:cs typeface="Times New Roman" pitchFamily="18" charset="0"/>
              </a:rPr>
              <a:t>DISTRIBUIÇÃO</a:t>
            </a:r>
            <a:br>
              <a:rPr lang="pt-BR" b="1" dirty="0" smtClean="0">
                <a:solidFill>
                  <a:srgbClr val="FF0000"/>
                </a:solidFill>
                <a:latin typeface="Century Gothic" pitchFamily="34" charset="0"/>
                <a:cs typeface="Times New Roman" pitchFamily="18" charset="0"/>
              </a:rPr>
            </a:br>
            <a:r>
              <a:rPr lang="pt-BR" b="1" dirty="0" smtClean="0">
                <a:solidFill>
                  <a:srgbClr val="FF0000"/>
                </a:solidFill>
                <a:latin typeface="Century Gothic" pitchFamily="34" charset="0"/>
                <a:cs typeface="Times New Roman" pitchFamily="18" charset="0"/>
              </a:rPr>
              <a:t>Compartimentos</a:t>
            </a:r>
          </a:p>
        </p:txBody>
      </p:sp>
      <p:sp>
        <p:nvSpPr>
          <p:cNvPr id="3789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467544" y="1772816"/>
            <a:ext cx="8229600" cy="4205064"/>
          </a:xfrm>
        </p:spPr>
        <p:txBody>
          <a:bodyPr/>
          <a:lstStyle/>
          <a:p>
            <a:pPr eaLnBrk="1" hangingPunct="1"/>
            <a:r>
              <a:rPr lang="pt-BR" sz="2800" dirty="0" smtClean="0"/>
              <a:t>Do compartimento intravascular (plasmático) para o </a:t>
            </a:r>
            <a:r>
              <a:rPr lang="pt-BR" sz="2800" dirty="0" err="1" smtClean="0"/>
              <a:t>extravascular</a:t>
            </a:r>
            <a:r>
              <a:rPr lang="pt-BR" sz="2800" dirty="0" smtClean="0"/>
              <a:t> (intersticial).</a:t>
            </a:r>
          </a:p>
          <a:p>
            <a:pPr eaLnBrk="1" hangingPunct="1"/>
            <a:r>
              <a:rPr lang="pt-BR" sz="2800" dirty="0" smtClean="0"/>
              <a:t>Do plasmático para o cefalorraquidiano.</a:t>
            </a:r>
          </a:p>
          <a:p>
            <a:pPr eaLnBrk="1" hangingPunct="1"/>
            <a:r>
              <a:rPr lang="pt-BR" sz="2800" dirty="0" smtClean="0"/>
              <a:t>Do plasmático para o </a:t>
            </a:r>
            <a:r>
              <a:rPr lang="pt-BR" sz="2800" dirty="0" err="1" smtClean="0"/>
              <a:t>extravascular</a:t>
            </a:r>
            <a:r>
              <a:rPr lang="pt-BR" sz="2800" dirty="0" smtClean="0"/>
              <a:t> e intracelular cerebrais.</a:t>
            </a:r>
          </a:p>
          <a:p>
            <a:pPr eaLnBrk="1" hangingPunct="1"/>
            <a:r>
              <a:rPr lang="pt-BR" sz="2800" dirty="0" smtClean="0"/>
              <a:t>Do plasmático para o placentário.</a:t>
            </a:r>
          </a:p>
          <a:p>
            <a:pPr eaLnBrk="1" hangingPunct="1"/>
            <a:r>
              <a:rPr lang="pt-BR" sz="2800" dirty="0" smtClean="0"/>
              <a:t>Do plasmático para o tubular renal.</a:t>
            </a:r>
          </a:p>
          <a:p>
            <a:pPr eaLnBrk="1" hangingPunct="1"/>
            <a:r>
              <a:rPr lang="pt-BR" sz="2800" dirty="0" smtClean="0"/>
              <a:t>Do plasmático para o intracelular.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PT" b="1" dirty="0" smtClean="0">
                <a:solidFill>
                  <a:srgbClr val="FF0000"/>
                </a:solidFill>
              </a:rPr>
              <a:t>Distribuição Pediátrica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smtClean="0"/>
              <a:t>Composição Corporal</a:t>
            </a:r>
          </a:p>
          <a:p>
            <a:pPr lvl="1"/>
            <a:r>
              <a:rPr lang="pt-PT" smtClean="0">
                <a:sym typeface="Wingdings" pitchFamily="2" charset="2"/>
              </a:rPr>
              <a:t> água total &amp; fluido extracellular </a:t>
            </a:r>
          </a:p>
          <a:p>
            <a:pPr lvl="1"/>
            <a:r>
              <a:rPr lang="pt-PT" smtClean="0">
                <a:sym typeface="Wingdings" pitchFamily="2" charset="2"/>
              </a:rPr>
              <a:t> tecido adiposo &amp; músculo esquelético</a:t>
            </a:r>
            <a:endParaRPr lang="pt-PT" smtClean="0"/>
          </a:p>
          <a:p>
            <a:r>
              <a:rPr lang="pt-PT" smtClean="0"/>
              <a:t>Ligação às Proteínas</a:t>
            </a:r>
          </a:p>
          <a:p>
            <a:pPr lvl="1"/>
            <a:r>
              <a:rPr lang="pt-PT" smtClean="0"/>
              <a:t>albumina, bilirrubina, </a:t>
            </a:r>
            <a:r>
              <a:rPr lang="pt-PT" smtClean="0">
                <a:sym typeface="Symbol" pitchFamily="18" charset="2"/>
              </a:rPr>
              <a:t></a:t>
            </a:r>
            <a:r>
              <a:rPr lang="pt-PT" baseline="-25000" smtClean="0"/>
              <a:t>1</a:t>
            </a:r>
            <a:r>
              <a:rPr lang="pt-PT" smtClean="0"/>
              <a:t>-ácido glicoproteína</a:t>
            </a:r>
          </a:p>
          <a:p>
            <a:r>
              <a:rPr lang="pt-PT" smtClean="0"/>
              <a:t>Ligação aos Tecidos</a:t>
            </a:r>
          </a:p>
          <a:p>
            <a:pPr lvl="1"/>
            <a:r>
              <a:rPr lang="pt-PT" smtClean="0"/>
              <a:t>Variações da composição</a:t>
            </a:r>
          </a:p>
        </p:txBody>
      </p:sp>
      <p:pic>
        <p:nvPicPr>
          <p:cNvPr id="29698" name="Picture 2" descr="http://2.bp.blogspot.com/-l4zX9TN_pMw/TqzR0ONwEeI/AAAAAAAAAUc/CuJj7JVDhqI/s1600/0%252C%252C42814423%252C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3" y="4405544"/>
            <a:ext cx="3923928" cy="24524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820738"/>
          </a:xfrm>
        </p:spPr>
        <p:txBody>
          <a:bodyPr/>
          <a:lstStyle/>
          <a:p>
            <a:pPr eaLnBrk="1" hangingPunct="1"/>
            <a:r>
              <a:rPr lang="pt-BR" sz="3000" b="1" dirty="0" smtClean="0">
                <a:solidFill>
                  <a:srgbClr val="FF0000"/>
                </a:solidFill>
                <a:latin typeface="Century Gothic" pitchFamily="34" charset="0"/>
              </a:rPr>
              <a:t>LIGAÇÃO TECIDUAL</a:t>
            </a:r>
          </a:p>
        </p:txBody>
      </p:sp>
      <p:sp>
        <p:nvSpPr>
          <p:cNvPr id="5120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838200" y="1412875"/>
            <a:ext cx="7772400" cy="50403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pt-BR" smtClean="0"/>
              <a:t> </a:t>
            </a:r>
            <a:r>
              <a:rPr lang="pt-BR" sz="2800" smtClean="0">
                <a:latin typeface="Century Gothic" pitchFamily="34" charset="0"/>
              </a:rPr>
              <a:t>Muitos fármacos se acumulam nos tecidos em contrações maiores que aquelas dos líquidos extracelulares e do sangue.</a:t>
            </a:r>
          </a:p>
          <a:p>
            <a:pPr eaLnBrk="1" hangingPunct="1">
              <a:lnSpc>
                <a:spcPct val="90000"/>
              </a:lnSpc>
            </a:pPr>
            <a:r>
              <a:rPr lang="pt-BR" sz="2800" smtClean="0">
                <a:latin typeface="Century Gothic" pitchFamily="34" charset="0"/>
              </a:rPr>
              <a:t>Uma grande fração do fármaco pode estar ligado desse modo e servir de reservatório que prolonga a ação do fármaco.</a:t>
            </a:r>
          </a:p>
          <a:p>
            <a:pPr eaLnBrk="1" hangingPunct="1">
              <a:lnSpc>
                <a:spcPct val="90000"/>
              </a:lnSpc>
            </a:pPr>
            <a:r>
              <a:rPr lang="pt-BR" sz="2800" smtClean="0">
                <a:latin typeface="Century Gothic" pitchFamily="34" charset="0"/>
              </a:rPr>
              <a:t>Tecido adiposo (70% do barbitúrico tiopental – 3 hs após a administração)</a:t>
            </a:r>
          </a:p>
          <a:p>
            <a:pPr eaLnBrk="1" hangingPunct="1">
              <a:lnSpc>
                <a:spcPct val="90000"/>
              </a:lnSpc>
            </a:pPr>
            <a:r>
              <a:rPr lang="pt-BR" sz="2800" smtClean="0">
                <a:latin typeface="Century Gothic" pitchFamily="34" charset="0"/>
              </a:rPr>
              <a:t>Ossos (tetraciclinas, substâncias tóxicas como chumbo, rádio)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1403648" y="260648"/>
            <a:ext cx="51414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600" b="1" dirty="0" smtClean="0">
                <a:solidFill>
                  <a:srgbClr val="C00000"/>
                </a:solidFill>
              </a:rPr>
              <a:t>EXEMPLO - DISTRIBUIÇÃO</a:t>
            </a:r>
            <a:endParaRPr lang="pt-BR" sz="3600" b="1" dirty="0">
              <a:solidFill>
                <a:srgbClr val="C00000"/>
              </a:solidFill>
            </a:endParaRPr>
          </a:p>
        </p:txBody>
      </p:sp>
      <p:pic>
        <p:nvPicPr>
          <p:cNvPr id="47106" name="Picture 2" descr="http://www.idmu.sohost.co.uk/oldsite/images/dt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924944"/>
            <a:ext cx="6121887" cy="3933056"/>
          </a:xfrm>
          <a:prstGeom prst="rect">
            <a:avLst/>
          </a:prstGeom>
          <a:noFill/>
        </p:spPr>
      </p:pic>
      <p:sp>
        <p:nvSpPr>
          <p:cNvPr id="4" name="Retângulo 3"/>
          <p:cNvSpPr/>
          <p:nvPr/>
        </p:nvSpPr>
        <p:spPr>
          <a:xfrm>
            <a:off x="539552" y="980728"/>
            <a:ext cx="5688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>
                <a:solidFill>
                  <a:schemeClr val="accent1"/>
                </a:solidFill>
              </a:rPr>
              <a:t>Tetraidrocanabinol – THC (MACONHA) - </a:t>
            </a:r>
            <a:r>
              <a:rPr lang="pt-PT" i="1" dirty="0" smtClean="0">
                <a:solidFill>
                  <a:schemeClr val="accent1"/>
                </a:solidFill>
              </a:rPr>
              <a:t>Cannabis sativa</a:t>
            </a:r>
            <a:r>
              <a:rPr lang="pt-PT" dirty="0" smtClean="0">
                <a:solidFill>
                  <a:schemeClr val="accent1"/>
                </a:solidFill>
              </a:rPr>
              <a:t> </a:t>
            </a:r>
            <a:endParaRPr lang="pt-BR" dirty="0">
              <a:solidFill>
                <a:schemeClr val="accent1"/>
              </a:solidFill>
            </a:endParaRPr>
          </a:p>
        </p:txBody>
      </p:sp>
      <p:pic>
        <p:nvPicPr>
          <p:cNvPr id="35844" name="Picture 4" descr="Tetrahydrocannabinol.sv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0"/>
            <a:ext cx="2409056" cy="1312936"/>
          </a:xfrm>
          <a:prstGeom prst="rect">
            <a:avLst/>
          </a:prstGeom>
          <a:noFill/>
        </p:spPr>
      </p:pic>
      <p:sp>
        <p:nvSpPr>
          <p:cNvPr id="6" name="Retângulo 5"/>
          <p:cNvSpPr/>
          <p:nvPr/>
        </p:nvSpPr>
        <p:spPr>
          <a:xfrm>
            <a:off x="611560" y="1484784"/>
            <a:ext cx="6658874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pt-PT" dirty="0" smtClean="0"/>
              <a:t>Efeitos </a:t>
            </a:r>
            <a:r>
              <a:rPr lang="pt-PT" b="1" dirty="0" smtClean="0"/>
              <a:t>psicoativos</a:t>
            </a:r>
            <a:r>
              <a:rPr lang="pt-PT" dirty="0" smtClean="0"/>
              <a:t> (estimulante, sedativo, alucinógeno) e </a:t>
            </a:r>
            <a:r>
              <a:rPr lang="pt-PT" b="1" dirty="0" smtClean="0"/>
              <a:t>fisiológicos </a:t>
            </a:r>
            <a:endParaRPr lang="pt-BR" b="1" dirty="0"/>
          </a:p>
        </p:txBody>
      </p:sp>
      <p:sp>
        <p:nvSpPr>
          <p:cNvPr id="7" name="Retângulo 6"/>
          <p:cNvSpPr/>
          <p:nvPr/>
        </p:nvSpPr>
        <p:spPr>
          <a:xfrm>
            <a:off x="611560" y="1988840"/>
            <a:ext cx="7992888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pt-PT" b="1" dirty="0" smtClean="0"/>
              <a:t>Uso Medicinal</a:t>
            </a:r>
            <a:r>
              <a:rPr lang="pt-PT" dirty="0" smtClean="0"/>
              <a:t>: tratar e prevenir náuseas e vômitos, glaucoma, espasmos, relaxante muscular e analgésico geral e tratamento da esclerose múltipla.</a:t>
            </a:r>
            <a:endParaRPr lang="pt-BR" dirty="0"/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96075" y="2771775"/>
            <a:ext cx="2447925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539552" y="188640"/>
            <a:ext cx="83928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000" b="1" dirty="0" smtClean="0">
                <a:solidFill>
                  <a:srgbClr val="C00000"/>
                </a:solidFill>
              </a:rPr>
              <a:t>DISTRIBUIÇÃO – Efeito de 1ª Passagem</a:t>
            </a:r>
            <a:endParaRPr lang="pt-BR" sz="4000" b="1" dirty="0">
              <a:solidFill>
                <a:srgbClr val="C00000"/>
              </a:solidFill>
            </a:endParaRPr>
          </a:p>
        </p:txBody>
      </p:sp>
      <p:pic>
        <p:nvPicPr>
          <p:cNvPr id="46082" name="Picture 2" descr="http://1.bp.blogspot.com/-MQ6LYfjrQuw/Tl1EoLhZRTI/AAAAAAAAACc/9TQnmbAZNgY/s1600/clip_image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052736"/>
            <a:ext cx="8334564" cy="4967400"/>
          </a:xfrm>
          <a:prstGeom prst="rect">
            <a:avLst/>
          </a:prstGeom>
          <a:noFill/>
        </p:spPr>
      </p:pic>
      <p:sp>
        <p:nvSpPr>
          <p:cNvPr id="4" name="Retângulo 3"/>
          <p:cNvSpPr/>
          <p:nvPr/>
        </p:nvSpPr>
        <p:spPr>
          <a:xfrm>
            <a:off x="7020272" y="4365104"/>
            <a:ext cx="1917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 smtClean="0"/>
              <a:t>Biodisponibilidade</a:t>
            </a:r>
            <a:endParaRPr lang="pt-PT" dirty="0"/>
          </a:p>
        </p:txBody>
      </p:sp>
      <p:sp>
        <p:nvSpPr>
          <p:cNvPr id="6" name="Retângulo 5"/>
          <p:cNvSpPr/>
          <p:nvPr/>
        </p:nvSpPr>
        <p:spPr>
          <a:xfrm>
            <a:off x="395536" y="5805264"/>
            <a:ext cx="15122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i="1" dirty="0" smtClean="0"/>
              <a:t>“Feces</a:t>
            </a:r>
            <a:r>
              <a:rPr lang="pt-PT" dirty="0" smtClean="0"/>
              <a:t>- Fezes”</a:t>
            </a:r>
            <a:endParaRPr lang="pt-PT" dirty="0"/>
          </a:p>
        </p:txBody>
      </p:sp>
      <p:sp>
        <p:nvSpPr>
          <p:cNvPr id="7" name="Retângulo 6"/>
          <p:cNvSpPr/>
          <p:nvPr/>
        </p:nvSpPr>
        <p:spPr>
          <a:xfrm>
            <a:off x="1259632" y="980728"/>
            <a:ext cx="18722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/>
              <a:t>“Intestino – </a:t>
            </a:r>
            <a:r>
              <a:rPr lang="pt-PT" i="1" dirty="0" smtClean="0"/>
              <a:t>Gut”</a:t>
            </a:r>
            <a:endParaRPr lang="pt-PT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pt-BR" b="1" dirty="0" smtClean="0">
                <a:solidFill>
                  <a:srgbClr val="FF0000"/>
                </a:solidFill>
                <a:latin typeface="Century Gothic" pitchFamily="34" charset="0"/>
                <a:cs typeface="Times New Roman" pitchFamily="18" charset="0"/>
              </a:rPr>
              <a:t>DISTRIBUIÇÃO </a:t>
            </a:r>
            <a:br>
              <a:rPr lang="pt-BR" b="1" dirty="0" smtClean="0">
                <a:solidFill>
                  <a:srgbClr val="FF0000"/>
                </a:solidFill>
                <a:latin typeface="Century Gothic" pitchFamily="34" charset="0"/>
                <a:cs typeface="Times New Roman" pitchFamily="18" charset="0"/>
              </a:rPr>
            </a:br>
            <a:r>
              <a:rPr lang="pt-BR" b="1" dirty="0" smtClean="0">
                <a:solidFill>
                  <a:srgbClr val="FF0000"/>
                </a:solidFill>
                <a:latin typeface="Century Gothic" pitchFamily="34" charset="0"/>
                <a:cs typeface="Times New Roman" pitchFamily="18" charset="0"/>
              </a:rPr>
              <a:t>Corrente Sanguínea</a:t>
            </a:r>
            <a:r>
              <a:rPr lang="pt-BR" dirty="0" smtClean="0"/>
              <a:t> </a:t>
            </a:r>
          </a:p>
        </p:txBody>
      </p:sp>
      <p:sp>
        <p:nvSpPr>
          <p:cNvPr id="3993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467544" y="1556792"/>
            <a:ext cx="8291264" cy="180020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 eaLnBrk="1" hangingPunct="1">
              <a:buNone/>
            </a:pPr>
            <a:r>
              <a:rPr lang="pt-BR" sz="2800" dirty="0" smtClean="0">
                <a:latin typeface="Century Gothic" pitchFamily="34" charset="0"/>
                <a:cs typeface="Times New Roman" pitchFamily="18" charset="0"/>
              </a:rPr>
              <a:t>        A droga que atinge a corrente sanguínea será distribuída a diferentes partes do organismo, em uma taxa que depende de vários fatores.</a:t>
            </a:r>
            <a:endParaRPr lang="pt-BR" sz="2800" dirty="0" smtClean="0"/>
          </a:p>
        </p:txBody>
      </p:sp>
      <p:pic>
        <p:nvPicPr>
          <p:cNvPr id="5" name="Picture 2" descr="http://teresewinslow.com/artistimages/contac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3507288"/>
            <a:ext cx="2843808" cy="3350712"/>
          </a:xfrm>
          <a:prstGeom prst="rect">
            <a:avLst/>
          </a:prstGeom>
          <a:noFill/>
        </p:spPr>
      </p:pic>
      <p:pic>
        <p:nvPicPr>
          <p:cNvPr id="6" name="Picture 2" descr="http://publications.nigms.nih.gov/medbydesign/images/ch1_drugadm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471494"/>
            <a:ext cx="3286534" cy="3386506"/>
          </a:xfrm>
          <a:prstGeom prst="rect">
            <a:avLst/>
          </a:prstGeom>
          <a:noFill/>
        </p:spPr>
      </p:pic>
      <p:pic>
        <p:nvPicPr>
          <p:cNvPr id="8" name="Picture 2" descr="http://ddw.net-genie.co.uk/siteimage/scale/0/0/85778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20272" y="3577182"/>
            <a:ext cx="1218936" cy="32808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pPr eaLnBrk="1" hangingPunct="1"/>
            <a:r>
              <a:rPr lang="pt-BR" sz="3000" b="1" dirty="0" smtClean="0">
                <a:solidFill>
                  <a:srgbClr val="FF0000"/>
                </a:solidFill>
                <a:latin typeface="Century Gothic" pitchFamily="34" charset="0"/>
                <a:cs typeface="Times New Roman" pitchFamily="18" charset="0"/>
              </a:rPr>
              <a:t>VELOCIDADE DE FLUXO SANGUÍNEO:</a:t>
            </a:r>
          </a:p>
        </p:txBody>
      </p:sp>
      <p:sp>
        <p:nvSpPr>
          <p:cNvPr id="4096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683568" y="1196752"/>
            <a:ext cx="7772400" cy="1224136"/>
          </a:xfrm>
        </p:spPr>
        <p:txBody>
          <a:bodyPr>
            <a:normAutofit lnSpcReduction="10000"/>
          </a:bodyPr>
          <a:lstStyle/>
          <a:p>
            <a:pPr algn="just" eaLnBrk="1" hangingPunct="1">
              <a:lnSpc>
                <a:spcPct val="90000"/>
              </a:lnSpc>
              <a:buNone/>
            </a:pPr>
            <a:r>
              <a:rPr lang="pt-BR" sz="2800" dirty="0" smtClean="0">
                <a:latin typeface="Century Gothic" pitchFamily="34" charset="0"/>
                <a:cs typeface="Times New Roman" pitchFamily="18" charset="0"/>
              </a:rPr>
              <a:t>    Determina a quantidade máxima de droga que pode ser distribuída por minuto para órgãos. </a:t>
            </a:r>
            <a:endParaRPr lang="pt-BR" sz="2800" dirty="0" smtClean="0">
              <a:solidFill>
                <a:srgbClr val="FF0000"/>
              </a:solidFill>
            </a:endParaRPr>
          </a:p>
        </p:txBody>
      </p:sp>
      <p:pic>
        <p:nvPicPr>
          <p:cNvPr id="27650" name="Picture 2" descr="http://legal-anatomical.medicalillustration.com/imagescooked/27807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2302024"/>
            <a:ext cx="3597399" cy="4377681"/>
          </a:xfrm>
          <a:prstGeom prst="rect">
            <a:avLst/>
          </a:prstGeom>
          <a:noFill/>
        </p:spPr>
      </p:pic>
      <p:sp>
        <p:nvSpPr>
          <p:cNvPr id="5" name="Retângulo 4"/>
          <p:cNvSpPr/>
          <p:nvPr/>
        </p:nvSpPr>
        <p:spPr>
          <a:xfrm>
            <a:off x="971600" y="4437112"/>
            <a:ext cx="3456384" cy="133882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dirty="0" smtClean="0">
                <a:latin typeface="Century Gothic" pitchFamily="34" charset="0"/>
                <a:cs typeface="Times New Roman" pitchFamily="18" charset="0"/>
              </a:rPr>
              <a:t>Tecidos </a:t>
            </a:r>
            <a:r>
              <a:rPr lang="pt-BR" b="1" dirty="0" smtClean="0">
                <a:latin typeface="Century Gothic" pitchFamily="34" charset="0"/>
                <a:cs typeface="Times New Roman" pitchFamily="18" charset="0"/>
              </a:rPr>
              <a:t>mais ou menos irrigados </a:t>
            </a:r>
            <a:r>
              <a:rPr lang="pt-BR" dirty="0" smtClean="0">
                <a:latin typeface="Century Gothic" pitchFamily="34" charset="0"/>
                <a:cs typeface="Times New Roman" pitchFamily="18" charset="0"/>
              </a:rPr>
              <a:t>receberão </a:t>
            </a:r>
            <a:r>
              <a:rPr lang="pt-BR" b="1" dirty="0" smtClean="0">
                <a:solidFill>
                  <a:srgbClr val="FF0000"/>
                </a:solidFill>
                <a:latin typeface="Century Gothic" pitchFamily="34" charset="0"/>
                <a:cs typeface="Times New Roman" pitchFamily="18" charset="0"/>
              </a:rPr>
              <a:t>diferentes quantidades da droga em diferentes tempos de permanência.</a:t>
            </a:r>
            <a:endParaRPr lang="pt-BR" dirty="0" smtClean="0">
              <a:solidFill>
                <a:srgbClr val="FF0000"/>
              </a:solidFill>
            </a:endParaRPr>
          </a:p>
        </p:txBody>
      </p:sp>
      <p:sp>
        <p:nvSpPr>
          <p:cNvPr id="6" name="Seta para baixo 5"/>
          <p:cNvSpPr/>
          <p:nvPr/>
        </p:nvSpPr>
        <p:spPr>
          <a:xfrm>
            <a:off x="2411760" y="2852936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3000" b="1" dirty="0" smtClean="0">
                <a:solidFill>
                  <a:srgbClr val="FF0000"/>
                </a:solidFill>
                <a:latin typeface="Century Gothic" pitchFamily="34" charset="0"/>
                <a:cs typeface="Times New Roman" pitchFamily="18" charset="0"/>
              </a:rPr>
              <a:t>DISTRIBUIÇÃO DOS FÁRMACOS – ÓRGÃOS</a:t>
            </a:r>
            <a:br>
              <a:rPr lang="pt-BR" sz="3000" b="1" dirty="0" smtClean="0">
                <a:solidFill>
                  <a:srgbClr val="FF0000"/>
                </a:solidFill>
                <a:latin typeface="Century Gothic" pitchFamily="34" charset="0"/>
                <a:cs typeface="Times New Roman" pitchFamily="18" charset="0"/>
              </a:rPr>
            </a:br>
            <a:r>
              <a:rPr lang="pt-BR" sz="3000" b="1" dirty="0" smtClean="0">
                <a:solidFill>
                  <a:srgbClr val="FF0000"/>
                </a:solidFill>
                <a:latin typeface="Century Gothic" pitchFamily="34" charset="0"/>
                <a:cs typeface="Times New Roman" pitchFamily="18" charset="0"/>
              </a:rPr>
              <a:t>1ª - FASE</a:t>
            </a:r>
          </a:p>
        </p:txBody>
      </p:sp>
      <p:sp>
        <p:nvSpPr>
          <p:cNvPr id="4198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1"/>
            <a:ext cx="4402832" cy="449309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pt-BR" sz="2800" dirty="0" smtClean="0"/>
              <a:t>Inicialmente, </a:t>
            </a:r>
            <a:r>
              <a:rPr lang="pt-BR" sz="2800" b="1" dirty="0" smtClean="0"/>
              <a:t>fígado, rins, pulmões, cérebro </a:t>
            </a:r>
            <a:r>
              <a:rPr lang="pt-BR" sz="2800" dirty="0" smtClean="0"/>
              <a:t>e outros órgãos com boa perfusão recebem a maior parte do fármaco.</a:t>
            </a:r>
          </a:p>
          <a:p>
            <a:pPr eaLnBrk="1" hangingPunct="1">
              <a:lnSpc>
                <a:spcPct val="90000"/>
              </a:lnSpc>
            </a:pPr>
            <a:r>
              <a:rPr lang="pt-BR" sz="2800" dirty="0" smtClean="0"/>
              <a:t>A liberação para músculos, a maior parte das vísceras, pele e gordura a liberação é </a:t>
            </a:r>
            <a:r>
              <a:rPr lang="pt-BR" sz="2800" b="1" dirty="0" smtClean="0"/>
              <a:t>mais lenta.</a:t>
            </a:r>
          </a:p>
        </p:txBody>
      </p:sp>
      <p:pic>
        <p:nvPicPr>
          <p:cNvPr id="26626" name="Picture 2" descr="http://www.afh.bio.br/cardio/img/circulatorrio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340768"/>
            <a:ext cx="3362325" cy="52292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467544" y="1628800"/>
            <a:ext cx="8352928" cy="4392488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pt-BR" dirty="0" smtClean="0"/>
              <a:t>Envolve uma parte maior de massa </a:t>
            </a:r>
            <a:r>
              <a:rPr lang="pt-BR" dirty="0" smtClean="0"/>
              <a:t>corporal</a:t>
            </a:r>
          </a:p>
          <a:p>
            <a:pPr eaLnBrk="1" hangingPunct="1">
              <a:lnSpc>
                <a:spcPct val="90000"/>
              </a:lnSpc>
            </a:pPr>
            <a:endParaRPr lang="pt-BR" dirty="0" smtClean="0"/>
          </a:p>
          <a:p>
            <a:pPr eaLnBrk="1" hangingPunct="1">
              <a:lnSpc>
                <a:spcPct val="90000"/>
              </a:lnSpc>
            </a:pPr>
            <a:r>
              <a:rPr lang="pt-BR" dirty="0" smtClean="0"/>
              <a:t>A </a:t>
            </a:r>
            <a:r>
              <a:rPr lang="pt-BR" dirty="0" err="1" smtClean="0"/>
              <a:t>lipossosubilidade</a:t>
            </a:r>
            <a:r>
              <a:rPr lang="pt-BR" dirty="0" smtClean="0"/>
              <a:t> é um importante fator para a difusão do fármaco</a:t>
            </a:r>
            <a:r>
              <a:rPr lang="pt-BR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endParaRPr lang="pt-BR" dirty="0" smtClean="0"/>
          </a:p>
          <a:p>
            <a:pPr eaLnBrk="1" hangingPunct="1">
              <a:lnSpc>
                <a:spcPct val="90000"/>
              </a:lnSpc>
            </a:pPr>
            <a:r>
              <a:rPr lang="pt-BR" dirty="0" smtClean="0"/>
              <a:t>O pH gradiente de pH entre líquido intra e extracelular (7,0 </a:t>
            </a:r>
            <a:r>
              <a:rPr lang="pt-BR" i="1" dirty="0" smtClean="0"/>
              <a:t>versus</a:t>
            </a:r>
            <a:r>
              <a:rPr lang="pt-BR" dirty="0" smtClean="0"/>
              <a:t> 7,4</a:t>
            </a:r>
            <a:r>
              <a:rPr lang="pt-BR" dirty="0" smtClean="0"/>
              <a:t>).</a:t>
            </a:r>
          </a:p>
          <a:p>
            <a:pPr eaLnBrk="1" hangingPunct="1">
              <a:lnSpc>
                <a:spcPct val="90000"/>
              </a:lnSpc>
            </a:pPr>
            <a:endParaRPr lang="pt-BR" dirty="0" smtClean="0"/>
          </a:p>
          <a:p>
            <a:pPr eaLnBrk="1" hangingPunct="1">
              <a:lnSpc>
                <a:spcPct val="90000"/>
              </a:lnSpc>
            </a:pPr>
            <a:r>
              <a:rPr lang="pt-BR" dirty="0" smtClean="0"/>
              <a:t>O principal fator é a ligação do fármaco com proteínas plasmáticas. 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pt-BR" sz="3000" b="1" dirty="0" smtClean="0">
                <a:solidFill>
                  <a:srgbClr val="FF0000"/>
                </a:solidFill>
                <a:latin typeface="Century Gothic" pitchFamily="34" charset="0"/>
                <a:cs typeface="Times New Roman" pitchFamily="18" charset="0"/>
              </a:rPr>
              <a:t>DISTRIBUIÇÃO DOS FÁRMACOS – ÓRGÃOS</a:t>
            </a:r>
            <a:br>
              <a:rPr lang="pt-BR" sz="3000" b="1" dirty="0" smtClean="0">
                <a:solidFill>
                  <a:srgbClr val="FF0000"/>
                </a:solidFill>
                <a:latin typeface="Century Gothic" pitchFamily="34" charset="0"/>
                <a:cs typeface="Times New Roman" pitchFamily="18" charset="0"/>
              </a:rPr>
            </a:br>
            <a:r>
              <a:rPr lang="pt-BR" sz="3000" b="1" dirty="0" smtClean="0">
                <a:solidFill>
                  <a:srgbClr val="FF0000"/>
                </a:solidFill>
                <a:latin typeface="Century Gothic" pitchFamily="34" charset="0"/>
                <a:cs typeface="Times New Roman" pitchFamily="18" charset="0"/>
              </a:rPr>
              <a:t>2ª - FASE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3000" b="1" dirty="0" smtClean="0">
                <a:solidFill>
                  <a:srgbClr val="FF0000"/>
                </a:solidFill>
                <a:latin typeface="Century Gothic" pitchFamily="34" charset="0"/>
                <a:cs typeface="Times New Roman" pitchFamily="18" charset="0"/>
              </a:rPr>
              <a:t>FATORES ANATÔMICOS E FISIOLÓGICOS:</a:t>
            </a:r>
          </a:p>
        </p:txBody>
      </p:sp>
      <p:sp>
        <p:nvSpPr>
          <p:cNvPr id="4403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431032" y="1340768"/>
            <a:ext cx="8461448" cy="18002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None/>
            </a:pPr>
            <a:r>
              <a:rPr lang="pt-BR" sz="2600" b="1" dirty="0" smtClean="0">
                <a:latin typeface="Century Gothic" pitchFamily="34" charset="0"/>
                <a:cs typeface="Times New Roman" pitchFamily="18" charset="0"/>
              </a:rPr>
              <a:t>    </a:t>
            </a:r>
            <a:r>
              <a:rPr lang="pt-BR" sz="2200" b="1" dirty="0" smtClean="0">
                <a:latin typeface="Century Gothic" pitchFamily="34" charset="0"/>
                <a:cs typeface="Times New Roman" pitchFamily="18" charset="0"/>
              </a:rPr>
              <a:t>Barreira </a:t>
            </a:r>
            <a:r>
              <a:rPr lang="pt-BR" sz="2200" b="1" dirty="0" err="1" smtClean="0">
                <a:latin typeface="Century Gothic" pitchFamily="34" charset="0"/>
                <a:cs typeface="Times New Roman" pitchFamily="18" charset="0"/>
              </a:rPr>
              <a:t>hematoencefálica</a:t>
            </a:r>
            <a:r>
              <a:rPr lang="pt-BR" sz="2200" b="1" dirty="0" smtClean="0">
                <a:latin typeface="Century Gothic" pitchFamily="34" charset="0"/>
                <a:cs typeface="Times New Roman" pitchFamily="18" charset="0"/>
              </a:rPr>
              <a:t> </a:t>
            </a:r>
            <a:r>
              <a:rPr lang="pt-BR" sz="2200" dirty="0" smtClean="0">
                <a:latin typeface="Century Gothic" pitchFamily="34" charset="0"/>
                <a:cs typeface="Times New Roman" pitchFamily="18" charset="0"/>
              </a:rPr>
              <a:t>→ ausência de </a:t>
            </a:r>
            <a:r>
              <a:rPr lang="pt-BR" sz="2200" u="sng" dirty="0" smtClean="0">
                <a:latin typeface="Century Gothic" pitchFamily="34" charset="0"/>
                <a:cs typeface="Times New Roman" pitchFamily="18" charset="0"/>
              </a:rPr>
              <a:t>fenestrações</a:t>
            </a:r>
            <a:r>
              <a:rPr lang="pt-BR" sz="2200" dirty="0" smtClean="0">
                <a:latin typeface="Century Gothic" pitchFamily="34" charset="0"/>
                <a:cs typeface="Times New Roman" pitchFamily="18" charset="0"/>
              </a:rPr>
              <a:t> e presença de </a:t>
            </a:r>
            <a:r>
              <a:rPr lang="pt-BR" sz="2200" b="1" i="1" dirty="0" err="1" smtClean="0">
                <a:solidFill>
                  <a:srgbClr val="C00000"/>
                </a:solidFill>
                <a:latin typeface="Century Gothic" pitchFamily="34" charset="0"/>
                <a:cs typeface="Times New Roman" pitchFamily="18" charset="0"/>
              </a:rPr>
              <a:t>tight</a:t>
            </a:r>
            <a:r>
              <a:rPr lang="pt-BR" sz="2200" b="1" i="1" dirty="0" smtClean="0">
                <a:solidFill>
                  <a:srgbClr val="C00000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pt-BR" sz="2200" b="1" i="1" dirty="0" err="1" smtClean="0">
                <a:solidFill>
                  <a:srgbClr val="C00000"/>
                </a:solidFill>
                <a:latin typeface="Century Gothic" pitchFamily="34" charset="0"/>
                <a:cs typeface="Times New Roman" pitchFamily="18" charset="0"/>
              </a:rPr>
              <a:t>junctions</a:t>
            </a:r>
            <a:r>
              <a:rPr lang="pt-BR" sz="2200" b="1" dirty="0" smtClean="0">
                <a:latin typeface="Century Gothic" pitchFamily="34" charset="0"/>
                <a:cs typeface="Times New Roman" pitchFamily="18" charset="0"/>
              </a:rPr>
              <a:t> </a:t>
            </a:r>
            <a:r>
              <a:rPr lang="pt-BR" sz="2200" dirty="0" smtClean="0">
                <a:latin typeface="Century Gothic" pitchFamily="34" charset="0"/>
                <a:cs typeface="Times New Roman" pitchFamily="18" charset="0"/>
              </a:rPr>
              <a:t>nos capilares cerebrais. </a:t>
            </a:r>
            <a:r>
              <a:rPr lang="pt-BR" sz="2200" b="1" dirty="0" smtClean="0">
                <a:solidFill>
                  <a:srgbClr val="C00000"/>
                </a:solidFill>
                <a:latin typeface="Century Gothic" pitchFamily="34" charset="0"/>
                <a:cs typeface="Times New Roman" pitchFamily="18" charset="0"/>
              </a:rPr>
              <a:t>Dificulta</a:t>
            </a:r>
            <a:r>
              <a:rPr lang="pt-BR" sz="2200" dirty="0" smtClean="0">
                <a:latin typeface="Century Gothic" pitchFamily="34" charset="0"/>
                <a:cs typeface="Times New Roman" pitchFamily="18" charset="0"/>
              </a:rPr>
              <a:t> a passagem </a:t>
            </a:r>
            <a:r>
              <a:rPr lang="pt-BR" sz="2200" dirty="0" smtClean="0">
                <a:latin typeface="Century Gothic" pitchFamily="34" charset="0"/>
                <a:cs typeface="Times New Roman" pitchFamily="18" charset="0"/>
              </a:rPr>
              <a:t>de </a:t>
            </a:r>
            <a:r>
              <a:rPr lang="pt-BR" sz="2200" dirty="0" smtClean="0">
                <a:latin typeface="Century Gothic" pitchFamily="34" charset="0"/>
                <a:cs typeface="Times New Roman" pitchFamily="18" charset="0"/>
              </a:rPr>
              <a:t>substâncias hidrossolúveis, ionizadas ou polares. </a:t>
            </a:r>
            <a:r>
              <a:rPr lang="pt-BR" sz="2200" b="1" i="1" dirty="0" smtClean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  <a:cs typeface="Times New Roman" pitchFamily="18" charset="0"/>
              </a:rPr>
              <a:t>Glicose, aminoácidos, aminas, purinas e ácidos orgânicos</a:t>
            </a:r>
            <a:r>
              <a:rPr lang="pt-BR" sz="2200" dirty="0" smtClean="0">
                <a:latin typeface="Century Gothic" pitchFamily="34" charset="0"/>
                <a:cs typeface="Times New Roman" pitchFamily="18" charset="0"/>
              </a:rPr>
              <a:t> → </a:t>
            </a:r>
            <a:r>
              <a:rPr lang="pt-BR" sz="2200" b="1" dirty="0" smtClean="0">
                <a:latin typeface="Century Gothic" pitchFamily="34" charset="0"/>
                <a:cs typeface="Times New Roman" pitchFamily="18" charset="0"/>
              </a:rPr>
              <a:t>transporte </a:t>
            </a:r>
            <a:r>
              <a:rPr lang="pt-BR" sz="2200" b="1" dirty="0" smtClean="0">
                <a:latin typeface="Century Gothic" pitchFamily="34" charset="0"/>
                <a:cs typeface="Times New Roman" pitchFamily="18" charset="0"/>
              </a:rPr>
              <a:t>ativo.</a:t>
            </a:r>
          </a:p>
          <a:p>
            <a:pPr eaLnBrk="1" hangingPunct="1">
              <a:lnSpc>
                <a:spcPct val="90000"/>
              </a:lnSpc>
            </a:pPr>
            <a:endParaRPr lang="pt-BR" sz="2600" dirty="0" smtClean="0"/>
          </a:p>
        </p:txBody>
      </p:sp>
      <p:sp>
        <p:nvSpPr>
          <p:cNvPr id="4" name="Retângulo 3"/>
          <p:cNvSpPr/>
          <p:nvPr/>
        </p:nvSpPr>
        <p:spPr>
          <a:xfrm>
            <a:off x="0" y="6267069"/>
            <a:ext cx="9144000" cy="590931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b="1" dirty="0" smtClean="0">
                <a:solidFill>
                  <a:srgbClr val="FF0000"/>
                </a:solidFill>
                <a:latin typeface="Century Gothic" pitchFamily="34" charset="0"/>
                <a:cs typeface="Times New Roman" pitchFamily="18" charset="0"/>
              </a:rPr>
              <a:t>OBSERVAÇÃO: </a:t>
            </a:r>
            <a:r>
              <a:rPr lang="pt-BR" dirty="0" smtClean="0">
                <a:latin typeface="Century Gothic" pitchFamily="34" charset="0"/>
                <a:cs typeface="Times New Roman" pitchFamily="18" charset="0"/>
              </a:rPr>
              <a:t>A </a:t>
            </a:r>
            <a:r>
              <a:rPr lang="pt-BR" dirty="0" smtClean="0">
                <a:latin typeface="Century Gothic" pitchFamily="34" charset="0"/>
                <a:cs typeface="Times New Roman" pitchFamily="18" charset="0"/>
              </a:rPr>
              <a:t>menos que contrariamente comprovado, deve-se pressupor que todas as drogas atravessam a placenta e </a:t>
            </a:r>
            <a:r>
              <a:rPr lang="pt-BR" dirty="0" smtClean="0">
                <a:latin typeface="Century Gothic" pitchFamily="34" charset="0"/>
                <a:cs typeface="Times New Roman" pitchFamily="18" charset="0"/>
              </a:rPr>
              <a:t> penetram </a:t>
            </a:r>
            <a:r>
              <a:rPr lang="pt-BR" dirty="0" smtClean="0">
                <a:latin typeface="Century Gothic" pitchFamily="34" charset="0"/>
                <a:cs typeface="Times New Roman" pitchFamily="18" charset="0"/>
              </a:rPr>
              <a:t>glândulas mamárias.</a:t>
            </a:r>
            <a:endParaRPr lang="pt-BR" dirty="0" smtClean="0"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996952"/>
            <a:ext cx="6624736" cy="324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971600" y="404664"/>
            <a:ext cx="72728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C00000"/>
                </a:solidFill>
              </a:rPr>
              <a:t>DISTRIBUIÇÃO – Ex: Tetraciclina </a:t>
            </a:r>
          </a:p>
          <a:p>
            <a:pPr algn="ctr"/>
            <a:r>
              <a:rPr lang="pt-BR" sz="4000" b="1" dirty="0" smtClean="0">
                <a:solidFill>
                  <a:srgbClr val="C00000"/>
                </a:solidFill>
              </a:rPr>
              <a:t>DROGA LIVRE/LIGADA</a:t>
            </a:r>
            <a:endParaRPr lang="pt-BR" sz="4000" b="1" dirty="0">
              <a:solidFill>
                <a:srgbClr val="C00000"/>
              </a:solidFill>
            </a:endParaRPr>
          </a:p>
        </p:txBody>
      </p:sp>
      <p:pic>
        <p:nvPicPr>
          <p:cNvPr id="50184" name="Picture 8" descr="http://www.aasv.org/shap/issues/v6n5/v6n5p189f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060848"/>
            <a:ext cx="6624736" cy="457564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2051720" y="0"/>
            <a:ext cx="464524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C00000"/>
                </a:solidFill>
              </a:rPr>
              <a:t>DISTRIBUIÇÃO </a:t>
            </a:r>
          </a:p>
          <a:p>
            <a:pPr algn="ctr"/>
            <a:r>
              <a:rPr lang="pt-BR" sz="4000" b="1" dirty="0" smtClean="0">
                <a:solidFill>
                  <a:srgbClr val="C00000"/>
                </a:solidFill>
              </a:rPr>
              <a:t>Ligação e Droga Livre</a:t>
            </a:r>
            <a:endParaRPr lang="pt-BR" sz="4000" b="1" dirty="0">
              <a:solidFill>
                <a:srgbClr val="C00000"/>
              </a:solidFill>
            </a:endParaRPr>
          </a:p>
        </p:txBody>
      </p:sp>
      <p:pic>
        <p:nvPicPr>
          <p:cNvPr id="49154" name="Picture 2" descr="http://img.medscape.com/slide/migrated/editorial/cmecircle/2004/2917/images/slide4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412776"/>
            <a:ext cx="6840760" cy="513817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3000" b="1" dirty="0" smtClean="0">
                <a:solidFill>
                  <a:srgbClr val="FF0000"/>
                </a:solidFill>
                <a:latin typeface="Century Gothic" pitchFamily="34" charset="0"/>
                <a:cs typeface="Times New Roman" pitchFamily="18" charset="0"/>
              </a:rPr>
              <a:t>LIGAÇÃO DAS DROGAS A PROTEÍNAS PLASMÁTICAS:</a:t>
            </a:r>
          </a:p>
        </p:txBody>
      </p:sp>
      <p:sp>
        <p:nvSpPr>
          <p:cNvPr id="4505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pt-BR" sz="2800" dirty="0" smtClean="0">
                <a:latin typeface="Century Gothic" pitchFamily="34" charset="0"/>
                <a:cs typeface="Times New Roman" pitchFamily="18" charset="0"/>
              </a:rPr>
              <a:t>As principais proteínas são: Albumina (ácidos) e </a:t>
            </a:r>
            <a:r>
              <a:rPr lang="el-GR" sz="2800" dirty="0" smtClean="0">
                <a:latin typeface="Century Gothic" pitchFamily="34" charset="0"/>
                <a:cs typeface="Times New Roman" pitchFamily="18" charset="0"/>
              </a:rPr>
              <a:t>α</a:t>
            </a:r>
            <a:r>
              <a:rPr lang="pt-BR" sz="2800" dirty="0" smtClean="0">
                <a:latin typeface="Century Gothic" pitchFamily="34" charset="0"/>
                <a:cs typeface="Times New Roman" pitchFamily="18" charset="0"/>
              </a:rPr>
              <a:t>1- </a:t>
            </a:r>
            <a:r>
              <a:rPr lang="pt-BR" sz="2800" dirty="0" err="1" smtClean="0">
                <a:latin typeface="Century Gothic" pitchFamily="34" charset="0"/>
                <a:cs typeface="Times New Roman" pitchFamily="18" charset="0"/>
              </a:rPr>
              <a:t>glicoproteína</a:t>
            </a:r>
            <a:r>
              <a:rPr lang="pt-BR" sz="2800" dirty="0" smtClean="0">
                <a:latin typeface="Century Gothic" pitchFamily="34" charset="0"/>
                <a:cs typeface="Times New Roman" pitchFamily="18" charset="0"/>
              </a:rPr>
              <a:t> ácida (bases). </a:t>
            </a:r>
            <a:r>
              <a:rPr lang="pt-BR" sz="2800" dirty="0" err="1" smtClean="0">
                <a:latin typeface="Century Gothic" pitchFamily="34" charset="0"/>
                <a:cs typeface="Times New Roman" pitchFamily="18" charset="0"/>
              </a:rPr>
              <a:t>Fenilbutazona</a:t>
            </a:r>
            <a:r>
              <a:rPr lang="pt-BR" sz="2800" dirty="0" smtClean="0">
                <a:latin typeface="Century Gothic" pitchFamily="34" charset="0"/>
                <a:cs typeface="Times New Roman" pitchFamily="18" charset="0"/>
              </a:rPr>
              <a:t> se liga 95</a:t>
            </a:r>
            <a:r>
              <a:rPr lang="pt-BR" sz="2800" dirty="0" smtClean="0">
                <a:latin typeface="Century Gothic" pitchFamily="34" charset="0"/>
                <a:cs typeface="Times New Roman" pitchFamily="18" charset="0"/>
              </a:rPr>
              <a:t>%.</a:t>
            </a:r>
          </a:p>
          <a:p>
            <a:pPr algn="just" eaLnBrk="1" hangingPunct="1"/>
            <a:endParaRPr lang="pt-BR" sz="2800" dirty="0" smtClean="0">
              <a:latin typeface="Century Gothic" pitchFamily="34" charset="0"/>
              <a:cs typeface="Times New Roman" pitchFamily="18" charset="0"/>
            </a:endParaRPr>
          </a:p>
          <a:p>
            <a:pPr algn="just" eaLnBrk="1" hangingPunct="1"/>
            <a:r>
              <a:rPr lang="pt-BR" sz="2800" dirty="0" smtClean="0">
                <a:latin typeface="Century Gothic" pitchFamily="34" charset="0"/>
                <a:cs typeface="Times New Roman" pitchFamily="18" charset="0"/>
              </a:rPr>
              <a:t>O grau de ligação </a:t>
            </a:r>
            <a:r>
              <a:rPr lang="pt-BR" sz="2800" dirty="0" err="1" smtClean="0">
                <a:latin typeface="Century Gothic" pitchFamily="34" charset="0"/>
                <a:cs typeface="Times New Roman" pitchFamily="18" charset="0"/>
              </a:rPr>
              <a:t>proteica</a:t>
            </a:r>
            <a:r>
              <a:rPr lang="pt-BR" sz="2800" dirty="0" smtClean="0">
                <a:latin typeface="Century Gothic" pitchFamily="34" charset="0"/>
                <a:cs typeface="Times New Roman" pitchFamily="18" charset="0"/>
              </a:rPr>
              <a:t> das drogas depende de: afinidade entre droga e proteínas; concentração sanguínea da droga; concentração sanguínea das proteínas.</a:t>
            </a:r>
            <a:endParaRPr lang="el-GR" sz="2800" dirty="0" smtClean="0">
              <a:latin typeface="Century Gothic" pitchFamily="34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pt-BR" sz="2800" dirty="0" smtClean="0"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3400" b="1" dirty="0" smtClean="0">
                <a:solidFill>
                  <a:srgbClr val="C00000"/>
                </a:solidFill>
                <a:latin typeface="Century Gothic" pitchFamily="34" charset="0"/>
                <a:cs typeface="Times New Roman" pitchFamily="18" charset="0"/>
              </a:rPr>
              <a:t>LIGAÇÃO DAS DROGAS A </a:t>
            </a:r>
            <a:r>
              <a:rPr lang="pt-BR" sz="3400" b="1" dirty="0" smtClean="0">
                <a:solidFill>
                  <a:srgbClr val="C00000"/>
                </a:solidFill>
                <a:latin typeface="Century Gothic" pitchFamily="34" charset="0"/>
                <a:cs typeface="Times New Roman" pitchFamily="18" charset="0"/>
              </a:rPr>
              <a:t>PROTEÍNAS</a:t>
            </a:r>
            <a:br>
              <a:rPr lang="pt-BR" sz="3400" b="1" dirty="0" smtClean="0">
                <a:solidFill>
                  <a:srgbClr val="C00000"/>
                </a:solidFill>
                <a:latin typeface="Century Gothic" pitchFamily="34" charset="0"/>
                <a:cs typeface="Times New Roman" pitchFamily="18" charset="0"/>
              </a:rPr>
            </a:br>
            <a:r>
              <a:rPr lang="pt-BR" sz="3400" b="1" dirty="0" smtClean="0">
                <a:solidFill>
                  <a:srgbClr val="C00000"/>
                </a:solidFill>
                <a:latin typeface="Century Gothic" pitchFamily="34" charset="0"/>
                <a:cs typeface="Times New Roman" pitchFamily="18" charset="0"/>
              </a:rPr>
              <a:t>“Influencia das Concentrações”</a:t>
            </a:r>
            <a:endParaRPr lang="pt-BR" sz="3400" b="1" dirty="0" smtClean="0">
              <a:solidFill>
                <a:srgbClr val="C00000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4710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467544" y="2060848"/>
            <a:ext cx="8229600" cy="3744416"/>
          </a:xfrm>
        </p:spPr>
        <p:txBody>
          <a:bodyPr>
            <a:normAutofit/>
          </a:bodyPr>
          <a:lstStyle/>
          <a:p>
            <a:pPr eaLnBrk="1" hangingPunct="1"/>
            <a:r>
              <a:rPr lang="pt-BR" dirty="0" smtClean="0"/>
              <a:t> </a:t>
            </a:r>
            <a:r>
              <a:rPr lang="pt-BR" b="1" dirty="0" smtClean="0"/>
              <a:t>Em baixas </a:t>
            </a:r>
            <a:r>
              <a:rPr lang="pt-BR" dirty="0" smtClean="0"/>
              <a:t>concentrações de fármaco, a parte ligada é proporcional à concentração nos locais de ligação e à constante de dissociação</a:t>
            </a:r>
            <a:r>
              <a:rPr lang="pt-BR" dirty="0" smtClean="0"/>
              <a:t>.</a:t>
            </a:r>
          </a:p>
          <a:p>
            <a:pPr eaLnBrk="1" hangingPunct="1"/>
            <a:endParaRPr lang="pt-BR" dirty="0" smtClean="0"/>
          </a:p>
          <a:p>
            <a:pPr eaLnBrk="1" hangingPunct="1"/>
            <a:r>
              <a:rPr lang="pt-BR" b="1" dirty="0" smtClean="0"/>
              <a:t>Em altas </a:t>
            </a:r>
            <a:r>
              <a:rPr lang="pt-BR" dirty="0" smtClean="0"/>
              <a:t>concentrações de fármaco, a parte ligada é proporcional ao número de locais de ligação e à concentração do fármaco.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3400" b="1" dirty="0" smtClean="0">
                <a:solidFill>
                  <a:srgbClr val="FF0000"/>
                </a:solidFill>
                <a:latin typeface="Century Gothic" pitchFamily="34" charset="0"/>
                <a:cs typeface="Times New Roman" pitchFamily="18" charset="0"/>
              </a:rPr>
              <a:t>LIGAÇÃO DAS DROGAS A PROTEÍNAS </a:t>
            </a:r>
            <a:r>
              <a:rPr lang="pt-BR" sz="3400" b="1" dirty="0" smtClean="0">
                <a:solidFill>
                  <a:srgbClr val="FF0000"/>
                </a:solidFill>
                <a:latin typeface="Century Gothic" pitchFamily="34" charset="0"/>
                <a:cs typeface="Times New Roman" pitchFamily="18" charset="0"/>
              </a:rPr>
              <a:t>PLASMÁTICAS</a:t>
            </a:r>
            <a:endParaRPr lang="pt-BR" sz="3400" b="1" dirty="0" smtClean="0">
              <a:solidFill>
                <a:srgbClr val="FF0000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4813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539552" y="1844824"/>
            <a:ext cx="8229600" cy="4248472"/>
          </a:xfrm>
        </p:spPr>
        <p:txBody>
          <a:bodyPr>
            <a:normAutofit/>
          </a:bodyPr>
          <a:lstStyle/>
          <a:p>
            <a:pPr eaLnBrk="1" hangingPunct="1"/>
            <a:r>
              <a:rPr lang="pt-BR" dirty="0" smtClean="0"/>
              <a:t> </a:t>
            </a:r>
            <a:r>
              <a:rPr lang="pt-BR" dirty="0" smtClean="0"/>
              <a:t>A</a:t>
            </a:r>
            <a:r>
              <a:rPr lang="pt-BR" dirty="0" smtClean="0"/>
              <a:t> </a:t>
            </a:r>
            <a:r>
              <a:rPr lang="pt-BR" dirty="0" smtClean="0"/>
              <a:t>ligação plasmática é um processo saturável e não-linear</a:t>
            </a:r>
            <a:r>
              <a:rPr lang="pt-BR" dirty="0" smtClean="0"/>
              <a:t>.</a:t>
            </a:r>
            <a:endParaRPr lang="pt-BR" dirty="0" smtClean="0"/>
          </a:p>
          <a:p>
            <a:pPr eaLnBrk="1" hangingPunct="1"/>
            <a:r>
              <a:rPr lang="pt-BR" dirty="0" smtClean="0"/>
              <a:t>No entanto, para a maioria dos fármacos, a faixa terapêutica de concentração plasmática é limitada, de modo que a extensão das partes ligadas e livres é relativamente constante.</a:t>
            </a:r>
          </a:p>
        </p:txBody>
      </p:sp>
      <p:sp>
        <p:nvSpPr>
          <p:cNvPr id="4" name="Retângulo 3"/>
          <p:cNvSpPr/>
          <p:nvPr/>
        </p:nvSpPr>
        <p:spPr>
          <a:xfrm>
            <a:off x="0" y="6211669"/>
            <a:ext cx="9144000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b="1" i="1" dirty="0" smtClean="0">
                <a:solidFill>
                  <a:srgbClr val="FFFF00"/>
                </a:solidFill>
              </a:rPr>
              <a:t>DOENÇAS:</a:t>
            </a:r>
            <a:r>
              <a:rPr lang="pt-BR" b="1" i="1" dirty="0" smtClean="0">
                <a:solidFill>
                  <a:schemeClr val="bg1"/>
                </a:solidFill>
              </a:rPr>
              <a:t> </a:t>
            </a:r>
            <a:r>
              <a:rPr lang="pt-BR" b="1" i="1" dirty="0" err="1" smtClean="0">
                <a:solidFill>
                  <a:schemeClr val="bg1"/>
                </a:solidFill>
              </a:rPr>
              <a:t>Hipoalbuminemia</a:t>
            </a:r>
            <a:r>
              <a:rPr lang="pt-BR" b="1" i="1" dirty="0" smtClean="0">
                <a:solidFill>
                  <a:schemeClr val="bg1"/>
                </a:solidFill>
              </a:rPr>
              <a:t> </a:t>
            </a:r>
            <a:r>
              <a:rPr lang="pt-BR" b="1" i="1" dirty="0" smtClean="0">
                <a:solidFill>
                  <a:schemeClr val="bg1"/>
                </a:solidFill>
              </a:rPr>
              <a:t>secundária a doença hepática grave ou a síndrome </a:t>
            </a:r>
            <a:r>
              <a:rPr lang="pt-BR" b="1" i="1" dirty="0" err="1" smtClean="0">
                <a:solidFill>
                  <a:schemeClr val="bg1"/>
                </a:solidFill>
              </a:rPr>
              <a:t>nefrótica</a:t>
            </a:r>
            <a:r>
              <a:rPr lang="pt-BR" b="1" i="1" dirty="0" smtClean="0">
                <a:solidFill>
                  <a:schemeClr val="bg1"/>
                </a:solidFill>
              </a:rPr>
              <a:t> levam à </a:t>
            </a:r>
            <a:r>
              <a:rPr lang="pt-BR" b="1" i="1" dirty="0" smtClean="0">
                <a:solidFill>
                  <a:srgbClr val="FFFF00"/>
                </a:solidFill>
              </a:rPr>
              <a:t>diminuição da ligação e o aumento da fração livre.</a:t>
            </a:r>
            <a:endParaRPr lang="pt-BR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892175"/>
          </a:xfrm>
        </p:spPr>
        <p:txBody>
          <a:bodyPr/>
          <a:lstStyle/>
          <a:p>
            <a:pPr eaLnBrk="1" hangingPunct="1"/>
            <a:r>
              <a:rPr lang="pt-BR" sz="3000" b="1" dirty="0" smtClean="0">
                <a:solidFill>
                  <a:srgbClr val="FF0000"/>
                </a:solidFill>
                <a:latin typeface="Century Gothic" pitchFamily="34" charset="0"/>
              </a:rPr>
              <a:t>REDISTRIBUIÇÃO</a:t>
            </a:r>
          </a:p>
        </p:txBody>
      </p:sp>
      <p:sp>
        <p:nvSpPr>
          <p:cNvPr id="5222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838200" y="1412875"/>
            <a:ext cx="7772400" cy="4606925"/>
          </a:xfrm>
        </p:spPr>
        <p:txBody>
          <a:bodyPr/>
          <a:lstStyle/>
          <a:p>
            <a:pPr eaLnBrk="1" hangingPunct="1"/>
            <a:r>
              <a:rPr lang="pt-BR" dirty="0" smtClean="0"/>
              <a:t>O fármaco se redistribui para outro tecido, sendo um fator de término da ação do mesmo.</a:t>
            </a:r>
          </a:p>
          <a:p>
            <a:pPr eaLnBrk="1" hangingPunct="1"/>
            <a:r>
              <a:rPr lang="pt-BR" dirty="0" smtClean="0"/>
              <a:t>Um bom exemplo disso é o uso intravenoso do fármaco tiopental que alcança sua contração máxima no cérebro em 1 minuto após sua injeção.</a:t>
            </a:r>
          </a:p>
          <a:p>
            <a:pPr eaLnBrk="1" hangingPunct="1"/>
            <a:r>
              <a:rPr lang="pt-BR" b="1" dirty="0" smtClean="0">
                <a:solidFill>
                  <a:srgbClr val="FF0000"/>
                </a:solidFill>
              </a:rPr>
              <a:t>Redistribuição em cadáveres.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3000" b="1" dirty="0" smtClean="0">
                <a:solidFill>
                  <a:srgbClr val="FF0000"/>
                </a:solidFill>
                <a:latin typeface="Century Gothic" pitchFamily="34" charset="0"/>
              </a:rPr>
              <a:t>PERMEABILIDADE </a:t>
            </a:r>
            <a:r>
              <a:rPr lang="pt-BR" sz="3000" b="1" dirty="0" smtClean="0">
                <a:solidFill>
                  <a:srgbClr val="FF0000"/>
                </a:solidFill>
                <a:latin typeface="Century Gothic" pitchFamily="34" charset="0"/>
              </a:rPr>
              <a:t>CAPILAR - DROGAS</a:t>
            </a:r>
            <a:endParaRPr lang="pt-BR" sz="3000" b="1" dirty="0" smtClean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5325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None/>
            </a:pPr>
            <a:r>
              <a:rPr lang="pt-BR" dirty="0" smtClean="0"/>
              <a:t>    </a:t>
            </a:r>
            <a:r>
              <a:rPr lang="pt-BR" b="1" dirty="0" smtClean="0"/>
              <a:t>Duas </a:t>
            </a:r>
            <a:r>
              <a:rPr lang="pt-BR" b="1" dirty="0" smtClean="0"/>
              <a:t>vias</a:t>
            </a:r>
            <a:r>
              <a:rPr lang="pt-BR" b="1" dirty="0" smtClean="0"/>
              <a:t>:</a:t>
            </a:r>
          </a:p>
          <a:p>
            <a:pPr eaLnBrk="1" hangingPunct="1">
              <a:lnSpc>
                <a:spcPct val="90000"/>
              </a:lnSpc>
              <a:buNone/>
            </a:pPr>
            <a:endParaRPr lang="pt-BR" dirty="0" smtClean="0"/>
          </a:p>
          <a:p>
            <a:pPr eaLnBrk="1" hangingPunct="1">
              <a:lnSpc>
                <a:spcPct val="90000"/>
              </a:lnSpc>
            </a:pPr>
            <a:r>
              <a:rPr lang="pt-BR" b="1" dirty="0" smtClean="0">
                <a:solidFill>
                  <a:srgbClr val="FF0000"/>
                </a:solidFill>
              </a:rPr>
              <a:t>Via </a:t>
            </a:r>
            <a:r>
              <a:rPr lang="pt-BR" b="1" dirty="0" err="1" smtClean="0">
                <a:solidFill>
                  <a:srgbClr val="FF0000"/>
                </a:solidFill>
              </a:rPr>
              <a:t>Transcelular</a:t>
            </a:r>
            <a:r>
              <a:rPr lang="pt-BR" dirty="0" smtClean="0"/>
              <a:t>, droga atravessa a célula endotelial por </a:t>
            </a:r>
            <a:r>
              <a:rPr lang="pt-BR" dirty="0" err="1" smtClean="0"/>
              <a:t>pinocitose</a:t>
            </a:r>
            <a:r>
              <a:rPr lang="pt-BR" dirty="0" smtClean="0"/>
              <a:t>, por difusão simples ou transporte ativo.</a:t>
            </a:r>
          </a:p>
          <a:p>
            <a:pPr eaLnBrk="1" hangingPunct="1">
              <a:lnSpc>
                <a:spcPct val="90000"/>
              </a:lnSpc>
            </a:pPr>
            <a:r>
              <a:rPr lang="pt-BR" b="1" dirty="0" smtClean="0">
                <a:solidFill>
                  <a:srgbClr val="FF0000"/>
                </a:solidFill>
              </a:rPr>
              <a:t>Via intercelular</a:t>
            </a:r>
            <a:r>
              <a:rPr lang="pt-BR" dirty="0" smtClean="0"/>
              <a:t>, a travessia é feita por poros ou canais existentes no endotélio e entre células. 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pt-BR" b="1" dirty="0" smtClean="0"/>
              <a:t>VOLUME REAL: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dirty="0" smtClean="0"/>
              <a:t>Se a droga tiver capacidade de atravessar as membranas celulares o volume real para uma pessoa de 70Kg é de aproximadamente 43 Litros.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dirty="0" smtClean="0"/>
              <a:t>Plasma = 3 L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dirty="0" smtClean="0"/>
              <a:t>Líquido intersticial </a:t>
            </a:r>
            <a:r>
              <a:rPr lang="pt-BR" dirty="0" err="1" smtClean="0"/>
              <a:t>extravascular</a:t>
            </a:r>
            <a:r>
              <a:rPr lang="pt-BR" dirty="0" smtClean="0"/>
              <a:t> = 12 L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dirty="0" smtClean="0"/>
              <a:t>Líquido intracelular = 28 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sz="3000" b="1" dirty="0" smtClean="0">
                <a:solidFill>
                  <a:srgbClr val="FF0000"/>
                </a:solidFill>
                <a:latin typeface="Century Gothic" pitchFamily="34" charset="0"/>
              </a:rPr>
              <a:t>DISTRIBUIÇÃO</a:t>
            </a:r>
            <a:br>
              <a:rPr lang="pt-BR" sz="3000" b="1" dirty="0" smtClean="0">
                <a:solidFill>
                  <a:srgbClr val="FF0000"/>
                </a:solidFill>
                <a:latin typeface="Century Gothic" pitchFamily="34" charset="0"/>
              </a:rPr>
            </a:br>
            <a:r>
              <a:rPr lang="pt-BR" sz="3000" b="1" dirty="0" smtClean="0">
                <a:solidFill>
                  <a:srgbClr val="FF0000"/>
                </a:solidFill>
                <a:latin typeface="Century Gothic" pitchFamily="34" charset="0"/>
              </a:rPr>
              <a:t>VOLUMES </a:t>
            </a:r>
            <a:r>
              <a:rPr lang="pt-BR" sz="3000" b="1" dirty="0" smtClean="0">
                <a:solidFill>
                  <a:srgbClr val="FF0000"/>
                </a:solidFill>
                <a:latin typeface="Century Gothic" pitchFamily="34" charset="0"/>
              </a:rPr>
              <a:t>REAL E APARENTE </a:t>
            </a:r>
            <a:r>
              <a:rPr lang="pt-BR" sz="3000" b="1" dirty="0" smtClean="0">
                <a:solidFill>
                  <a:srgbClr val="FF0000"/>
                </a:solidFill>
                <a:latin typeface="Century Gothic" pitchFamily="34" charset="0"/>
              </a:rPr>
              <a:t>DE</a:t>
            </a:r>
            <a:endParaRPr lang="pt-BR" sz="3000" b="1" dirty="0" smtClean="0">
              <a:solidFill>
                <a:srgbClr val="FF000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827584" y="1916832"/>
            <a:ext cx="7772400" cy="4177134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pt-BR" b="1" dirty="0" smtClean="0"/>
              <a:t>VOLUME APARENTE DE DISTRIBUIÇÃO (</a:t>
            </a:r>
            <a:r>
              <a:rPr lang="pt-BR" b="1" dirty="0" err="1" smtClean="0"/>
              <a:t>Vd</a:t>
            </a:r>
            <a:r>
              <a:rPr lang="pt-BR" b="1" dirty="0" smtClean="0"/>
              <a:t>):</a:t>
            </a:r>
          </a:p>
          <a:p>
            <a:pPr eaLnBrk="1" hangingPunct="1">
              <a:buFont typeface="Wingdings" pitchFamily="2" charset="2"/>
              <a:buNone/>
            </a:pPr>
            <a:r>
              <a:rPr lang="pt-BR" dirty="0" smtClean="0"/>
              <a:t>   É o volume no qual a droga teria que se dissolver, a fim de atingir a mesma concentração que ela se encontra no plasma. Nessa definição, a concentração plasmática da droga é aquela observada após a absorção e distribuição e antes da eliminação.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sz="3000" b="1" dirty="0" smtClean="0">
                <a:solidFill>
                  <a:srgbClr val="FF0000"/>
                </a:solidFill>
                <a:latin typeface="Century Gothic" pitchFamily="34" charset="0"/>
              </a:rPr>
              <a:t>DISTRIBUIÇÃO</a:t>
            </a:r>
            <a:br>
              <a:rPr lang="pt-BR" sz="3000" b="1" dirty="0" smtClean="0">
                <a:solidFill>
                  <a:srgbClr val="FF0000"/>
                </a:solidFill>
                <a:latin typeface="Century Gothic" pitchFamily="34" charset="0"/>
              </a:rPr>
            </a:br>
            <a:r>
              <a:rPr lang="pt-BR" sz="3000" b="1" dirty="0" smtClean="0">
                <a:solidFill>
                  <a:srgbClr val="FF0000"/>
                </a:solidFill>
                <a:latin typeface="Century Gothic" pitchFamily="34" charset="0"/>
              </a:rPr>
              <a:t>VOLUMES </a:t>
            </a:r>
            <a:r>
              <a:rPr lang="pt-BR" sz="3000" b="1" dirty="0" smtClean="0">
                <a:solidFill>
                  <a:srgbClr val="FF0000"/>
                </a:solidFill>
                <a:latin typeface="Century Gothic" pitchFamily="34" charset="0"/>
              </a:rPr>
              <a:t>REAL E APARENTE </a:t>
            </a:r>
            <a:r>
              <a:rPr lang="pt-BR" sz="3000" b="1" dirty="0" smtClean="0">
                <a:solidFill>
                  <a:srgbClr val="FF0000"/>
                </a:solidFill>
                <a:latin typeface="Century Gothic" pitchFamily="34" charset="0"/>
              </a:rPr>
              <a:t>DE</a:t>
            </a:r>
            <a:endParaRPr lang="pt-BR" sz="3000" b="1" dirty="0" smtClean="0">
              <a:solidFill>
                <a:srgbClr val="FF000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400" b="1" dirty="0" smtClean="0">
                <a:solidFill>
                  <a:srgbClr val="FF0000"/>
                </a:solidFill>
                <a:latin typeface="Century Gothic" pitchFamily="34" charset="0"/>
              </a:rPr>
              <a:t>DISTRIBUIÇÃO</a:t>
            </a:r>
            <a:br>
              <a:rPr lang="pt-BR" sz="3400" b="1" dirty="0" smtClean="0">
                <a:solidFill>
                  <a:srgbClr val="FF0000"/>
                </a:solidFill>
                <a:latin typeface="Century Gothic" pitchFamily="34" charset="0"/>
              </a:rPr>
            </a:br>
            <a:r>
              <a:rPr lang="pt-BR" sz="3400" b="1" dirty="0" smtClean="0">
                <a:solidFill>
                  <a:srgbClr val="FF0000"/>
                </a:solidFill>
                <a:latin typeface="Century Gothic" pitchFamily="34" charset="0"/>
              </a:rPr>
              <a:t>VOLUMES </a:t>
            </a:r>
            <a:r>
              <a:rPr lang="pt-BR" sz="3400" b="1" dirty="0" smtClean="0">
                <a:solidFill>
                  <a:srgbClr val="FF0000"/>
                </a:solidFill>
                <a:latin typeface="Century Gothic" pitchFamily="34" charset="0"/>
              </a:rPr>
              <a:t>REAL E </a:t>
            </a:r>
            <a:r>
              <a:rPr lang="pt-BR" sz="3400" b="1" dirty="0" smtClean="0">
                <a:solidFill>
                  <a:srgbClr val="FF0000"/>
                </a:solidFill>
                <a:latin typeface="Century Gothic" pitchFamily="34" charset="0"/>
              </a:rPr>
              <a:t>APARENTE</a:t>
            </a:r>
            <a:endParaRPr lang="pt-BR" sz="3400" b="1" dirty="0" smtClean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5837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395536" y="2060848"/>
            <a:ext cx="8229600" cy="370100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dirty="0" smtClean="0"/>
              <a:t> 	Esses volumes podem variar de indivíduo para indivíduo de acordo com muitos fatores:</a:t>
            </a:r>
          </a:p>
          <a:p>
            <a:pPr eaLnBrk="1" hangingPunct="1">
              <a:lnSpc>
                <a:spcPct val="90000"/>
              </a:lnSpc>
            </a:pPr>
            <a:r>
              <a:rPr lang="pt-BR" dirty="0" smtClean="0"/>
              <a:t>Dependentes da droga: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dirty="0" smtClean="0"/>
              <a:t>- </a:t>
            </a:r>
            <a:r>
              <a:rPr lang="pt-BR" dirty="0" err="1" smtClean="0"/>
              <a:t>lipossolubilidade</a:t>
            </a:r>
            <a:endParaRPr lang="pt-BR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dirty="0" smtClean="0"/>
              <a:t>- polaridade, ionização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dirty="0" smtClean="0"/>
              <a:t>- grau de ligação com proteínas plasmáticas ou com proteínas teciduais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400" b="1" dirty="0" smtClean="0">
                <a:solidFill>
                  <a:srgbClr val="FF0000"/>
                </a:solidFill>
                <a:latin typeface="Century Gothic" pitchFamily="34" charset="0"/>
              </a:rPr>
              <a:t>DISTRIBUIÇÃO</a:t>
            </a:r>
            <a:br>
              <a:rPr lang="pt-BR" sz="3400" b="1" dirty="0" smtClean="0">
                <a:solidFill>
                  <a:srgbClr val="FF0000"/>
                </a:solidFill>
                <a:latin typeface="Century Gothic" pitchFamily="34" charset="0"/>
              </a:rPr>
            </a:br>
            <a:r>
              <a:rPr lang="pt-BR" sz="3400" b="1" dirty="0" smtClean="0">
                <a:solidFill>
                  <a:srgbClr val="FF0000"/>
                </a:solidFill>
                <a:latin typeface="Century Gothic" pitchFamily="34" charset="0"/>
              </a:rPr>
              <a:t>VOLUMES </a:t>
            </a:r>
            <a:r>
              <a:rPr lang="pt-BR" sz="3400" b="1" dirty="0" smtClean="0">
                <a:solidFill>
                  <a:srgbClr val="FF0000"/>
                </a:solidFill>
                <a:latin typeface="Century Gothic" pitchFamily="34" charset="0"/>
              </a:rPr>
              <a:t>REAL E </a:t>
            </a:r>
            <a:r>
              <a:rPr lang="pt-BR" sz="3400" b="1" dirty="0" smtClean="0">
                <a:solidFill>
                  <a:srgbClr val="FF0000"/>
                </a:solidFill>
                <a:latin typeface="Century Gothic" pitchFamily="34" charset="0"/>
              </a:rPr>
              <a:t>APARENTE</a:t>
            </a:r>
            <a:endParaRPr lang="pt-BR" sz="3400" b="1" dirty="0" smtClean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5939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pt-BR" smtClean="0"/>
              <a:t>Dependentes do paciente:</a:t>
            </a:r>
          </a:p>
          <a:p>
            <a:pPr eaLnBrk="1" hangingPunct="1">
              <a:buFont typeface="Wingdings" pitchFamily="2" charset="2"/>
              <a:buNone/>
            </a:pPr>
            <a:r>
              <a:rPr lang="pt-BR" smtClean="0"/>
              <a:t>- idade</a:t>
            </a:r>
          </a:p>
          <a:p>
            <a:pPr eaLnBrk="1" hangingPunct="1">
              <a:buFont typeface="Wingdings" pitchFamily="2" charset="2"/>
              <a:buNone/>
            </a:pPr>
            <a:r>
              <a:rPr lang="pt-BR" smtClean="0"/>
              <a:t>- peso e tamanho corporal</a:t>
            </a:r>
          </a:p>
          <a:p>
            <a:pPr eaLnBrk="1" hangingPunct="1">
              <a:buFont typeface="Wingdings" pitchFamily="2" charset="2"/>
              <a:buNone/>
            </a:pPr>
            <a:r>
              <a:rPr lang="pt-BR" smtClean="0"/>
              <a:t>- hemodinâmica</a:t>
            </a:r>
          </a:p>
          <a:p>
            <a:pPr eaLnBrk="1" hangingPunct="1">
              <a:buFont typeface="Wingdings" pitchFamily="2" charset="2"/>
              <a:buNone/>
            </a:pPr>
            <a:r>
              <a:rPr lang="pt-BR" smtClean="0"/>
              <a:t>- concentração das proteínas plasmáticas</a:t>
            </a:r>
          </a:p>
          <a:p>
            <a:pPr eaLnBrk="1" hangingPunct="1">
              <a:buFont typeface="Wingdings" pitchFamily="2" charset="2"/>
              <a:buNone/>
            </a:pPr>
            <a:r>
              <a:rPr lang="pt-BR" smtClean="0"/>
              <a:t>- estados patológicos</a:t>
            </a:r>
          </a:p>
          <a:p>
            <a:pPr eaLnBrk="1" hangingPunct="1">
              <a:buFont typeface="Wingdings" pitchFamily="2" charset="2"/>
              <a:buNone/>
            </a:pPr>
            <a:r>
              <a:rPr lang="pt-BR" smtClean="0"/>
              <a:t>- genética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pt-BR" sz="3200" b="1" dirty="0" smtClean="0">
                <a:solidFill>
                  <a:srgbClr val="FF0000"/>
                </a:solidFill>
                <a:latin typeface="Century Gothic" pitchFamily="34" charset="0"/>
              </a:rPr>
              <a:t>CONSIDERAÇÃO FINAL</a:t>
            </a:r>
            <a:br>
              <a:rPr lang="pt-BR" sz="3200" b="1" dirty="0" smtClean="0">
                <a:solidFill>
                  <a:srgbClr val="FF0000"/>
                </a:solidFill>
                <a:latin typeface="Century Gothic" pitchFamily="34" charset="0"/>
              </a:rPr>
            </a:br>
            <a:r>
              <a:rPr lang="pt-BR" sz="3200" b="1" dirty="0" smtClean="0">
                <a:solidFill>
                  <a:srgbClr val="FF0000"/>
                </a:solidFill>
                <a:latin typeface="Century Gothic" pitchFamily="34" charset="0"/>
              </a:rPr>
              <a:t>CONCENTRAÇÃO </a:t>
            </a:r>
            <a:r>
              <a:rPr lang="pt-BR" sz="3200" b="1" dirty="0" smtClean="0">
                <a:solidFill>
                  <a:srgbClr val="FF0000"/>
                </a:solidFill>
                <a:latin typeface="Century Gothic" pitchFamily="34" charset="0"/>
              </a:rPr>
              <a:t>PLASMÁTICA DAS DROGAS</a:t>
            </a:r>
          </a:p>
        </p:txBody>
      </p:sp>
      <p:sp>
        <p:nvSpPr>
          <p:cNvPr id="5" name="Retângulo 4"/>
          <p:cNvSpPr/>
          <p:nvPr/>
        </p:nvSpPr>
        <p:spPr>
          <a:xfrm>
            <a:off x="2286000" y="1859340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 smtClean="0"/>
              <a:t>A constância da concentração plasmática máxima média é contingencial e reflete um estado estável de equilíbrio dinâmico entre a dose da droga que é administrada e a taxa da droga que é distribuída e eliminada. As variações individuais são originadas nas </a:t>
            </a:r>
            <a:r>
              <a:rPr lang="pt-BR" dirty="0" err="1" smtClean="0"/>
              <a:t>biotransformações</a:t>
            </a:r>
            <a:r>
              <a:rPr lang="pt-BR" dirty="0" smtClean="0"/>
              <a:t>, na absorção, na distribuição, na excreção, na distribuição, na excreção, na </a:t>
            </a:r>
            <a:r>
              <a:rPr lang="pt-BR" dirty="0" err="1" smtClean="0"/>
              <a:t>biodisponibilidade</a:t>
            </a:r>
            <a:r>
              <a:rPr lang="pt-BR" dirty="0" smtClean="0"/>
              <a:t>, na patologia renal, </a:t>
            </a:r>
            <a:r>
              <a:rPr lang="pt-BR" dirty="0" err="1" smtClean="0"/>
              <a:t>hapática</a:t>
            </a:r>
            <a:r>
              <a:rPr lang="pt-BR" dirty="0" smtClean="0"/>
              <a:t>, tireoidiana, na cardíaca e na interação com outras drogas.</a:t>
            </a:r>
            <a:endParaRPr lang="pt-BR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907704" y="0"/>
            <a:ext cx="4786346" cy="1000108"/>
          </a:xfrm>
        </p:spPr>
        <p:txBody>
          <a:bodyPr>
            <a:normAutofit/>
          </a:bodyPr>
          <a:lstStyle/>
          <a:p>
            <a:pPr algn="l"/>
            <a:r>
              <a:rPr lang="pt-BR" sz="36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Referências Básicas</a:t>
            </a:r>
            <a:endParaRPr lang="pt-BR" sz="360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14282" y="1285860"/>
            <a:ext cx="8501122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pt-BR" dirty="0" smtClean="0">
                <a:latin typeface="Calibri" pitchFamily="34" charset="0"/>
                <a:ea typeface="Times New Roman" pitchFamily="18" charset="0"/>
              </a:rPr>
              <a:t> DE LUCIA R, OLIVEIRA-FILHO R.M, PLANETA C.S, GALLACI M, AVELLAR </a:t>
            </a:r>
            <a:r>
              <a:rPr lang="pt-BR" dirty="0" err="1" smtClean="0">
                <a:latin typeface="Calibri" pitchFamily="34" charset="0"/>
                <a:ea typeface="Times New Roman" pitchFamily="18" charset="0"/>
              </a:rPr>
              <a:t>M.C.W.</a:t>
            </a:r>
            <a:r>
              <a:rPr lang="pt-BR" dirty="0" smtClean="0">
                <a:latin typeface="Calibri" pitchFamily="34" charset="0"/>
                <a:ea typeface="Times New Roman" pitchFamily="18" charset="0"/>
              </a:rPr>
              <a:t> Farmacologia Integrada - 3</a:t>
            </a:r>
            <a:r>
              <a:rPr lang="pt-BR" baseline="30000" dirty="0" smtClean="0">
                <a:latin typeface="Calibri" pitchFamily="34" charset="0"/>
                <a:ea typeface="Times New Roman" pitchFamily="18" charset="0"/>
              </a:rPr>
              <a:t>a</a:t>
            </a:r>
            <a:r>
              <a:rPr lang="pt-BR" dirty="0" smtClean="0">
                <a:latin typeface="Calibri" pitchFamily="34" charset="0"/>
                <a:ea typeface="Times New Roman" pitchFamily="18" charset="0"/>
              </a:rPr>
              <a:t>. ed. </a:t>
            </a:r>
            <a:r>
              <a:rPr lang="pt-BR" dirty="0" err="1" smtClean="0">
                <a:latin typeface="Calibri" pitchFamily="34" charset="0"/>
                <a:ea typeface="Times New Roman" pitchFamily="18" charset="0"/>
              </a:rPr>
              <a:t>Revinter</a:t>
            </a:r>
            <a:r>
              <a:rPr lang="pt-BR" dirty="0" smtClean="0">
                <a:latin typeface="Calibri" pitchFamily="34" charset="0"/>
                <a:ea typeface="Times New Roman" pitchFamily="18" charset="0"/>
              </a:rPr>
              <a:t> (RJ), 2007.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pt-BR" sz="1600" dirty="0" smtClean="0"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1600" dirty="0" smtClean="0">
                <a:latin typeface="Arial" pitchFamily="34" charset="0"/>
                <a:ea typeface="Times New Roman" pitchFamily="18" charset="0"/>
              </a:rPr>
              <a:t>- </a:t>
            </a:r>
            <a:r>
              <a:rPr lang="pt-BR" dirty="0" smtClean="0">
                <a:latin typeface="Calibri" pitchFamily="34" charset="0"/>
                <a:ea typeface="Times New Roman" pitchFamily="18" charset="0"/>
              </a:rPr>
              <a:t>KATZUNG B.G: Farmacologia Básica e Clínica - 10</a:t>
            </a:r>
            <a:r>
              <a:rPr lang="pt-BR" baseline="30000" dirty="0" smtClean="0">
                <a:latin typeface="Calibri" pitchFamily="34" charset="0"/>
                <a:ea typeface="Times New Roman" pitchFamily="18" charset="0"/>
              </a:rPr>
              <a:t>a</a:t>
            </a:r>
            <a:r>
              <a:rPr lang="pt-BR" dirty="0" smtClean="0">
                <a:latin typeface="Calibri" pitchFamily="34" charset="0"/>
                <a:ea typeface="Times New Roman" pitchFamily="18" charset="0"/>
              </a:rPr>
              <a:t>  Ed. McGraw-Hill, Rio de Janeiro, 2007. </a:t>
            </a:r>
            <a:endParaRPr lang="pt-BR" sz="2800" dirty="0" smtClean="0">
              <a:latin typeface="Arial" pitchFamily="34" charset="0"/>
            </a:endParaRPr>
          </a:p>
          <a:p>
            <a:pPr algn="just"/>
            <a:endParaRPr lang="pt-BR" dirty="0"/>
          </a:p>
          <a:p>
            <a:pPr algn="just">
              <a:buFontTx/>
              <a:buChar char="-"/>
            </a:pPr>
            <a:r>
              <a:rPr lang="pt-BR" dirty="0" smtClean="0"/>
              <a:t>MINNEMAN,</a:t>
            </a:r>
            <a:r>
              <a:rPr lang="pt-BR" dirty="0" err="1" smtClean="0"/>
              <a:t>K.P</a:t>
            </a:r>
            <a:r>
              <a:rPr lang="pt-BR" dirty="0" err="1"/>
              <a:t>.</a:t>
            </a:r>
            <a:r>
              <a:rPr lang="pt-BR" dirty="0"/>
              <a:t>; WECKER, L.; LARNER, J.; BRODY, </a:t>
            </a:r>
            <a:r>
              <a:rPr lang="pt-BR" dirty="0" err="1"/>
              <a:t>T.M.</a:t>
            </a:r>
            <a:r>
              <a:rPr lang="pt-BR" dirty="0"/>
              <a:t> (</a:t>
            </a:r>
            <a:r>
              <a:rPr lang="pt-BR" dirty="0" err="1"/>
              <a:t>edit</a:t>
            </a:r>
            <a:r>
              <a:rPr lang="pt-BR" dirty="0"/>
              <a:t>) Brody- Farmacologia Humana</a:t>
            </a:r>
            <a:r>
              <a:rPr lang="pt-BR" dirty="0" smtClean="0"/>
              <a:t>, 3ªed</a:t>
            </a:r>
            <a:r>
              <a:rPr lang="pt-BR" dirty="0"/>
              <a:t>. </a:t>
            </a:r>
            <a:r>
              <a:rPr lang="pt-BR" dirty="0" err="1" smtClean="0"/>
              <a:t>Elsevier</a:t>
            </a:r>
            <a:r>
              <a:rPr lang="pt-BR" dirty="0" smtClean="0"/>
              <a:t>, 2006.</a:t>
            </a:r>
          </a:p>
          <a:p>
            <a:pPr algn="just"/>
            <a:endParaRPr lang="pt-BR" dirty="0"/>
          </a:p>
          <a:p>
            <a:pPr algn="just">
              <a:buFontTx/>
              <a:buChar char="-"/>
            </a:pPr>
            <a:r>
              <a:rPr lang="pt-BR" dirty="0" smtClean="0"/>
              <a:t>RANG</a:t>
            </a:r>
            <a:r>
              <a:rPr lang="pt-BR" dirty="0"/>
              <a:t>, H.P.; DALE, </a:t>
            </a:r>
            <a:r>
              <a:rPr lang="pt-BR" dirty="0" err="1"/>
              <a:t>M.M.</a:t>
            </a:r>
            <a:r>
              <a:rPr lang="pt-BR" dirty="0"/>
              <a:t>; RITTER, </a:t>
            </a:r>
            <a:r>
              <a:rPr lang="pt-BR" dirty="0" err="1"/>
              <a:t>J.N.</a:t>
            </a:r>
            <a:r>
              <a:rPr lang="pt-BR" dirty="0"/>
              <a:t>; MOORE, </a:t>
            </a:r>
            <a:r>
              <a:rPr lang="pt-BR" dirty="0" err="1"/>
              <a:t>P.K.</a:t>
            </a:r>
            <a:r>
              <a:rPr lang="pt-BR" dirty="0"/>
              <a:t> Farmacologia, 6ªed. </a:t>
            </a:r>
            <a:r>
              <a:rPr lang="pt-BR" dirty="0" err="1"/>
              <a:t>Elsevier</a:t>
            </a:r>
            <a:r>
              <a:rPr lang="pt-BR" dirty="0"/>
              <a:t> (2007</a:t>
            </a:r>
            <a:r>
              <a:rPr lang="pt-BR" dirty="0" smtClean="0"/>
              <a:t>).</a:t>
            </a:r>
          </a:p>
          <a:p>
            <a:pPr algn="just">
              <a:buFontTx/>
              <a:buChar char="-"/>
            </a:pPr>
            <a:endParaRPr lang="pt-BR" dirty="0"/>
          </a:p>
          <a:p>
            <a:pPr algn="just">
              <a:buFontTx/>
              <a:buChar char="-"/>
            </a:pPr>
            <a:r>
              <a:rPr lang="pt-BR" dirty="0" smtClean="0"/>
              <a:t> BRUNTON</a:t>
            </a:r>
            <a:r>
              <a:rPr lang="pt-BR" dirty="0"/>
              <a:t>, </a:t>
            </a:r>
            <a:r>
              <a:rPr lang="pt-BR" dirty="0" err="1" smtClean="0"/>
              <a:t>L.L</a:t>
            </a:r>
            <a:r>
              <a:rPr lang="pt-BR" dirty="0" err="1"/>
              <a:t>.</a:t>
            </a:r>
            <a:r>
              <a:rPr lang="pt-BR" dirty="0"/>
              <a:t>; LAZO, </a:t>
            </a:r>
            <a:r>
              <a:rPr lang="pt-BR" dirty="0" err="1"/>
              <a:t>J.S.</a:t>
            </a:r>
            <a:r>
              <a:rPr lang="pt-BR" dirty="0"/>
              <a:t>; PARKER</a:t>
            </a:r>
            <a:r>
              <a:rPr lang="pt-BR" dirty="0" smtClean="0"/>
              <a:t>, </a:t>
            </a:r>
            <a:r>
              <a:rPr lang="pt-BR" dirty="0" err="1" smtClean="0"/>
              <a:t>K.L</a:t>
            </a:r>
            <a:r>
              <a:rPr lang="pt-BR" dirty="0" err="1"/>
              <a:t>.</a:t>
            </a:r>
            <a:r>
              <a:rPr lang="pt-BR" dirty="0"/>
              <a:t> </a:t>
            </a:r>
            <a:r>
              <a:rPr lang="pt-BR" dirty="0" err="1"/>
              <a:t>Goodman&amp;Gilman</a:t>
            </a:r>
            <a:r>
              <a:rPr lang="pt-BR" dirty="0"/>
              <a:t>’s As Bases Farmacológicas </a:t>
            </a:r>
            <a:r>
              <a:rPr lang="pt-BR" dirty="0" smtClean="0"/>
              <a:t>da Terapêutica</a:t>
            </a:r>
            <a:r>
              <a:rPr lang="pt-BR" dirty="0"/>
              <a:t>, 11ª ed. Mac </a:t>
            </a:r>
            <a:r>
              <a:rPr lang="pt-BR" dirty="0" err="1"/>
              <a:t>Graw</a:t>
            </a:r>
            <a:r>
              <a:rPr lang="pt-BR" dirty="0"/>
              <a:t> </a:t>
            </a:r>
            <a:r>
              <a:rPr lang="pt-BR" dirty="0" smtClean="0"/>
              <a:t>Hill, 2006.</a:t>
            </a:r>
          </a:p>
          <a:p>
            <a:pPr algn="just">
              <a:buFontTx/>
              <a:buChar char="-"/>
            </a:pPr>
            <a:endParaRPr lang="pt-BR" dirty="0"/>
          </a:p>
          <a:p>
            <a:pPr algn="just">
              <a:buFontTx/>
              <a:buChar char="-"/>
            </a:pPr>
            <a:r>
              <a:rPr lang="pt-BR" dirty="0" smtClean="0"/>
              <a:t> SILVA</a:t>
            </a:r>
            <a:r>
              <a:rPr lang="pt-BR" dirty="0"/>
              <a:t>, P. Farmacologia, 7ª ed. Guanabara </a:t>
            </a:r>
            <a:r>
              <a:rPr lang="pt-BR" dirty="0" err="1" smtClean="0"/>
              <a:t>Koogan</a:t>
            </a:r>
            <a:r>
              <a:rPr lang="pt-BR" dirty="0" smtClean="0"/>
              <a:t>, 2006.</a:t>
            </a:r>
          </a:p>
          <a:p>
            <a:pPr algn="just">
              <a:buFontTx/>
              <a:buChar char="-"/>
            </a:pP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Tx/>
              <a:buChar char="-"/>
            </a:pPr>
            <a:r>
              <a:rPr lang="pt-BR" dirty="0" smtClean="0">
                <a:latin typeface="Calibri" pitchFamily="34" charset="0"/>
                <a:ea typeface="Times New Roman" pitchFamily="18" charset="0"/>
              </a:rPr>
              <a:t>GOODMAN &amp; GILMAN: As Bases Farmacológicas da Terapêutica,  11° Edição, ed. </a:t>
            </a:r>
            <a:r>
              <a:rPr lang="pt-BR" dirty="0" err="1" smtClean="0">
                <a:latin typeface="Calibri" pitchFamily="34" charset="0"/>
                <a:ea typeface="Times New Roman" pitchFamily="18" charset="0"/>
              </a:rPr>
              <a:t>McGrawHill</a:t>
            </a:r>
            <a:r>
              <a:rPr lang="pt-BR" dirty="0" smtClean="0">
                <a:latin typeface="Calibri" pitchFamily="34" charset="0"/>
                <a:ea typeface="Times New Roman" pitchFamily="18" charset="0"/>
              </a:rPr>
              <a:t> (NY), 2007 .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	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1014</Words>
  <Application>Microsoft Office PowerPoint</Application>
  <PresentationFormat>Apresentação na tela (4:3)</PresentationFormat>
  <Paragraphs>132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27" baseType="lpstr">
      <vt:lpstr>Tema do Office</vt:lpstr>
      <vt:lpstr>Slide 1</vt:lpstr>
      <vt:lpstr>Slide 2</vt:lpstr>
      <vt:lpstr>Slide 3</vt:lpstr>
      <vt:lpstr>DISTRIBUIÇÃO Compartimentos</vt:lpstr>
      <vt:lpstr>Distribuição Pediátrica</vt:lpstr>
      <vt:lpstr>LIGAÇÃO TECIDUAL</vt:lpstr>
      <vt:lpstr>Slide 7</vt:lpstr>
      <vt:lpstr>Slide 8</vt:lpstr>
      <vt:lpstr>DISTRIBUIÇÃO  Corrente Sanguínea </vt:lpstr>
      <vt:lpstr>VELOCIDADE DE FLUXO SANGUÍNEO:</vt:lpstr>
      <vt:lpstr>DISTRIBUIÇÃO DOS FÁRMACOS – ÓRGÃOS 1ª - FASE</vt:lpstr>
      <vt:lpstr>DISTRIBUIÇÃO DOS FÁRMACOS – ÓRGÃOS 2ª - FASE</vt:lpstr>
      <vt:lpstr>FATORES ANATÔMICOS E FISIOLÓGICOS:</vt:lpstr>
      <vt:lpstr>Slide 14</vt:lpstr>
      <vt:lpstr>Slide 15</vt:lpstr>
      <vt:lpstr>LIGAÇÃO DAS DROGAS A PROTEÍNAS PLASMÁTICAS:</vt:lpstr>
      <vt:lpstr>LIGAÇÃO DAS DROGAS A PROTEÍNAS “Influencia das Concentrações”</vt:lpstr>
      <vt:lpstr>LIGAÇÃO DAS DROGAS A PROTEÍNAS PLASMÁTICAS</vt:lpstr>
      <vt:lpstr>REDISTRIBUIÇÃO</vt:lpstr>
      <vt:lpstr>PERMEABILIDADE CAPILAR - DROGAS</vt:lpstr>
      <vt:lpstr>DISTRIBUIÇÃO VOLUMES REAL E APARENTE DE</vt:lpstr>
      <vt:lpstr>DISTRIBUIÇÃO VOLUMES REAL E APARENTE DE</vt:lpstr>
      <vt:lpstr>DISTRIBUIÇÃO VOLUMES REAL E APARENTE</vt:lpstr>
      <vt:lpstr>DISTRIBUIÇÃO VOLUMES REAL E APARENTE</vt:lpstr>
      <vt:lpstr>CONSIDERAÇÃO FINAL CONCENTRAÇÃO PLASMÁTICA DAS DROGAS</vt:lpstr>
      <vt:lpstr>Referências Básicas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Universidade Federal de Goiás Faculdade de Medicina</dc:title>
  <dc:creator>HUGO</dc:creator>
  <cp:lastModifiedBy>Microsoft Coporation</cp:lastModifiedBy>
  <cp:revision>57</cp:revision>
  <dcterms:created xsi:type="dcterms:W3CDTF">2003-01-02T00:13:29Z</dcterms:created>
  <dcterms:modified xsi:type="dcterms:W3CDTF">2012-07-24T19:46:00Z</dcterms:modified>
</cp:coreProperties>
</file>