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336" r:id="rId3"/>
    <p:sldId id="333" r:id="rId4"/>
    <p:sldId id="334" r:id="rId5"/>
    <p:sldId id="266" r:id="rId6"/>
    <p:sldId id="329" r:id="rId7"/>
    <p:sldId id="268" r:id="rId8"/>
    <p:sldId id="296" r:id="rId9"/>
    <p:sldId id="330" r:id="rId10"/>
    <p:sldId id="308" r:id="rId11"/>
    <p:sldId id="337" r:id="rId12"/>
    <p:sldId id="305" r:id="rId13"/>
    <p:sldId id="309" r:id="rId14"/>
    <p:sldId id="338" r:id="rId15"/>
    <p:sldId id="331" r:id="rId16"/>
    <p:sldId id="311" r:id="rId17"/>
    <p:sldId id="310" r:id="rId18"/>
    <p:sldId id="31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  <p:sldId id="321" r:id="rId28"/>
    <p:sldId id="322" r:id="rId29"/>
    <p:sldId id="293" r:id="rId30"/>
    <p:sldId id="294" r:id="rId31"/>
    <p:sldId id="295" r:id="rId32"/>
    <p:sldId id="297" r:id="rId33"/>
    <p:sldId id="298" r:id="rId34"/>
    <p:sldId id="299" r:id="rId35"/>
    <p:sldId id="327" r:id="rId36"/>
    <p:sldId id="328" r:id="rId37"/>
    <p:sldId id="265" r:id="rId38"/>
    <p:sldId id="264" r:id="rId3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992CCD-3400-4858-A283-41DA5F75556E}" type="datetimeFigureOut">
              <a:rPr lang="pt-BR" smtClean="0"/>
              <a:pPr/>
              <a:t>20/07/2012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656D0-9BE6-45AA-B750-F81D1917D19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2186B8-FBBD-49A7-ADEA-27A7138B9953}" type="slidenum">
              <a:rPr lang="pt-BR"/>
              <a:pPr/>
              <a:t>15</a:t>
            </a:fld>
            <a:endParaRPr lang="pt-BR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20/07/2012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20/07/2012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20/07/2012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20/07/2012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20/07/2012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20/07/2012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20/07/2012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20/07/2012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20/07/2012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20/07/2012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20/07/2012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6013" y="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900113" y="1484313"/>
            <a:ext cx="3810000" cy="467995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862513" y="1484313"/>
            <a:ext cx="3810000" cy="2263775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862513" y="3900488"/>
            <a:ext cx="3810000" cy="2263775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6AA25-11AE-4996-86B2-87D29FF809E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95938-5124-4D92-B994-59F0483466E5}" type="datetimeFigureOut">
              <a:rPr lang="pt-BR" smtClean="0"/>
              <a:pPr/>
              <a:t>20/07/2012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://1.bp.blogspot.com/_gZo5sGoQWhc/TMzxIJX6qWI/AAAAAAAABjM/eyCvly4wt3M/s1600/medicamento-capsula.jpg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utormedicamentos.com.br/" TargetMode="External"/><Relationship Id="rId2" Type="http://schemas.openxmlformats.org/officeDocument/2006/relationships/hyperlink" Target="mailto:hugosantosprofessor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4067944" y="4149080"/>
            <a:ext cx="4791476" cy="870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 smtClean="0">
                <a:latin typeface="Arial" pitchFamily="34" charset="0"/>
                <a:ea typeface="+mj-ea"/>
                <a:cs typeface="Arial" pitchFamily="34" charset="0"/>
              </a:rPr>
              <a:t>Prof. </a:t>
            </a:r>
            <a:r>
              <a:rPr lang="pt-BR" sz="2400" b="1" baseline="30000" dirty="0" smtClean="0">
                <a:latin typeface="Arial" pitchFamily="34" charset="0"/>
                <a:ea typeface="+mj-ea"/>
                <a:cs typeface="Arial" pitchFamily="34" charset="0"/>
              </a:rPr>
              <a:t>Farm. </a:t>
            </a:r>
            <a:r>
              <a:rPr lang="pt-BR" sz="2400" b="1" dirty="0" smtClean="0">
                <a:latin typeface="Arial" pitchFamily="34" charset="0"/>
                <a:ea typeface="+mj-ea"/>
                <a:cs typeface="Arial" pitchFamily="34" charset="0"/>
              </a:rPr>
              <a:t>HUGO C. O. SANTOS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Especialista,</a:t>
            </a:r>
            <a:r>
              <a:rPr kumimoji="0" lang="pt-BR" sz="170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pt-BR" sz="17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Mestre e Doutorando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755576" y="213285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5000" b="1" dirty="0" smtClean="0">
                <a:solidFill>
                  <a:srgbClr val="0070C0"/>
                </a:solidFill>
                <a:latin typeface="Arial" pitchFamily="34" charset="0"/>
                <a:ea typeface="+mj-ea"/>
                <a:cs typeface="Arial" pitchFamily="34" charset="0"/>
              </a:rPr>
              <a:t>AULA - FARMACOLOGIA 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00" dirty="0" smtClean="0">
              <a:solidFill>
                <a:srgbClr val="0070C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00" dirty="0" smtClean="0">
              <a:solidFill>
                <a:srgbClr val="0070C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00" dirty="0" smtClean="0">
              <a:solidFill>
                <a:srgbClr val="0070C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00" dirty="0" smtClean="0">
              <a:solidFill>
                <a:srgbClr val="0070C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00" dirty="0" smtClean="0">
              <a:solidFill>
                <a:srgbClr val="0070C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00" dirty="0" smtClean="0">
              <a:solidFill>
                <a:srgbClr val="0070C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00" dirty="0" smtClean="0">
              <a:solidFill>
                <a:srgbClr val="0070C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00" dirty="0" smtClean="0">
              <a:solidFill>
                <a:srgbClr val="0070C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00" dirty="0" smtClean="0">
              <a:solidFill>
                <a:srgbClr val="0070C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 smtClean="0">
                <a:solidFill>
                  <a:srgbClr val="0070C0"/>
                </a:solidFill>
                <a:latin typeface="Arial" pitchFamily="34" charset="0"/>
                <a:ea typeface="+mj-ea"/>
                <a:cs typeface="Arial" pitchFamily="34" charset="0"/>
              </a:rPr>
              <a:t>Farmacocinética: </a:t>
            </a:r>
            <a:r>
              <a:rPr lang="pt-BR" sz="3200" b="1" i="1" dirty="0" smtClean="0">
                <a:solidFill>
                  <a:srgbClr val="0070C0"/>
                </a:solidFill>
                <a:latin typeface="Arial" pitchFamily="34" charset="0"/>
                <a:ea typeface="+mj-ea"/>
                <a:cs typeface="Arial" pitchFamily="34" charset="0"/>
              </a:rPr>
              <a:t>Absorção de Fármacos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                             </a:t>
            </a:r>
            <a:r>
              <a:rPr kumimoji="0" lang="pt-BR" sz="3200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“</a:t>
            </a:r>
            <a:r>
              <a:rPr kumimoji="0" lang="pt-BR" sz="320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Drug</a:t>
            </a:r>
            <a:r>
              <a:rPr kumimoji="0" lang="pt-BR" sz="3200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pt-BR" sz="320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Absorption</a:t>
            </a:r>
            <a:r>
              <a:rPr kumimoji="0" lang="pt-BR" sz="3200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”</a:t>
            </a:r>
          </a:p>
        </p:txBody>
      </p:sp>
      <p:sp>
        <p:nvSpPr>
          <p:cNvPr id="6" name="Retângulo 5"/>
          <p:cNvSpPr/>
          <p:nvPr/>
        </p:nvSpPr>
        <p:spPr>
          <a:xfrm>
            <a:off x="3995936" y="6093296"/>
            <a:ext cx="1851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GOIÂNIA, 2012.</a:t>
            </a:r>
            <a:endParaRPr lang="pt-BR" dirty="0"/>
          </a:p>
        </p:txBody>
      </p:sp>
      <p:pic>
        <p:nvPicPr>
          <p:cNvPr id="15362" name="Picture 2" descr="http://www.diabetic-center.com.br/noticia/Imagens/Fotos/%7B6gjy7xpranxa7m3whj77yaorevm8gj%7D_mulher%20tomando%20remedi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05064"/>
            <a:ext cx="3101725" cy="283807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332656"/>
            <a:ext cx="3267523" cy="1073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tângulo 10"/>
          <p:cNvSpPr>
            <a:spLocks noChangeArrowheads="1"/>
          </p:cNvSpPr>
          <p:nvPr/>
        </p:nvSpPr>
        <p:spPr bwMode="auto">
          <a:xfrm>
            <a:off x="428625" y="428625"/>
            <a:ext cx="7500938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000" b="1" dirty="0" smtClean="0"/>
              <a:t>FARMACOCINÉTICA – CONCEITO BÁSICO</a:t>
            </a:r>
          </a:p>
          <a:p>
            <a:endParaRPr lang="pt-BR" sz="2200" b="1" dirty="0" smtClean="0"/>
          </a:p>
          <a:p>
            <a:r>
              <a:rPr lang="pt-BR" sz="2200" b="1" dirty="0" smtClean="0"/>
              <a:t>          </a:t>
            </a:r>
            <a:endParaRPr lang="pt-BR" b="1" dirty="0" smtClean="0"/>
          </a:p>
          <a:p>
            <a:pPr algn="just"/>
            <a:endParaRPr lang="pt-BR" b="1" dirty="0"/>
          </a:p>
          <a:p>
            <a:pPr algn="just"/>
            <a:endParaRPr lang="pt-BR" b="1" dirty="0"/>
          </a:p>
        </p:txBody>
      </p:sp>
      <p:sp>
        <p:nvSpPr>
          <p:cNvPr id="16387" name="Rectangle 23"/>
          <p:cNvSpPr>
            <a:spLocks noChangeArrowheads="1"/>
          </p:cNvSpPr>
          <p:nvPr/>
        </p:nvSpPr>
        <p:spPr bwMode="auto">
          <a:xfrm>
            <a:off x="285750" y="928688"/>
            <a:ext cx="7454602" cy="12404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16388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88" y="4286250"/>
            <a:ext cx="7239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Retângulo 6"/>
          <p:cNvSpPr>
            <a:spLocks noChangeArrowheads="1"/>
          </p:cNvSpPr>
          <p:nvPr/>
        </p:nvSpPr>
        <p:spPr bwMode="auto">
          <a:xfrm>
            <a:off x="3500438" y="6611938"/>
            <a:ext cx="192881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/>
              <a:t>Fonte: http://images.veer.com</a:t>
            </a:r>
          </a:p>
        </p:txBody>
      </p:sp>
      <p:sp>
        <p:nvSpPr>
          <p:cNvPr id="16390" name="Retângulo 5"/>
          <p:cNvSpPr>
            <a:spLocks noChangeArrowheads="1"/>
          </p:cNvSpPr>
          <p:nvPr/>
        </p:nvSpPr>
        <p:spPr bwMode="auto">
          <a:xfrm>
            <a:off x="642910" y="1428736"/>
            <a:ext cx="7169450" cy="64633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Área da Farmacologia que estuda os processos de absorção, distribuição, </a:t>
            </a:r>
            <a:r>
              <a:rPr lang="pt-BR" b="1" dirty="0" err="1"/>
              <a:t>biotransformação</a:t>
            </a:r>
            <a:r>
              <a:rPr lang="pt-BR" b="1" dirty="0"/>
              <a:t> e excreção dos </a:t>
            </a:r>
            <a:r>
              <a:rPr lang="pt-BR" b="1" dirty="0" smtClean="0"/>
              <a:t>fármacos.</a:t>
            </a:r>
            <a:endParaRPr lang="pt-BR" b="1" dirty="0"/>
          </a:p>
        </p:txBody>
      </p:sp>
      <p:sp>
        <p:nvSpPr>
          <p:cNvPr id="16391" name="Seta para baixo 7"/>
          <p:cNvSpPr>
            <a:spLocks noChangeArrowheads="1"/>
          </p:cNvSpPr>
          <p:nvPr/>
        </p:nvSpPr>
        <p:spPr bwMode="auto">
          <a:xfrm>
            <a:off x="4067944" y="2780928"/>
            <a:ext cx="484187" cy="977900"/>
          </a:xfrm>
          <a:prstGeom prst="downArrow">
            <a:avLst>
              <a:gd name="adj1" fmla="val 50000"/>
              <a:gd name="adj2" fmla="val 50024"/>
            </a:avLst>
          </a:prstGeom>
          <a:gradFill rotWithShape="0">
            <a:gsLst>
              <a:gs pos="0">
                <a:srgbClr val="0000FF"/>
              </a:gs>
              <a:gs pos="100000">
                <a:srgbClr val="000010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pt-BR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92" name="Retângulo 9"/>
          <p:cNvSpPr>
            <a:spLocks noChangeArrowheads="1"/>
          </p:cNvSpPr>
          <p:nvPr/>
        </p:nvSpPr>
        <p:spPr bwMode="auto">
          <a:xfrm>
            <a:off x="971600" y="2204864"/>
            <a:ext cx="6643688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i="1" dirty="0"/>
              <a:t>   Considera o caminho que o medicamento faz no organismo</a:t>
            </a:r>
          </a:p>
        </p:txBody>
      </p:sp>
      <p:sp>
        <p:nvSpPr>
          <p:cNvPr id="16393" name="Retângulo 8"/>
          <p:cNvSpPr>
            <a:spLocks noChangeArrowheads="1"/>
          </p:cNvSpPr>
          <p:nvPr/>
        </p:nvSpPr>
        <p:spPr bwMode="auto">
          <a:xfrm>
            <a:off x="2699792" y="5229200"/>
            <a:ext cx="3408363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Movimento do fármaco “</a:t>
            </a:r>
            <a:r>
              <a:rPr lang="pt-BR" i="1"/>
              <a:t>in vivo”</a:t>
            </a:r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2123728" y="393305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b="1" dirty="0" smtClean="0"/>
              <a:t>O que o organismo faz sobre o fármaco!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796136" cy="957263"/>
          </a:xfrm>
        </p:spPr>
        <p:txBody>
          <a:bodyPr>
            <a:norm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</a:rPr>
              <a:t>FARMACOCINÉTICA – “Resumo”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4438"/>
            <a:ext cx="2590800" cy="846137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marL="379413" indent="-379413" algn="ctr">
              <a:lnSpc>
                <a:spcPct val="90000"/>
              </a:lnSpc>
              <a:buFont typeface="Wingdings" pitchFamily="2" charset="2"/>
              <a:buNone/>
            </a:pPr>
            <a:r>
              <a:rPr lang="pt-BR" sz="2500" b="1">
                <a:solidFill>
                  <a:srgbClr val="080808"/>
                </a:solidFill>
              </a:rPr>
              <a:t>Vias de </a:t>
            </a:r>
          </a:p>
          <a:p>
            <a:pPr marL="379413" indent="-379413" algn="ctr">
              <a:lnSpc>
                <a:spcPct val="90000"/>
              </a:lnSpc>
              <a:buFont typeface="Wingdings" pitchFamily="2" charset="2"/>
              <a:buNone/>
            </a:pPr>
            <a:r>
              <a:rPr lang="pt-BR" sz="2500" b="1">
                <a:solidFill>
                  <a:srgbClr val="080808"/>
                </a:solidFill>
              </a:rPr>
              <a:t>Administração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752600" y="2441575"/>
            <a:ext cx="1828800" cy="511175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/>
            <a:tailEnd/>
          </a:ln>
          <a:effectLst/>
        </p:spPr>
        <p:txBody>
          <a:bodyPr lIns="91422" tIns="45711" rIns="91422" bIns="45711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0" lang="pt-BR" sz="2700" b="1" dirty="0" smtClean="0">
                <a:solidFill>
                  <a:srgbClr val="C00000"/>
                </a:solidFill>
              </a:rPr>
              <a:t>ABSORÇÃO</a:t>
            </a:r>
            <a:endParaRPr kumimoji="0" lang="pt-BR" sz="2700" b="1" dirty="0">
              <a:solidFill>
                <a:srgbClr val="C00000"/>
              </a:solidFill>
            </a:endParaRP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895600" y="3524250"/>
            <a:ext cx="2133600" cy="512763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/>
            <a:tailEnd/>
          </a:ln>
          <a:effectLst/>
        </p:spPr>
        <p:txBody>
          <a:bodyPr lIns="91422" tIns="45711" rIns="91422" bIns="45711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0" lang="pt-BR" sz="2700">
                <a:solidFill>
                  <a:srgbClr val="080808"/>
                </a:solidFill>
              </a:rPr>
              <a:t>Distribuição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4116388" y="4513263"/>
            <a:ext cx="2970212" cy="923312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/>
            <a:tailEnd/>
          </a:ln>
          <a:effectLst/>
        </p:spPr>
        <p:txBody>
          <a:bodyPr lIns="91422" tIns="45711" rIns="91422" bIns="45711">
            <a:spAutoFit/>
          </a:bodyPr>
          <a:lstStyle/>
          <a:p>
            <a:pPr algn="ctr" eaLnBrk="0" hangingPunct="0"/>
            <a:r>
              <a:rPr lang="pt-BR" sz="2700" dirty="0" smtClean="0">
                <a:solidFill>
                  <a:srgbClr val="080808"/>
                </a:solidFill>
              </a:rPr>
              <a:t>Metabolismo</a:t>
            </a:r>
            <a:endParaRPr kumimoji="0" lang="pt-BR" sz="2700" dirty="0" smtClean="0">
              <a:solidFill>
                <a:srgbClr val="080808"/>
              </a:solidFill>
            </a:endParaRPr>
          </a:p>
          <a:p>
            <a:pPr algn="ctr" eaLnBrk="0" hangingPunct="0"/>
            <a:r>
              <a:rPr kumimoji="0" lang="pt-BR" sz="2700" dirty="0" smtClean="0">
                <a:solidFill>
                  <a:srgbClr val="080808"/>
                </a:solidFill>
              </a:rPr>
              <a:t>“Biotransformação”</a:t>
            </a:r>
            <a:endParaRPr kumimoji="0" lang="pt-BR" sz="2700" dirty="0">
              <a:solidFill>
                <a:srgbClr val="080808"/>
              </a:solidFill>
            </a:endParaRP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7215206" y="5857892"/>
            <a:ext cx="1768475" cy="571500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/>
            <a:tailEnd/>
          </a:ln>
          <a:effectLst/>
        </p:spPr>
        <p:txBody>
          <a:bodyPr lIns="91422" tIns="45711" rIns="91422" bIns="45711">
            <a:spAutoFit/>
          </a:bodyPr>
          <a:lstStyle/>
          <a:p>
            <a:pPr eaLnBrk="0" hangingPunct="0"/>
            <a:r>
              <a:rPr kumimoji="0" lang="pt-BR" sz="3100">
                <a:solidFill>
                  <a:srgbClr val="080808"/>
                </a:solidFill>
              </a:rPr>
              <a:t>Excreção</a:t>
            </a: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2819400" y="1679575"/>
            <a:ext cx="582613" cy="7620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1422" tIns="45711" rIns="91422" bIns="45711">
            <a:spAutoFit/>
          </a:bodyPr>
          <a:lstStyle/>
          <a:p>
            <a:pPr eaLnBrk="0" hangingPunct="0"/>
            <a:r>
              <a:rPr kumimoji="0" lang="pt-BR" sz="4500" b="1" dirty="0">
                <a:ea typeface="Arial Unicode MS" pitchFamily="34" charset="-128"/>
                <a:cs typeface="Arial Unicode MS" pitchFamily="34" charset="-128"/>
              </a:rPr>
              <a:t>↴</a:t>
            </a:r>
          </a:p>
        </p:txBody>
      </p:sp>
      <p:pic>
        <p:nvPicPr>
          <p:cNvPr id="12" name="Picture 1029" descr="entra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0"/>
            <a:ext cx="2667000" cy="3462338"/>
          </a:xfrm>
          <a:prstGeom prst="rect">
            <a:avLst/>
          </a:prstGeom>
          <a:noFill/>
        </p:spPr>
      </p:pic>
      <p:sp>
        <p:nvSpPr>
          <p:cNvPr id="13" name="Retângulo 12"/>
          <p:cNvSpPr/>
          <p:nvPr/>
        </p:nvSpPr>
        <p:spPr>
          <a:xfrm>
            <a:off x="500034" y="4857760"/>
            <a:ext cx="2714205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5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“ADME”</a:t>
            </a:r>
            <a:endParaRPr lang="pt-BR" sz="5000" b="1" dirty="0">
              <a:solidFill>
                <a:srgbClr val="FFFF00"/>
              </a:solidFill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3563888" y="2780928"/>
            <a:ext cx="582613" cy="7620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1422" tIns="45711" rIns="91422" bIns="45711">
            <a:spAutoFit/>
          </a:bodyPr>
          <a:lstStyle/>
          <a:p>
            <a:pPr eaLnBrk="0" hangingPunct="0"/>
            <a:r>
              <a:rPr kumimoji="0" lang="pt-BR" sz="4500" b="1" dirty="0">
                <a:ea typeface="Arial Unicode MS" pitchFamily="34" charset="-128"/>
                <a:cs typeface="Arial Unicode MS" pitchFamily="34" charset="-128"/>
              </a:rPr>
              <a:t>↴</a:t>
            </a: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5004048" y="3789040"/>
            <a:ext cx="582613" cy="7620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1422" tIns="45711" rIns="91422" bIns="45711">
            <a:spAutoFit/>
          </a:bodyPr>
          <a:lstStyle/>
          <a:p>
            <a:pPr eaLnBrk="0" hangingPunct="0"/>
            <a:r>
              <a:rPr kumimoji="0" lang="pt-BR" sz="4500" b="1" dirty="0">
                <a:ea typeface="Arial Unicode MS" pitchFamily="34" charset="-128"/>
                <a:cs typeface="Arial Unicode MS" pitchFamily="34" charset="-128"/>
              </a:rPr>
              <a:t>↴</a:t>
            </a: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7092280" y="5157192"/>
            <a:ext cx="582613" cy="7620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1422" tIns="45711" rIns="91422" bIns="45711">
            <a:spAutoFit/>
          </a:bodyPr>
          <a:lstStyle/>
          <a:p>
            <a:pPr eaLnBrk="0" hangingPunct="0"/>
            <a:r>
              <a:rPr kumimoji="0" lang="pt-BR" sz="4500" b="1" dirty="0">
                <a:ea typeface="Arial Unicode MS" pitchFamily="34" charset="-128"/>
                <a:cs typeface="Arial Unicode MS" pitchFamily="34" charset="-128"/>
              </a:rPr>
              <a:t>↴</a:t>
            </a: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 rot="10800000">
            <a:off x="6660232" y="5373216"/>
            <a:ext cx="582613" cy="7620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1422" tIns="45711" rIns="91422" bIns="45711">
            <a:spAutoFit/>
          </a:bodyPr>
          <a:lstStyle/>
          <a:p>
            <a:pPr eaLnBrk="0" hangingPunct="0"/>
            <a:r>
              <a:rPr kumimoji="0" lang="pt-BR" sz="4500" b="1" dirty="0">
                <a:ea typeface="Arial Unicode MS" pitchFamily="34" charset="-128"/>
                <a:cs typeface="Arial Unicode MS" pitchFamily="34" charset="-128"/>
              </a:rPr>
              <a:t>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  <p:bldP spid="20483" grpId="0" build="p" animBg="1" autoUpdateAnimBg="0" advAuto="0"/>
      <p:bldP spid="20484" grpId="0" animBg="1" autoUpdateAnimBg="0"/>
      <p:bldP spid="20485" grpId="0" animBg="1" autoUpdateAnimBg="0"/>
      <p:bldP spid="20486" grpId="0" animBg="1" autoUpdateAnimBg="0"/>
      <p:bldP spid="20487" grpId="0" animBg="1" autoUpdateAnimBg="0"/>
      <p:bldP spid="20488" grpId="0" animBg="1" autoUpdateAnimBg="0"/>
      <p:bldP spid="14" grpId="0" animBg="1" autoUpdateAnimBg="0"/>
      <p:bldP spid="15" grpId="0" animBg="1" autoUpdateAnimBg="0"/>
      <p:bldP spid="16" grpId="0" animBg="1" autoUpdateAnimBg="0"/>
      <p:bldP spid="17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214546" y="428604"/>
            <a:ext cx="4900634" cy="2743200"/>
          </a:xfrm>
        </p:spPr>
        <p:txBody>
          <a:bodyPr>
            <a:normAutofit/>
          </a:bodyPr>
          <a:lstStyle/>
          <a:p>
            <a:r>
              <a:rPr lang="pt-BR" sz="6000" dirty="0"/>
              <a:t>ABSORÇÃO </a:t>
            </a:r>
          </a:p>
        </p:txBody>
      </p:sp>
      <p:pic>
        <p:nvPicPr>
          <p:cNvPr id="27653" name="Picture 1029" descr="absorçã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2643182"/>
            <a:ext cx="2274888" cy="286861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609600" y="381000"/>
            <a:ext cx="1609725" cy="669925"/>
          </a:xfrm>
          <a:prstGeom prst="rect">
            <a:avLst/>
          </a:prstGeom>
          <a:solidFill>
            <a:schemeClr val="tx1"/>
          </a:solidFill>
          <a:ln w="2857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pt-BR" sz="1800" b="1" dirty="0">
                <a:solidFill>
                  <a:schemeClr val="bg1"/>
                </a:solidFill>
              </a:rPr>
              <a:t>Dose da droga</a:t>
            </a:r>
          </a:p>
          <a:p>
            <a:pPr algn="ctr"/>
            <a:r>
              <a:rPr lang="pt-BR" sz="1800" b="1" dirty="0">
                <a:solidFill>
                  <a:schemeClr val="bg1"/>
                </a:solidFill>
              </a:rPr>
              <a:t>administrada</a:t>
            </a: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533400" y="1638300"/>
            <a:ext cx="2666819" cy="646331"/>
          </a:xfrm>
          <a:prstGeom prst="rect">
            <a:avLst/>
          </a:prstGeom>
          <a:solidFill>
            <a:schemeClr val="tx1"/>
          </a:solidFill>
          <a:ln w="2857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pt-BR" sz="1800" b="1" dirty="0">
                <a:solidFill>
                  <a:schemeClr val="bg1"/>
                </a:solidFill>
              </a:rPr>
              <a:t>Concentração da droga na</a:t>
            </a:r>
          </a:p>
          <a:p>
            <a:pPr algn="ctr"/>
            <a:r>
              <a:rPr lang="pt-BR" sz="1800" b="1" dirty="0">
                <a:solidFill>
                  <a:schemeClr val="bg1"/>
                </a:solidFill>
              </a:rPr>
              <a:t>circulação sistêmica</a:t>
            </a: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685800" y="3063875"/>
            <a:ext cx="2376676" cy="646331"/>
          </a:xfrm>
          <a:prstGeom prst="rect">
            <a:avLst/>
          </a:prstGeom>
          <a:solidFill>
            <a:schemeClr val="tx1"/>
          </a:solidFill>
          <a:ln w="2857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pt-BR" sz="1800" b="1" dirty="0">
                <a:solidFill>
                  <a:schemeClr val="bg1"/>
                </a:solidFill>
              </a:rPr>
              <a:t>Concentração da droga</a:t>
            </a:r>
          </a:p>
          <a:p>
            <a:pPr algn="ctr"/>
            <a:r>
              <a:rPr lang="pt-BR" sz="1800" b="1" dirty="0">
                <a:solidFill>
                  <a:schemeClr val="bg1"/>
                </a:solidFill>
              </a:rPr>
              <a:t>no local de ação</a:t>
            </a: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838200" y="4357688"/>
            <a:ext cx="2209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1800" b="1" dirty="0">
                <a:solidFill>
                  <a:srgbClr val="FFFF00"/>
                </a:solidFill>
              </a:rPr>
              <a:t>Efeito farmacológico</a:t>
            </a:r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1066800" y="5195888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1800" b="1" dirty="0">
                <a:solidFill>
                  <a:srgbClr val="FFFF00"/>
                </a:solidFill>
              </a:rPr>
              <a:t>Resposta clínica</a:t>
            </a: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381000" y="6110288"/>
            <a:ext cx="11876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1800" b="1" dirty="0">
                <a:solidFill>
                  <a:srgbClr val="C00000"/>
                </a:solidFill>
              </a:rPr>
              <a:t>Toxicidade</a:t>
            </a:r>
          </a:p>
        </p:txBody>
      </p:sp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2286000" y="6110288"/>
            <a:ext cx="8952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1800" b="1" dirty="0">
                <a:solidFill>
                  <a:srgbClr val="FFFF00"/>
                </a:solidFill>
              </a:rPr>
              <a:t>Eficácia</a:t>
            </a:r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1676400" y="1204913"/>
            <a:ext cx="15028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2200" b="1" dirty="0">
                <a:solidFill>
                  <a:srgbClr val="C00000"/>
                </a:solidFill>
              </a:rPr>
              <a:t>ABSORÇÃO</a:t>
            </a:r>
            <a:endParaRPr lang="pt-BR" sz="2200" dirty="0">
              <a:solidFill>
                <a:srgbClr val="C00000"/>
              </a:solidFill>
            </a:endParaRPr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3505200" y="1828800"/>
            <a:ext cx="1693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1600" b="1">
                <a:solidFill>
                  <a:schemeClr val="bg1"/>
                </a:solidFill>
              </a:rPr>
              <a:t>DISTRIBUIÇÃO</a:t>
            </a:r>
            <a:endParaRPr lang="pt-BR" sz="1800" b="1">
              <a:solidFill>
                <a:schemeClr val="bg1"/>
              </a:solidFill>
            </a:endParaRPr>
          </a:p>
        </p:txBody>
      </p:sp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3124200" y="2559050"/>
            <a:ext cx="15478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1600" b="1">
                <a:solidFill>
                  <a:schemeClr val="bg1"/>
                </a:solidFill>
              </a:rPr>
              <a:t>ELIMINAÇÃO</a:t>
            </a:r>
            <a:endParaRPr lang="pt-BR" sz="1800">
              <a:solidFill>
                <a:schemeClr val="bg1"/>
              </a:solidFill>
            </a:endParaRPr>
          </a:p>
        </p:txBody>
      </p:sp>
      <p:sp>
        <p:nvSpPr>
          <p:cNvPr id="3094" name="Text Box 22"/>
          <p:cNvSpPr txBox="1">
            <a:spLocks noChangeArrowheads="1"/>
          </p:cNvSpPr>
          <p:nvPr/>
        </p:nvSpPr>
        <p:spPr bwMode="auto">
          <a:xfrm>
            <a:off x="3946525" y="3162300"/>
            <a:ext cx="1982797" cy="923330"/>
          </a:xfrm>
          <a:prstGeom prst="rect">
            <a:avLst/>
          </a:prstGeom>
          <a:solidFill>
            <a:schemeClr val="tx1"/>
          </a:solidFill>
          <a:ln w="2857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pt-BR" sz="1800" b="1">
                <a:solidFill>
                  <a:schemeClr val="bg1"/>
                </a:solidFill>
              </a:rPr>
              <a:t>Droga metabolizada</a:t>
            </a:r>
          </a:p>
          <a:p>
            <a:pPr algn="ctr"/>
            <a:r>
              <a:rPr lang="pt-BR" sz="1800" b="1">
                <a:solidFill>
                  <a:schemeClr val="bg1"/>
                </a:solidFill>
              </a:rPr>
              <a:t> ou excretada</a:t>
            </a:r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5286380" y="1928802"/>
            <a:ext cx="1387491" cy="646331"/>
          </a:xfrm>
          <a:prstGeom prst="rect">
            <a:avLst/>
          </a:prstGeom>
          <a:solidFill>
            <a:schemeClr val="tx1"/>
          </a:solidFill>
          <a:ln w="2857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chemeClr val="bg1"/>
                </a:solidFill>
              </a:rPr>
              <a:t>Droga nos </a:t>
            </a:r>
            <a:r>
              <a:rPr lang="pt-BR" sz="1800" b="1" dirty="0" smtClean="0">
                <a:solidFill>
                  <a:schemeClr val="bg1"/>
                </a:solidFill>
              </a:rPr>
              <a:t>tecidos</a:t>
            </a:r>
            <a:endParaRPr lang="pt-BR" sz="1800" b="1" dirty="0">
              <a:solidFill>
                <a:schemeClr val="bg1"/>
              </a:solidFill>
            </a:endParaRPr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6929454" y="1928802"/>
            <a:ext cx="22145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pt-BR" sz="1800" b="1" dirty="0" smtClean="0">
                <a:solidFill>
                  <a:schemeClr val="bg1"/>
                </a:solidFill>
              </a:rPr>
              <a:t>FARMACOCINÉTICA</a:t>
            </a:r>
            <a:endParaRPr lang="pt-BR" sz="1800" dirty="0">
              <a:solidFill>
                <a:schemeClr val="bg1"/>
              </a:solidFill>
            </a:endParaRPr>
          </a:p>
          <a:p>
            <a:endParaRPr lang="pt-BR" sz="1800" dirty="0">
              <a:solidFill>
                <a:schemeClr val="bg1"/>
              </a:solidFill>
            </a:endParaRPr>
          </a:p>
        </p:txBody>
      </p:sp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3643306" y="5000636"/>
            <a:ext cx="22145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pt-BR" sz="1800" b="1" i="1" dirty="0" smtClean="0">
                <a:solidFill>
                  <a:srgbClr val="FFFF00"/>
                </a:solidFill>
              </a:rPr>
              <a:t>FARMACODINÂMICA </a:t>
            </a:r>
            <a:endParaRPr lang="pt-BR" sz="1800" b="1" i="1" dirty="0">
              <a:solidFill>
                <a:srgbClr val="FFFF00"/>
              </a:solidFill>
            </a:endParaRPr>
          </a:p>
        </p:txBody>
      </p:sp>
      <p:sp>
        <p:nvSpPr>
          <p:cNvPr id="3099" name="Line 27"/>
          <p:cNvSpPr>
            <a:spLocks noChangeShapeType="1"/>
          </p:cNvSpPr>
          <p:nvPr/>
        </p:nvSpPr>
        <p:spPr bwMode="auto">
          <a:xfrm>
            <a:off x="6858016" y="642918"/>
            <a:ext cx="0" cy="3429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102" name="Line 30"/>
          <p:cNvSpPr>
            <a:spLocks noChangeShapeType="1"/>
          </p:cNvSpPr>
          <p:nvPr/>
        </p:nvSpPr>
        <p:spPr bwMode="auto">
          <a:xfrm>
            <a:off x="3357554" y="4286256"/>
            <a:ext cx="0" cy="22098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106" name="Line 34"/>
          <p:cNvSpPr>
            <a:spLocks noChangeShapeType="1"/>
          </p:cNvSpPr>
          <p:nvPr/>
        </p:nvSpPr>
        <p:spPr bwMode="auto">
          <a:xfrm>
            <a:off x="1295400" y="1143000"/>
            <a:ext cx="0" cy="457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108" name="Line 36"/>
          <p:cNvSpPr>
            <a:spLocks noChangeShapeType="1"/>
          </p:cNvSpPr>
          <p:nvPr/>
        </p:nvSpPr>
        <p:spPr bwMode="auto">
          <a:xfrm>
            <a:off x="1676400" y="2438400"/>
            <a:ext cx="0" cy="609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109" name="Line 37"/>
          <p:cNvSpPr>
            <a:spLocks noChangeShapeType="1"/>
          </p:cNvSpPr>
          <p:nvPr/>
        </p:nvSpPr>
        <p:spPr bwMode="auto">
          <a:xfrm>
            <a:off x="1905000" y="3962400"/>
            <a:ext cx="0" cy="457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110" name="Line 38"/>
          <p:cNvSpPr>
            <a:spLocks noChangeShapeType="1"/>
          </p:cNvSpPr>
          <p:nvPr/>
        </p:nvSpPr>
        <p:spPr bwMode="auto">
          <a:xfrm>
            <a:off x="1905000" y="4800600"/>
            <a:ext cx="0" cy="457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111" name="Line 39"/>
          <p:cNvSpPr>
            <a:spLocks noChangeShapeType="1"/>
          </p:cNvSpPr>
          <p:nvPr/>
        </p:nvSpPr>
        <p:spPr bwMode="auto">
          <a:xfrm flipH="1">
            <a:off x="1143000" y="5638800"/>
            <a:ext cx="381000" cy="457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113" name="Line 41"/>
          <p:cNvSpPr>
            <a:spLocks noChangeShapeType="1"/>
          </p:cNvSpPr>
          <p:nvPr/>
        </p:nvSpPr>
        <p:spPr bwMode="auto">
          <a:xfrm>
            <a:off x="3429000" y="2209800"/>
            <a:ext cx="18288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115" name="Line 43"/>
          <p:cNvSpPr>
            <a:spLocks noChangeShapeType="1"/>
          </p:cNvSpPr>
          <p:nvPr/>
        </p:nvSpPr>
        <p:spPr bwMode="auto">
          <a:xfrm rot="710013">
            <a:off x="2209800" y="5715000"/>
            <a:ext cx="304800" cy="3810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116" name="Line 44"/>
          <p:cNvSpPr>
            <a:spLocks noChangeShapeType="1"/>
          </p:cNvSpPr>
          <p:nvPr/>
        </p:nvSpPr>
        <p:spPr bwMode="auto">
          <a:xfrm>
            <a:off x="2667000" y="2438400"/>
            <a:ext cx="1143000" cy="990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51520" y="188640"/>
            <a:ext cx="7786742" cy="4585712"/>
          </a:xfrm>
          <a:noFill/>
          <a:ln/>
        </p:spPr>
        <p:txBody>
          <a:bodyPr>
            <a:normAutofit/>
          </a:bodyPr>
          <a:lstStyle/>
          <a:p>
            <a:pPr marL="0" indent="0" algn="just">
              <a:buFontTx/>
              <a:buNone/>
            </a:pPr>
            <a:r>
              <a:rPr lang="pt-BR" sz="3000" b="1" dirty="0" smtClean="0"/>
              <a:t>É </a:t>
            </a:r>
            <a:r>
              <a:rPr lang="pt-BR" sz="3000" b="1" dirty="0"/>
              <a:t>importante saber </a:t>
            </a:r>
            <a:r>
              <a:rPr lang="pt-BR" sz="3000" b="1" dirty="0" smtClean="0"/>
              <a:t>...</a:t>
            </a:r>
          </a:p>
          <a:p>
            <a:pPr marL="0" indent="0" algn="just">
              <a:buFontTx/>
              <a:buNone/>
            </a:pPr>
            <a:endParaRPr lang="pt-BR" sz="2000" dirty="0" smtClean="0"/>
          </a:p>
          <a:p>
            <a:pPr marL="0" indent="0" algn="just">
              <a:buFontTx/>
              <a:buNone/>
            </a:pPr>
            <a:r>
              <a:rPr lang="pt-BR" sz="2000" dirty="0" smtClean="0"/>
              <a:t>	Que </a:t>
            </a:r>
            <a:r>
              <a:rPr lang="pt-BR" sz="2000" dirty="0"/>
              <a:t>um medicamento ao ser absorvido, sua concentração na corrente sanguínea, </a:t>
            </a:r>
            <a:r>
              <a:rPr lang="pt-BR" sz="2000" b="1" dirty="0"/>
              <a:t>vai subindo </a:t>
            </a:r>
            <a:r>
              <a:rPr lang="pt-BR" sz="2000" dirty="0"/>
              <a:t>até atingir a </a:t>
            </a:r>
            <a:r>
              <a:rPr lang="pt-BR" sz="2000" b="1" dirty="0"/>
              <a:t>dose máxima</a:t>
            </a:r>
            <a:r>
              <a:rPr lang="pt-BR" sz="2000" dirty="0"/>
              <a:t>, a fim de causar </a:t>
            </a:r>
            <a:r>
              <a:rPr lang="pt-BR" sz="2000" b="1" dirty="0"/>
              <a:t>o efeito desejado </a:t>
            </a:r>
            <a:r>
              <a:rPr lang="pt-BR" sz="2000" dirty="0"/>
              <a:t>no tratamento. </a:t>
            </a:r>
            <a:endParaRPr lang="pt-BR" sz="2000" dirty="0" smtClean="0"/>
          </a:p>
          <a:p>
            <a:pPr marL="0" indent="0" algn="just">
              <a:buFontTx/>
              <a:buNone/>
            </a:pPr>
            <a:endParaRPr lang="pt-BR" sz="2000" dirty="0" smtClean="0"/>
          </a:p>
          <a:p>
            <a:pPr marL="0" indent="0" algn="just">
              <a:buFontTx/>
              <a:buNone/>
            </a:pPr>
            <a:r>
              <a:rPr lang="pt-BR" sz="2000" dirty="0" smtClean="0"/>
              <a:t>	A </a:t>
            </a:r>
            <a:r>
              <a:rPr lang="pt-BR" sz="2000" b="1" dirty="0"/>
              <a:t>dose máxima </a:t>
            </a:r>
            <a:r>
              <a:rPr lang="pt-BR" sz="2000" dirty="0"/>
              <a:t>a ser atingida no sangue </a:t>
            </a:r>
            <a:r>
              <a:rPr lang="pt-BR" sz="2000" dirty="0" smtClean="0"/>
              <a:t>geralmente depende </a:t>
            </a:r>
            <a:r>
              <a:rPr lang="pt-BR" sz="2000" dirty="0"/>
              <a:t>da </a:t>
            </a:r>
            <a:r>
              <a:rPr lang="pt-BR" sz="2000" b="1" dirty="0"/>
              <a:t>dose administrada</a:t>
            </a:r>
            <a:r>
              <a:rPr lang="pt-BR" sz="2000" b="1" dirty="0" smtClean="0"/>
              <a:t>.</a:t>
            </a:r>
          </a:p>
          <a:p>
            <a:pPr marL="0" indent="0" algn="just">
              <a:buFontTx/>
              <a:buNone/>
            </a:pPr>
            <a:endParaRPr lang="pt-BR" sz="2000" dirty="0" smtClean="0"/>
          </a:p>
          <a:p>
            <a:pPr marL="0" indent="0" algn="just">
              <a:buFontTx/>
              <a:buNone/>
            </a:pPr>
            <a:r>
              <a:rPr lang="pt-BR" sz="2000" dirty="0" smtClean="0"/>
              <a:t>	O </a:t>
            </a:r>
            <a:r>
              <a:rPr lang="pt-BR" sz="2000" b="1" dirty="0"/>
              <a:t>tempo</a:t>
            </a:r>
            <a:r>
              <a:rPr lang="pt-BR" sz="2000" dirty="0"/>
              <a:t> que cada droga leva para atingir a </a:t>
            </a:r>
            <a:r>
              <a:rPr lang="pt-BR" sz="2000" b="1" dirty="0"/>
              <a:t>dose terapêutica </a:t>
            </a:r>
            <a:r>
              <a:rPr lang="pt-BR" sz="2000" dirty="0"/>
              <a:t>e ser excretada varia de acordo com a </a:t>
            </a:r>
            <a:r>
              <a:rPr lang="pt-BR" sz="2000" b="1" dirty="0"/>
              <a:t>sua absorção</a:t>
            </a:r>
            <a:r>
              <a:rPr lang="pt-BR" sz="2000" dirty="0"/>
              <a:t>, neste sentido é importante seguir </a:t>
            </a:r>
            <a:r>
              <a:rPr lang="pt-BR" sz="2000" b="1" dirty="0"/>
              <a:t>intervalo dos horários </a:t>
            </a:r>
            <a:r>
              <a:rPr lang="pt-BR" sz="2000" dirty="0"/>
              <a:t>das medicações</a:t>
            </a:r>
            <a:r>
              <a:rPr lang="pt-BR" sz="2000" dirty="0" smtClean="0"/>
              <a:t>.</a:t>
            </a:r>
            <a:endParaRPr lang="pt-BR" sz="2000" dirty="0"/>
          </a:p>
        </p:txBody>
      </p:sp>
      <p:pic>
        <p:nvPicPr>
          <p:cNvPr id="10242" name="Picture 2" descr="http://www.anutricionista.com/wp-content/uploads/2008/09/remedio-para-emagrece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2750" y="4953000"/>
            <a:ext cx="238125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500034" y="285729"/>
            <a:ext cx="8229600" cy="2714644"/>
          </a:xfrm>
          <a:noFill/>
          <a:ln/>
        </p:spPr>
        <p:txBody>
          <a:bodyPr lIns="90488" tIns="44450" rIns="90488" bIns="44450"/>
          <a:lstStyle/>
          <a:p>
            <a:pPr algn="ctr">
              <a:buFontTx/>
              <a:buNone/>
            </a:pPr>
            <a:r>
              <a:rPr lang="pt-BR" sz="3600" b="1" dirty="0"/>
              <a:t>ABSORÇÃO:</a:t>
            </a:r>
          </a:p>
          <a:p>
            <a:pPr algn="ctr">
              <a:buFontTx/>
              <a:buNone/>
            </a:pPr>
            <a:endParaRPr lang="pt-BR" sz="3600" b="1" dirty="0"/>
          </a:p>
          <a:p>
            <a:pPr algn="ctr">
              <a:buNone/>
            </a:pPr>
            <a:r>
              <a:rPr lang="pt-BR" sz="3600" b="1" dirty="0" smtClean="0"/>
              <a:t>	Passagem </a:t>
            </a:r>
            <a:r>
              <a:rPr lang="pt-BR" sz="3600" b="1" dirty="0"/>
              <a:t>da droga do seu local de aplicação até a corrente sangüínea</a:t>
            </a:r>
          </a:p>
        </p:txBody>
      </p:sp>
      <p:sp>
        <p:nvSpPr>
          <p:cNvPr id="3" name="Text Box 31"/>
          <p:cNvSpPr txBox="1">
            <a:spLocks noChangeArrowheads="1"/>
          </p:cNvSpPr>
          <p:nvPr/>
        </p:nvSpPr>
        <p:spPr bwMode="auto">
          <a:xfrm>
            <a:off x="0" y="5380672"/>
            <a:ext cx="3929058" cy="1477328"/>
          </a:xfrm>
          <a:prstGeom prst="rect">
            <a:avLst/>
          </a:prstGeom>
          <a:solidFill>
            <a:schemeClr val="tx1"/>
          </a:solidFill>
          <a:ln w="19050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FFFF00"/>
                </a:solidFill>
              </a:rPr>
              <a:t>FATORES LIGADOS </a:t>
            </a:r>
            <a:r>
              <a:rPr lang="pt-BR" b="1" dirty="0">
                <a:solidFill>
                  <a:srgbClr val="FFFF00"/>
                </a:solidFill>
              </a:rPr>
              <a:t>AO MEDICAMENTO</a:t>
            </a:r>
          </a:p>
          <a:p>
            <a:pPr algn="ctr">
              <a:buFontTx/>
              <a:buChar char="•"/>
            </a:pPr>
            <a:r>
              <a:rPr lang="pt-BR" b="1" dirty="0" err="1">
                <a:solidFill>
                  <a:schemeClr val="bg1">
                    <a:lumMod val="95000"/>
                  </a:schemeClr>
                </a:solidFill>
              </a:rPr>
              <a:t>Lipossolubilidade</a:t>
            </a:r>
            <a:endParaRPr lang="pt-BR" b="1" dirty="0">
              <a:solidFill>
                <a:schemeClr val="bg1">
                  <a:lumMod val="95000"/>
                </a:schemeClr>
              </a:solidFill>
            </a:endParaRPr>
          </a:p>
          <a:p>
            <a:pPr algn="ctr">
              <a:buFontTx/>
              <a:buChar char="•"/>
            </a:pPr>
            <a:r>
              <a:rPr lang="pt-BR" b="1" dirty="0">
                <a:solidFill>
                  <a:schemeClr val="bg1">
                    <a:lumMod val="95000"/>
                  </a:schemeClr>
                </a:solidFill>
              </a:rPr>
              <a:t>Peso molecular</a:t>
            </a:r>
          </a:p>
          <a:p>
            <a:pPr algn="ctr">
              <a:buFontTx/>
              <a:buChar char="•"/>
            </a:pPr>
            <a:r>
              <a:rPr lang="pt-BR" b="1" dirty="0">
                <a:solidFill>
                  <a:schemeClr val="bg1">
                    <a:lumMod val="95000"/>
                  </a:schemeClr>
                </a:solidFill>
              </a:rPr>
              <a:t>Grau de ionização</a:t>
            </a:r>
          </a:p>
          <a:p>
            <a:pPr algn="ctr">
              <a:buFontTx/>
              <a:buChar char="•"/>
            </a:pPr>
            <a:r>
              <a:rPr lang="pt-BR" b="1" dirty="0">
                <a:solidFill>
                  <a:schemeClr val="bg1">
                    <a:lumMod val="95000"/>
                  </a:schemeClr>
                </a:solidFill>
              </a:rPr>
              <a:t>Concentração</a:t>
            </a:r>
            <a:endParaRPr lang="pt-B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Text Box 32"/>
          <p:cNvSpPr txBox="1">
            <a:spLocks noChangeArrowheads="1"/>
          </p:cNvSpPr>
          <p:nvPr/>
        </p:nvSpPr>
        <p:spPr bwMode="auto">
          <a:xfrm>
            <a:off x="5576613" y="5380672"/>
            <a:ext cx="3567387" cy="1477328"/>
          </a:xfrm>
          <a:prstGeom prst="rect">
            <a:avLst/>
          </a:prstGeom>
          <a:solidFill>
            <a:schemeClr val="tx1"/>
          </a:solidFill>
          <a:ln w="19050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pt-BR" b="1" dirty="0" smtClean="0">
                <a:solidFill>
                  <a:srgbClr val="FFFF00"/>
                </a:solidFill>
              </a:rPr>
              <a:t>FATORES LIGADOS </a:t>
            </a:r>
            <a:r>
              <a:rPr lang="pt-BR" b="1" dirty="0">
                <a:solidFill>
                  <a:srgbClr val="FFFF00"/>
                </a:solidFill>
              </a:rPr>
              <a:t>AO </a:t>
            </a:r>
            <a:r>
              <a:rPr lang="pt-BR" b="1" dirty="0" smtClean="0">
                <a:solidFill>
                  <a:srgbClr val="FFFF00"/>
                </a:solidFill>
              </a:rPr>
              <a:t>ORGANISMO</a:t>
            </a:r>
          </a:p>
          <a:p>
            <a:pPr algn="ctr"/>
            <a:endParaRPr lang="pt-BR" b="1" dirty="0">
              <a:solidFill>
                <a:srgbClr val="66FF99"/>
              </a:solidFill>
            </a:endParaRPr>
          </a:p>
          <a:p>
            <a:pPr algn="ctr">
              <a:buFontTx/>
              <a:buChar char="•"/>
            </a:pPr>
            <a:r>
              <a:rPr lang="pt-BR" b="1" dirty="0">
                <a:solidFill>
                  <a:schemeClr val="bg1"/>
                </a:solidFill>
              </a:rPr>
              <a:t>Vascularização do local</a:t>
            </a:r>
          </a:p>
          <a:p>
            <a:pPr algn="ctr">
              <a:buFontTx/>
              <a:buChar char="•"/>
            </a:pPr>
            <a:r>
              <a:rPr lang="pt-BR" b="1" dirty="0">
                <a:solidFill>
                  <a:schemeClr val="bg1"/>
                </a:solidFill>
              </a:rPr>
              <a:t>Superfície de absorção</a:t>
            </a:r>
          </a:p>
          <a:p>
            <a:pPr algn="ctr">
              <a:buFontTx/>
              <a:buChar char="•"/>
            </a:pPr>
            <a:r>
              <a:rPr lang="pt-BR" b="1" dirty="0">
                <a:solidFill>
                  <a:schemeClr val="bg1"/>
                </a:solidFill>
              </a:rPr>
              <a:t>Permeabilidade capilar</a:t>
            </a:r>
          </a:p>
        </p:txBody>
      </p:sp>
      <p:sp>
        <p:nvSpPr>
          <p:cNvPr id="6" name="Seta para baixo 5"/>
          <p:cNvSpPr/>
          <p:nvPr/>
        </p:nvSpPr>
        <p:spPr>
          <a:xfrm>
            <a:off x="4500562" y="4714884"/>
            <a:ext cx="484632" cy="97840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500298" y="3143248"/>
            <a:ext cx="4572000" cy="1477328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pt-BR" b="1" dirty="0" smtClean="0"/>
              <a:t>Fatores que influenciam a absorção: </a:t>
            </a:r>
            <a:r>
              <a:rPr lang="pt-BR" dirty="0" smtClean="0"/>
              <a:t>Características físico-químicas da substância ativa, propriedades da formulação farmacêutica e processos fisiológicos característicos do paciente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 smtClean="0"/>
              <a:t>Farmacocinética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285875" y="2786063"/>
          <a:ext cx="6738942" cy="3429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5361"/>
                <a:gridCol w="3053581"/>
              </a:tblGrid>
              <a:tr h="533729">
                <a:tc>
                  <a:txBody>
                    <a:bodyPr/>
                    <a:lstStyle/>
                    <a:p>
                      <a:r>
                        <a:rPr lang="pt-BR" smtClean="0"/>
                        <a:t>Fatores relacionados</a:t>
                      </a:r>
                      <a:r>
                        <a:rPr lang="pt-BR" baseline="0" smtClean="0"/>
                        <a:t> ao paciente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mtClean="0"/>
                        <a:t>Estados fisiopatológicos</a:t>
                      </a:r>
                      <a:endParaRPr lang="pt-BR" dirty="0"/>
                    </a:p>
                  </a:txBody>
                  <a:tcPr/>
                </a:tc>
              </a:tr>
              <a:tr h="2895295">
                <a:tc>
                  <a:txBody>
                    <a:bodyPr/>
                    <a:lstStyle/>
                    <a:p>
                      <a:r>
                        <a:rPr lang="pt-BR" dirty="0" smtClean="0"/>
                        <a:t>Idade</a:t>
                      </a:r>
                    </a:p>
                    <a:p>
                      <a:r>
                        <a:rPr lang="pt-BR" dirty="0" smtClean="0"/>
                        <a:t>Sexo</a:t>
                      </a:r>
                    </a:p>
                    <a:p>
                      <a:r>
                        <a:rPr lang="pt-BR" dirty="0" smtClean="0"/>
                        <a:t>Tabagismo</a:t>
                      </a:r>
                    </a:p>
                    <a:p>
                      <a:r>
                        <a:rPr lang="pt-BR" dirty="0" smtClean="0"/>
                        <a:t>Consumo de Álcool</a:t>
                      </a:r>
                    </a:p>
                    <a:p>
                      <a:r>
                        <a:rPr lang="pt-BR" dirty="0" smtClean="0"/>
                        <a:t>Uso</a:t>
                      </a:r>
                      <a:r>
                        <a:rPr lang="pt-BR" baseline="0" dirty="0" smtClean="0"/>
                        <a:t> de outros Medicamentos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Anemias</a:t>
                      </a:r>
                    </a:p>
                    <a:p>
                      <a:r>
                        <a:rPr lang="pt-BR" dirty="0" smtClean="0"/>
                        <a:t>Disfunção</a:t>
                      </a:r>
                      <a:r>
                        <a:rPr lang="pt-BR" baseline="0" dirty="0" smtClean="0"/>
                        <a:t> hepática</a:t>
                      </a:r>
                    </a:p>
                    <a:p>
                      <a:r>
                        <a:rPr lang="pt-BR" baseline="0" dirty="0" smtClean="0"/>
                        <a:t>Doenças renais</a:t>
                      </a:r>
                    </a:p>
                    <a:p>
                      <a:r>
                        <a:rPr lang="pt-BR" baseline="0" dirty="0" smtClean="0"/>
                        <a:t>Insuficiência Cardíaca</a:t>
                      </a:r>
                    </a:p>
                    <a:p>
                      <a:r>
                        <a:rPr lang="pt-BR" baseline="0" dirty="0" smtClean="0"/>
                        <a:t>Infecção</a:t>
                      </a:r>
                    </a:p>
                    <a:p>
                      <a:r>
                        <a:rPr lang="pt-BR" baseline="0" dirty="0" smtClean="0"/>
                        <a:t>Queimaduras</a:t>
                      </a:r>
                    </a:p>
                    <a:p>
                      <a:r>
                        <a:rPr lang="pt-BR" baseline="0" dirty="0" smtClean="0"/>
                        <a:t>Febre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7118" name="CaixaDeTexto 4"/>
          <p:cNvSpPr txBox="1">
            <a:spLocks noChangeArrowheads="1"/>
          </p:cNvSpPr>
          <p:nvPr/>
        </p:nvSpPr>
        <p:spPr bwMode="auto">
          <a:xfrm>
            <a:off x="1214438" y="2214563"/>
            <a:ext cx="73580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 smtClean="0">
                <a:latin typeface="Arial" pitchFamily="34" charset="0"/>
                <a:cs typeface="Arial" pitchFamily="34" charset="0"/>
              </a:rPr>
              <a:t>Fatores que podem influenciar os processos farmacocinéticos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42910" y="285728"/>
            <a:ext cx="7524750" cy="6337300"/>
          </a:xfrm>
          <a:noFill/>
          <a:ln/>
        </p:spPr>
        <p:txBody>
          <a:bodyPr>
            <a:normAutofit/>
          </a:bodyPr>
          <a:lstStyle/>
          <a:p>
            <a:pPr marL="0" indent="0" algn="ctr">
              <a:buFontTx/>
              <a:buNone/>
            </a:pPr>
            <a:r>
              <a:rPr lang="pt-BR" sz="3000" b="1" u="sng" dirty="0"/>
              <a:t>PRINCÍPIOS BÁSIOS DE ADMINISTRAÇÃO E PREPARO DE MEDICAMENTOS</a:t>
            </a:r>
          </a:p>
          <a:p>
            <a:pPr marL="0" indent="0" algn="ctr">
              <a:buFontTx/>
              <a:buNone/>
            </a:pPr>
            <a:endParaRPr lang="pt-BR" sz="2000" b="1" u="sng" dirty="0"/>
          </a:p>
          <a:p>
            <a:pPr marL="0" indent="0"/>
            <a:r>
              <a:rPr lang="pt-BR" sz="2000" b="1" dirty="0"/>
              <a:t>1. Prescrição Médica</a:t>
            </a:r>
          </a:p>
          <a:p>
            <a:pPr marL="0" indent="0" algn="just">
              <a:buFontTx/>
              <a:buNone/>
            </a:pPr>
            <a:r>
              <a:rPr lang="pt-BR" b="1" dirty="0"/>
              <a:t>	</a:t>
            </a:r>
            <a:r>
              <a:rPr lang="pt-BR" sz="2000" dirty="0"/>
              <a:t>É importante ressaltar que todo medicamento administrado está registrado na prescrição médica.</a:t>
            </a:r>
          </a:p>
          <a:p>
            <a:pPr marL="0" indent="0" algn="just">
              <a:buFontTx/>
              <a:buNone/>
            </a:pPr>
            <a:r>
              <a:rPr lang="pt-BR" sz="2000" b="1" dirty="0"/>
              <a:t>2. Regras para Administrar Medicações</a:t>
            </a:r>
            <a:r>
              <a:rPr lang="pt-BR" dirty="0"/>
              <a:t> </a:t>
            </a:r>
          </a:p>
          <a:p>
            <a:pPr marL="0" indent="0"/>
            <a:r>
              <a:rPr lang="pt-BR" sz="2000" dirty="0"/>
              <a:t>Dose Certa</a:t>
            </a:r>
          </a:p>
          <a:p>
            <a:pPr marL="0" indent="0"/>
            <a:r>
              <a:rPr lang="pt-BR" sz="2000" dirty="0"/>
              <a:t>Medicamento Certo</a:t>
            </a:r>
          </a:p>
          <a:p>
            <a:pPr marL="0" indent="0"/>
            <a:r>
              <a:rPr lang="pt-BR" sz="2000" dirty="0"/>
              <a:t>Paciente Certo</a:t>
            </a:r>
          </a:p>
          <a:p>
            <a:pPr marL="0" indent="0"/>
            <a:r>
              <a:rPr lang="pt-BR" sz="2000" dirty="0"/>
              <a:t>Hora Certa</a:t>
            </a:r>
          </a:p>
          <a:p>
            <a:pPr marL="0" indent="0"/>
            <a:r>
              <a:rPr lang="pt-BR" sz="2000" dirty="0"/>
              <a:t>Via Certa</a:t>
            </a:r>
          </a:p>
          <a:p>
            <a:pPr marL="0" indent="0" algn="just">
              <a:buFontTx/>
              <a:buNone/>
            </a:pP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tângulo 10"/>
          <p:cNvSpPr>
            <a:spLocks noChangeArrowheads="1"/>
          </p:cNvSpPr>
          <p:nvPr/>
        </p:nvSpPr>
        <p:spPr bwMode="auto">
          <a:xfrm>
            <a:off x="357188" y="642938"/>
            <a:ext cx="58578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200" b="1" dirty="0"/>
              <a:t>FARMACOCINÉTICA</a:t>
            </a:r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r>
              <a:rPr lang="pt-BR" sz="2200" b="1" dirty="0" smtClean="0"/>
              <a:t>EXEMPLO: ABSORÇÃO DE COMPRIMIDO</a:t>
            </a:r>
            <a:endParaRPr lang="pt-BR" sz="2200" b="1" dirty="0"/>
          </a:p>
          <a:p>
            <a:endParaRPr lang="pt-BR" b="1" dirty="0"/>
          </a:p>
        </p:txBody>
      </p:sp>
      <p:sp>
        <p:nvSpPr>
          <p:cNvPr id="19459" name="Rectangle 23"/>
          <p:cNvSpPr>
            <a:spLocks noChangeArrowheads="1"/>
          </p:cNvSpPr>
          <p:nvPr/>
        </p:nvSpPr>
        <p:spPr bwMode="auto">
          <a:xfrm>
            <a:off x="357188" y="1000125"/>
            <a:ext cx="558165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19460" name="Retângulo 6"/>
          <p:cNvSpPr>
            <a:spLocks noChangeArrowheads="1"/>
          </p:cNvSpPr>
          <p:nvPr/>
        </p:nvSpPr>
        <p:spPr bwMode="auto">
          <a:xfrm>
            <a:off x="6143625" y="6611938"/>
            <a:ext cx="3000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/>
              <a:t>Fonte: http://www.ff.up.pt/toxicologia/monografias</a:t>
            </a:r>
          </a:p>
        </p:txBody>
      </p:sp>
      <p:pic>
        <p:nvPicPr>
          <p:cNvPr id="1946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59436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ângulo 8"/>
          <p:cNvSpPr/>
          <p:nvPr/>
        </p:nvSpPr>
        <p:spPr>
          <a:xfrm>
            <a:off x="7000892" y="4786322"/>
            <a:ext cx="1886478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pt-BR" b="1" dirty="0" smtClean="0"/>
              <a:t>Biotransformação</a:t>
            </a:r>
            <a:endParaRPr lang="pt-BR" dirty="0"/>
          </a:p>
        </p:txBody>
      </p:sp>
      <p:sp>
        <p:nvSpPr>
          <p:cNvPr id="10" name="Seta para a direita 9"/>
          <p:cNvSpPr/>
          <p:nvPr/>
        </p:nvSpPr>
        <p:spPr>
          <a:xfrm>
            <a:off x="5786446" y="4929198"/>
            <a:ext cx="97840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7286644" y="5357826"/>
            <a:ext cx="1222066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pt-BR" b="1" dirty="0" smtClean="0"/>
              <a:t>Eliminação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7000892" y="4143380"/>
            <a:ext cx="1902893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pt-BR" b="1" dirty="0" smtClean="0"/>
              <a:t>Efeito Terapêutico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tângulo 2"/>
          <p:cNvSpPr>
            <a:spLocks noChangeArrowheads="1"/>
          </p:cNvSpPr>
          <p:nvPr/>
        </p:nvSpPr>
        <p:spPr bwMode="auto">
          <a:xfrm>
            <a:off x="4857750" y="6611938"/>
            <a:ext cx="20716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/>
              <a:t>Fonte: http://www.fotosearch.com</a:t>
            </a:r>
          </a:p>
        </p:txBody>
      </p:sp>
      <p:sp>
        <p:nvSpPr>
          <p:cNvPr id="17411" name="Rectangle 23"/>
          <p:cNvSpPr>
            <a:spLocks noChangeArrowheads="1"/>
          </p:cNvSpPr>
          <p:nvPr/>
        </p:nvSpPr>
        <p:spPr bwMode="auto">
          <a:xfrm>
            <a:off x="2000250" y="785813"/>
            <a:ext cx="5581650" cy="4603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85750"/>
            <a:ext cx="1766887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7" descr="Ver imagem em tamanho grand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00" y="5072063"/>
            <a:ext cx="1293813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Retângulo 10"/>
          <p:cNvSpPr>
            <a:spLocks noChangeArrowheads="1"/>
          </p:cNvSpPr>
          <p:nvPr/>
        </p:nvSpPr>
        <p:spPr bwMode="auto">
          <a:xfrm>
            <a:off x="2000250" y="357188"/>
            <a:ext cx="58578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200" b="1" dirty="0" smtClean="0"/>
              <a:t>RESUMO FARMACOCINÉTICA </a:t>
            </a:r>
            <a:r>
              <a:rPr lang="pt-BR" sz="2200" b="1" dirty="0"/>
              <a:t>CLÍNICA</a:t>
            </a:r>
          </a:p>
          <a:p>
            <a:endParaRPr lang="pt-BR" b="1" dirty="0"/>
          </a:p>
        </p:txBody>
      </p:sp>
      <p:sp>
        <p:nvSpPr>
          <p:cNvPr id="17415" name="Retângulo 8"/>
          <p:cNvSpPr>
            <a:spLocks noChangeArrowheads="1"/>
          </p:cNvSpPr>
          <p:nvPr/>
        </p:nvSpPr>
        <p:spPr bwMode="auto">
          <a:xfrm>
            <a:off x="2000232" y="1000125"/>
            <a:ext cx="6858018" cy="92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b="1"/>
              <a:t>Ajuste da terapêutica </a:t>
            </a:r>
            <a:r>
              <a:rPr lang="pt-BR"/>
              <a:t>em diferentes pacientes, tanto da resposta desejada quanto da toxicidade em função da </a:t>
            </a:r>
            <a:r>
              <a:rPr lang="pt-BR" b="1"/>
              <a:t>concentração do fármaco </a:t>
            </a:r>
            <a:r>
              <a:rPr lang="pt-BR"/>
              <a:t>em seu </a:t>
            </a:r>
            <a:r>
              <a:rPr lang="pt-BR" b="1"/>
              <a:t>sítio de ação.</a:t>
            </a:r>
          </a:p>
        </p:txBody>
      </p:sp>
      <p:sp>
        <p:nvSpPr>
          <p:cNvPr id="17416" name="Retângulo 9"/>
          <p:cNvSpPr>
            <a:spLocks noChangeArrowheads="1"/>
          </p:cNvSpPr>
          <p:nvPr/>
        </p:nvSpPr>
        <p:spPr bwMode="auto">
          <a:xfrm>
            <a:off x="2786063" y="6072188"/>
            <a:ext cx="2813050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Concentração Plasmática</a:t>
            </a:r>
          </a:p>
        </p:txBody>
      </p:sp>
      <p:sp>
        <p:nvSpPr>
          <p:cNvPr id="17417" name="Retângulo 10"/>
          <p:cNvSpPr>
            <a:spLocks noChangeArrowheads="1"/>
          </p:cNvSpPr>
          <p:nvPr/>
        </p:nvSpPr>
        <p:spPr bwMode="auto">
          <a:xfrm>
            <a:off x="2928938" y="2500313"/>
            <a:ext cx="2698750" cy="3698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b="1">
                <a:solidFill>
                  <a:schemeClr val="bg1"/>
                </a:solidFill>
              </a:rPr>
              <a:t>Produto Farmacêutico</a:t>
            </a:r>
          </a:p>
        </p:txBody>
      </p:sp>
      <p:pic>
        <p:nvPicPr>
          <p:cNvPr id="17418" name="Picture 10" descr="http://colorirdesenhos.com/files/desenhos/fabrica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3" y="2714625"/>
            <a:ext cx="1936750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9" name="Retângulo 14"/>
          <p:cNvSpPr>
            <a:spLocks noChangeArrowheads="1"/>
          </p:cNvSpPr>
          <p:nvPr/>
        </p:nvSpPr>
        <p:spPr bwMode="auto">
          <a:xfrm>
            <a:off x="2643188" y="3357563"/>
            <a:ext cx="3146425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b="1"/>
              <a:t>Liberação (Desintegração</a:t>
            </a:r>
            <a:r>
              <a:rPr lang="pt-BR"/>
              <a:t>)</a:t>
            </a:r>
          </a:p>
        </p:txBody>
      </p:sp>
      <p:sp>
        <p:nvSpPr>
          <p:cNvPr id="17420" name="Retângulo 15"/>
          <p:cNvSpPr>
            <a:spLocks noChangeArrowheads="1"/>
          </p:cNvSpPr>
          <p:nvPr/>
        </p:nvSpPr>
        <p:spPr bwMode="auto">
          <a:xfrm>
            <a:off x="2428875" y="4214813"/>
            <a:ext cx="3890963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b="1"/>
              <a:t>Dissolução (Dispersão Molecular)</a:t>
            </a:r>
          </a:p>
        </p:txBody>
      </p:sp>
      <p:pic>
        <p:nvPicPr>
          <p:cNvPr id="17421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750" y="4286250"/>
            <a:ext cx="865188" cy="857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7422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13" y="5815013"/>
            <a:ext cx="1103312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3" name="Picture 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72313" y="2714625"/>
            <a:ext cx="942975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4" name="Rectangle 23"/>
          <p:cNvSpPr>
            <a:spLocks noChangeArrowheads="1"/>
          </p:cNvSpPr>
          <p:nvPr/>
        </p:nvSpPr>
        <p:spPr bwMode="auto">
          <a:xfrm rot="5400000" flipV="1">
            <a:off x="4924425" y="4719638"/>
            <a:ext cx="3795713" cy="7143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17425" name="Retângulo 22"/>
          <p:cNvSpPr>
            <a:spLocks noChangeArrowheads="1"/>
          </p:cNvSpPr>
          <p:nvPr/>
        </p:nvSpPr>
        <p:spPr bwMode="auto">
          <a:xfrm>
            <a:off x="6765925" y="2357438"/>
            <a:ext cx="2378075" cy="3698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b="1">
                <a:solidFill>
                  <a:schemeClr val="bg1"/>
                </a:solidFill>
              </a:rPr>
              <a:t>Forma farmacêutica</a:t>
            </a:r>
          </a:p>
        </p:txBody>
      </p:sp>
      <p:pic>
        <p:nvPicPr>
          <p:cNvPr id="17426" name="Picture 1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1063" y="4214813"/>
            <a:ext cx="365125" cy="94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7" name="Picture 1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86750" y="6000750"/>
            <a:ext cx="8572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8" name="Picture 17" descr="http://comps.fotosearch.com/comp/SUE/SUE105/spray-paint_~TOCL0170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047038" y="2857500"/>
            <a:ext cx="1096962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9" name="Retângulo 26"/>
          <p:cNvSpPr>
            <a:spLocks noChangeArrowheads="1"/>
          </p:cNvSpPr>
          <p:nvPr/>
        </p:nvSpPr>
        <p:spPr bwMode="auto">
          <a:xfrm>
            <a:off x="2857500" y="5000625"/>
            <a:ext cx="2709863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b="1"/>
              <a:t>Biodisponibilidade</a:t>
            </a:r>
            <a:endParaRPr lang="pt-BR"/>
          </a:p>
          <a:p>
            <a:pPr algn="ctr"/>
            <a:r>
              <a:rPr lang="pt-BR" sz="1400"/>
              <a:t>Interação Fármaco / Organismo</a:t>
            </a:r>
          </a:p>
        </p:txBody>
      </p:sp>
      <p:sp>
        <p:nvSpPr>
          <p:cNvPr id="17430" name="Seta para baixo 27"/>
          <p:cNvSpPr>
            <a:spLocks noChangeArrowheads="1"/>
          </p:cNvSpPr>
          <p:nvPr/>
        </p:nvSpPr>
        <p:spPr bwMode="auto">
          <a:xfrm>
            <a:off x="4000500" y="2857500"/>
            <a:ext cx="285750" cy="406400"/>
          </a:xfrm>
          <a:prstGeom prst="downArrow">
            <a:avLst>
              <a:gd name="adj1" fmla="val 50000"/>
              <a:gd name="adj2" fmla="val 49936"/>
            </a:avLst>
          </a:prstGeom>
          <a:gradFill rotWithShape="0">
            <a:gsLst>
              <a:gs pos="0">
                <a:srgbClr val="0000FF"/>
              </a:gs>
              <a:gs pos="100000">
                <a:srgbClr val="000010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pt-BR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31" name="Seta para baixo 28"/>
          <p:cNvSpPr>
            <a:spLocks noChangeArrowheads="1"/>
          </p:cNvSpPr>
          <p:nvPr/>
        </p:nvSpPr>
        <p:spPr bwMode="auto">
          <a:xfrm>
            <a:off x="4000500" y="3714750"/>
            <a:ext cx="285750" cy="406400"/>
          </a:xfrm>
          <a:prstGeom prst="downArrow">
            <a:avLst>
              <a:gd name="adj1" fmla="val 50000"/>
              <a:gd name="adj2" fmla="val 49936"/>
            </a:avLst>
          </a:prstGeom>
          <a:gradFill rotWithShape="0">
            <a:gsLst>
              <a:gs pos="0">
                <a:srgbClr val="0000FF"/>
              </a:gs>
              <a:gs pos="100000">
                <a:srgbClr val="000010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pt-BR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32" name="Seta para baixo 29"/>
          <p:cNvSpPr>
            <a:spLocks noChangeArrowheads="1"/>
          </p:cNvSpPr>
          <p:nvPr/>
        </p:nvSpPr>
        <p:spPr bwMode="auto">
          <a:xfrm>
            <a:off x="4000500" y="4572000"/>
            <a:ext cx="285750" cy="406400"/>
          </a:xfrm>
          <a:prstGeom prst="downArrow">
            <a:avLst>
              <a:gd name="adj1" fmla="val 50000"/>
              <a:gd name="adj2" fmla="val 49936"/>
            </a:avLst>
          </a:prstGeom>
          <a:gradFill rotWithShape="0">
            <a:gsLst>
              <a:gs pos="0">
                <a:srgbClr val="0000FF"/>
              </a:gs>
              <a:gs pos="100000">
                <a:srgbClr val="000010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pt-BR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33" name="Seta para baixo 30"/>
          <p:cNvSpPr>
            <a:spLocks noChangeArrowheads="1"/>
          </p:cNvSpPr>
          <p:nvPr/>
        </p:nvSpPr>
        <p:spPr bwMode="auto">
          <a:xfrm>
            <a:off x="4000500" y="5572125"/>
            <a:ext cx="285750" cy="406400"/>
          </a:xfrm>
          <a:prstGeom prst="downArrow">
            <a:avLst>
              <a:gd name="adj1" fmla="val 50000"/>
              <a:gd name="adj2" fmla="val 49936"/>
            </a:avLst>
          </a:prstGeom>
          <a:gradFill rotWithShape="0">
            <a:gsLst>
              <a:gs pos="0">
                <a:srgbClr val="0000FF"/>
              </a:gs>
              <a:gs pos="100000">
                <a:srgbClr val="000010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pt-BR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214313" y="4643438"/>
            <a:ext cx="1666875" cy="36988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dirty="0">
                <a:solidFill>
                  <a:schemeClr val="bg1"/>
                </a:solidFill>
              </a:rPr>
              <a:t>Lei n</a:t>
            </a:r>
            <a:r>
              <a:rPr lang="pt-BR" u="sng" baseline="30000" dirty="0">
                <a:solidFill>
                  <a:schemeClr val="bg1"/>
                </a:solidFill>
              </a:rPr>
              <a:t>0</a:t>
            </a:r>
            <a:r>
              <a:rPr lang="pt-BR" dirty="0">
                <a:solidFill>
                  <a:schemeClr val="bg1"/>
                </a:solidFill>
              </a:rPr>
              <a:t> 9787/99</a:t>
            </a:r>
          </a:p>
        </p:txBody>
      </p:sp>
      <p:sp>
        <p:nvSpPr>
          <p:cNvPr id="17435" name="Retângulo 38"/>
          <p:cNvSpPr>
            <a:spLocks noChangeArrowheads="1"/>
          </p:cNvSpPr>
          <p:nvPr/>
        </p:nvSpPr>
        <p:spPr bwMode="auto">
          <a:xfrm>
            <a:off x="285750" y="2857500"/>
            <a:ext cx="16033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 b="1"/>
              <a:t>Industria Farmacêutica</a:t>
            </a:r>
          </a:p>
        </p:txBody>
      </p:sp>
      <p:sp>
        <p:nvSpPr>
          <p:cNvPr id="17436" name="Retângulo 27"/>
          <p:cNvSpPr>
            <a:spLocks noChangeArrowheads="1"/>
          </p:cNvSpPr>
          <p:nvPr/>
        </p:nvSpPr>
        <p:spPr bwMode="auto">
          <a:xfrm>
            <a:off x="571500" y="5143500"/>
            <a:ext cx="7651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200" b="1"/>
              <a:t>ANVISA</a:t>
            </a:r>
            <a:endParaRPr lang="pt-BR" sz="1200"/>
          </a:p>
        </p:txBody>
      </p:sp>
      <p:sp>
        <p:nvSpPr>
          <p:cNvPr id="17437" name="Retângulo 28"/>
          <p:cNvSpPr>
            <a:spLocks noChangeArrowheads="1"/>
          </p:cNvSpPr>
          <p:nvPr/>
        </p:nvSpPr>
        <p:spPr bwMode="auto">
          <a:xfrm>
            <a:off x="500063" y="5500688"/>
            <a:ext cx="936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200" b="1"/>
              <a:t>Genéricos</a:t>
            </a:r>
            <a:endParaRPr lang="pt-BR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10"/>
          <p:cNvSpPr>
            <a:spLocks noChangeArrowheads="1"/>
          </p:cNvSpPr>
          <p:nvPr/>
        </p:nvSpPr>
        <p:spPr bwMode="auto">
          <a:xfrm>
            <a:off x="214313" y="142875"/>
            <a:ext cx="5857875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200" b="1" dirty="0"/>
              <a:t>CONCEITOS BÁSICOS</a:t>
            </a:r>
          </a:p>
          <a:p>
            <a:endParaRPr lang="pt-BR" sz="2200" b="1" dirty="0"/>
          </a:p>
          <a:p>
            <a:r>
              <a:rPr lang="pt-BR" sz="3600" b="1" dirty="0" err="1"/>
              <a:t>Biodisponibilidade</a:t>
            </a:r>
            <a:endParaRPr lang="pt-BR" sz="3600" b="1" dirty="0"/>
          </a:p>
          <a:p>
            <a:endParaRPr lang="pt-BR" sz="3600" b="1" dirty="0"/>
          </a:p>
        </p:txBody>
      </p:sp>
      <p:sp>
        <p:nvSpPr>
          <p:cNvPr id="15363" name="Rectangle 23"/>
          <p:cNvSpPr>
            <a:spLocks noChangeArrowheads="1"/>
          </p:cNvSpPr>
          <p:nvPr/>
        </p:nvSpPr>
        <p:spPr bwMode="auto">
          <a:xfrm>
            <a:off x="285750" y="642938"/>
            <a:ext cx="5581650" cy="7143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15366" name="Retângulo 5"/>
          <p:cNvSpPr>
            <a:spLocks noChangeArrowheads="1"/>
          </p:cNvSpPr>
          <p:nvPr/>
        </p:nvSpPr>
        <p:spPr bwMode="auto">
          <a:xfrm>
            <a:off x="928662" y="2143116"/>
            <a:ext cx="6858048" cy="169277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600" dirty="0"/>
              <a:t>Corresponde à fração do fármaco </a:t>
            </a:r>
            <a:r>
              <a:rPr lang="pt-BR" sz="2600" dirty="0" smtClean="0"/>
              <a:t>administrado e ABSORVIDO </a:t>
            </a:r>
            <a:r>
              <a:rPr lang="pt-BR" sz="2600" dirty="0"/>
              <a:t>que alcança a circulação sistêmica, incluindo a sua curva de concentração e tempo na circulação sistêmica.</a:t>
            </a:r>
          </a:p>
        </p:txBody>
      </p:sp>
      <p:pic>
        <p:nvPicPr>
          <p:cNvPr id="5" name="Picture 1" descr="C:\Users\Admin\Desktop\doutor medicamentos\generic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4445131"/>
            <a:ext cx="2339752" cy="24128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tângulo 10"/>
          <p:cNvSpPr>
            <a:spLocks noChangeArrowheads="1"/>
          </p:cNvSpPr>
          <p:nvPr/>
        </p:nvSpPr>
        <p:spPr bwMode="auto">
          <a:xfrm>
            <a:off x="357188" y="642938"/>
            <a:ext cx="5857875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000" b="1" dirty="0" smtClean="0"/>
              <a:t>ABSORÇÃO &amp; BIODISPONIBILIDADE</a:t>
            </a:r>
            <a:endParaRPr lang="pt-BR" sz="3000" b="1" dirty="0"/>
          </a:p>
          <a:p>
            <a:r>
              <a:rPr lang="pt-BR" sz="2200" b="1" dirty="0" smtClean="0"/>
              <a:t>EXEMPLO: Curvas ADME – Diferentes Vias</a:t>
            </a:r>
            <a:endParaRPr lang="pt-BR" sz="2200" b="1" dirty="0"/>
          </a:p>
          <a:p>
            <a:endParaRPr lang="pt-BR" b="1" dirty="0"/>
          </a:p>
        </p:txBody>
      </p:sp>
      <p:sp>
        <p:nvSpPr>
          <p:cNvPr id="1028" name="Rectangle 23"/>
          <p:cNvSpPr>
            <a:spLocks noChangeArrowheads="1"/>
          </p:cNvSpPr>
          <p:nvPr/>
        </p:nvSpPr>
        <p:spPr bwMode="auto">
          <a:xfrm>
            <a:off x="357158" y="1142984"/>
            <a:ext cx="558165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357188" y="1714500"/>
          <a:ext cx="8542337" cy="4572000"/>
        </p:xfrm>
        <a:graphic>
          <a:graphicData uri="http://schemas.openxmlformats.org/presentationml/2006/ole">
            <p:oleObj spid="_x0000_s3074" name="Chart" r:id="rId3" imgW="8010449" imgH="4286402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tângulo 10"/>
          <p:cNvSpPr>
            <a:spLocks noChangeArrowheads="1"/>
          </p:cNvSpPr>
          <p:nvPr/>
        </p:nvSpPr>
        <p:spPr bwMode="auto">
          <a:xfrm>
            <a:off x="2143125" y="214313"/>
            <a:ext cx="6072188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 sz="2200" b="1" dirty="0"/>
          </a:p>
          <a:p>
            <a:r>
              <a:rPr lang="pt-BR" sz="2200" b="1" dirty="0" smtClean="0"/>
              <a:t>               CONCENTRAÇÃO </a:t>
            </a:r>
            <a:r>
              <a:rPr lang="pt-BR" sz="2200" b="1" dirty="0"/>
              <a:t>TERAPÊUTICA</a:t>
            </a:r>
          </a:p>
          <a:p>
            <a:endParaRPr lang="pt-BR" b="1" dirty="0"/>
          </a:p>
        </p:txBody>
      </p:sp>
      <p:sp>
        <p:nvSpPr>
          <p:cNvPr id="18435" name="Rectangle 23"/>
          <p:cNvSpPr>
            <a:spLocks noChangeArrowheads="1"/>
          </p:cNvSpPr>
          <p:nvPr/>
        </p:nvSpPr>
        <p:spPr bwMode="auto">
          <a:xfrm>
            <a:off x="1785938" y="1000125"/>
            <a:ext cx="558165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18436" name="Picture 4" descr="http://www.imageenvision.com/150/48932-royalty-free-rf-illustration-of-a-3d-white-male-doctor-standing-behind-a-blank-sign-by-jul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14563" cy="215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3429000"/>
            <a:ext cx="11049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Retângulo 8"/>
          <p:cNvSpPr>
            <a:spLocks noChangeArrowheads="1"/>
          </p:cNvSpPr>
          <p:nvPr/>
        </p:nvSpPr>
        <p:spPr bwMode="auto">
          <a:xfrm>
            <a:off x="571500" y="4929188"/>
            <a:ext cx="3714750" cy="646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Sítio de Ação - Receptores</a:t>
            </a:r>
          </a:p>
          <a:p>
            <a:r>
              <a:rPr lang="pt-BR"/>
              <a:t>Dose &amp; Intervalo de Administração</a:t>
            </a:r>
          </a:p>
        </p:txBody>
      </p:sp>
      <p:sp>
        <p:nvSpPr>
          <p:cNvPr id="18439" name="Seta para a direita 14"/>
          <p:cNvSpPr>
            <a:spLocks noChangeArrowheads="1"/>
          </p:cNvSpPr>
          <p:nvPr/>
        </p:nvSpPr>
        <p:spPr bwMode="auto">
          <a:xfrm>
            <a:off x="4429125" y="5715000"/>
            <a:ext cx="1643063" cy="627063"/>
          </a:xfrm>
          <a:prstGeom prst="rightArrow">
            <a:avLst>
              <a:gd name="adj1" fmla="val 50000"/>
              <a:gd name="adj2" fmla="val 50040"/>
            </a:avLst>
          </a:prstGeom>
          <a:gradFill rotWithShape="0">
            <a:gsLst>
              <a:gs pos="0">
                <a:schemeClr val="bg1"/>
              </a:gs>
              <a:gs pos="100000">
                <a:srgbClr val="000010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BR" b="1">
                <a:latin typeface="Calibri" pitchFamily="34" charset="0"/>
              </a:rPr>
              <a:t>EXCESSO</a:t>
            </a:r>
          </a:p>
        </p:txBody>
      </p:sp>
      <p:sp>
        <p:nvSpPr>
          <p:cNvPr id="18440" name="Retângulo 15"/>
          <p:cNvSpPr>
            <a:spLocks noChangeArrowheads="1"/>
          </p:cNvSpPr>
          <p:nvPr/>
        </p:nvSpPr>
        <p:spPr bwMode="auto">
          <a:xfrm>
            <a:off x="6500813" y="5786438"/>
            <a:ext cx="1274762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Toxicidade</a:t>
            </a:r>
          </a:p>
        </p:txBody>
      </p:sp>
      <p:sp>
        <p:nvSpPr>
          <p:cNvPr id="18441" name="Seta para a direita 17"/>
          <p:cNvSpPr>
            <a:spLocks noChangeArrowheads="1"/>
          </p:cNvSpPr>
          <p:nvPr/>
        </p:nvSpPr>
        <p:spPr bwMode="auto">
          <a:xfrm>
            <a:off x="4429125" y="4857750"/>
            <a:ext cx="1643063" cy="627063"/>
          </a:xfrm>
          <a:prstGeom prst="rightArrow">
            <a:avLst>
              <a:gd name="adj1" fmla="val 50000"/>
              <a:gd name="adj2" fmla="val 50040"/>
            </a:avLst>
          </a:prstGeom>
          <a:gradFill rotWithShape="0">
            <a:gsLst>
              <a:gs pos="0">
                <a:schemeClr val="bg1"/>
              </a:gs>
              <a:gs pos="100000">
                <a:srgbClr val="000010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BR" b="1">
                <a:latin typeface="Calibri" pitchFamily="34" charset="0"/>
              </a:rPr>
              <a:t>ADEQUADO</a:t>
            </a:r>
          </a:p>
        </p:txBody>
      </p:sp>
      <p:sp>
        <p:nvSpPr>
          <p:cNvPr id="18442" name="Seta para a direita 18"/>
          <p:cNvSpPr>
            <a:spLocks noChangeArrowheads="1"/>
          </p:cNvSpPr>
          <p:nvPr/>
        </p:nvSpPr>
        <p:spPr bwMode="auto">
          <a:xfrm>
            <a:off x="4357688" y="4000500"/>
            <a:ext cx="1692275" cy="627063"/>
          </a:xfrm>
          <a:prstGeom prst="rightArrow">
            <a:avLst>
              <a:gd name="adj1" fmla="val 50000"/>
              <a:gd name="adj2" fmla="val 50026"/>
            </a:avLst>
          </a:prstGeom>
          <a:gradFill rotWithShape="0">
            <a:gsLst>
              <a:gs pos="0">
                <a:schemeClr val="bg1"/>
              </a:gs>
              <a:gs pos="100000">
                <a:srgbClr val="000010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BR" b="1">
                <a:latin typeface="Calibri" pitchFamily="34" charset="0"/>
              </a:rPr>
              <a:t>INSUFICIENTE</a:t>
            </a:r>
          </a:p>
        </p:txBody>
      </p:sp>
      <p:sp>
        <p:nvSpPr>
          <p:cNvPr id="18443" name="Retângulo 19"/>
          <p:cNvSpPr>
            <a:spLocks noChangeArrowheads="1"/>
          </p:cNvSpPr>
          <p:nvPr/>
        </p:nvSpPr>
        <p:spPr bwMode="auto">
          <a:xfrm>
            <a:off x="6143625" y="4143375"/>
            <a:ext cx="211173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dirty="0" smtClean="0"/>
              <a:t>Pode ser Descartado</a:t>
            </a:r>
            <a:endParaRPr lang="pt-BR" dirty="0"/>
          </a:p>
        </p:txBody>
      </p:sp>
      <p:sp>
        <p:nvSpPr>
          <p:cNvPr id="18444" name="Retângulo 20"/>
          <p:cNvSpPr>
            <a:spLocks noChangeArrowheads="1"/>
          </p:cNvSpPr>
          <p:nvPr/>
        </p:nvSpPr>
        <p:spPr bwMode="auto">
          <a:xfrm>
            <a:off x="6278563" y="5000625"/>
            <a:ext cx="1852612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Efeito Desejável</a:t>
            </a:r>
          </a:p>
          <a:p>
            <a:r>
              <a:rPr lang="pt-BR" b="1"/>
              <a:t>[  ] terapêutica</a:t>
            </a:r>
          </a:p>
        </p:txBody>
      </p:sp>
      <p:sp>
        <p:nvSpPr>
          <p:cNvPr id="18445" name="Retângulo 21"/>
          <p:cNvSpPr>
            <a:spLocks noChangeArrowheads="1"/>
          </p:cNvSpPr>
          <p:nvPr/>
        </p:nvSpPr>
        <p:spPr bwMode="auto">
          <a:xfrm>
            <a:off x="2357438" y="1428750"/>
            <a:ext cx="6357937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Concentrações de efeito mínimo eficaz (limite mínimo) e efeito tóxico (concentração máxima tolerada, limite máximo).</a:t>
            </a:r>
          </a:p>
        </p:txBody>
      </p:sp>
      <p:sp>
        <p:nvSpPr>
          <p:cNvPr id="18446" name="Retângulo 22"/>
          <p:cNvSpPr>
            <a:spLocks noChangeArrowheads="1"/>
          </p:cNvSpPr>
          <p:nvPr/>
        </p:nvSpPr>
        <p:spPr bwMode="auto">
          <a:xfrm>
            <a:off x="4786313" y="5429250"/>
            <a:ext cx="492125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b="1"/>
              <a:t>I.T.</a:t>
            </a:r>
            <a:endParaRPr lang="pt-BR"/>
          </a:p>
        </p:txBody>
      </p:sp>
      <p:sp>
        <p:nvSpPr>
          <p:cNvPr id="18447" name="Retângulo 23"/>
          <p:cNvSpPr>
            <a:spLocks noChangeArrowheads="1"/>
          </p:cNvSpPr>
          <p:nvPr/>
        </p:nvSpPr>
        <p:spPr bwMode="auto">
          <a:xfrm>
            <a:off x="6643688" y="2928938"/>
            <a:ext cx="16970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1200" b="1" i="1"/>
              <a:t>IT: </a:t>
            </a:r>
            <a:r>
              <a:rPr lang="pt-BR" sz="1200" i="1"/>
              <a:t>Índice Terapêutico</a:t>
            </a:r>
          </a:p>
        </p:txBody>
      </p:sp>
      <p:sp>
        <p:nvSpPr>
          <p:cNvPr id="18448" name="Retângulo 24"/>
          <p:cNvSpPr>
            <a:spLocks noChangeArrowheads="1"/>
          </p:cNvSpPr>
          <p:nvPr/>
        </p:nvSpPr>
        <p:spPr bwMode="auto">
          <a:xfrm>
            <a:off x="3857625" y="2571750"/>
            <a:ext cx="2571750" cy="36988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i="1"/>
              <a:t>“Janela Terapêutica"</a:t>
            </a:r>
          </a:p>
        </p:txBody>
      </p:sp>
      <p:sp>
        <p:nvSpPr>
          <p:cNvPr id="18449" name="Retângulo 25"/>
          <p:cNvSpPr>
            <a:spLocks noChangeArrowheads="1"/>
          </p:cNvSpPr>
          <p:nvPr/>
        </p:nvSpPr>
        <p:spPr bwMode="auto">
          <a:xfrm>
            <a:off x="3857625" y="2928938"/>
            <a:ext cx="2570163" cy="646112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/>
              <a:t>Faixa de Concentração</a:t>
            </a:r>
          </a:p>
          <a:p>
            <a:pPr algn="ctr"/>
            <a:r>
              <a:rPr lang="pt-BR"/>
              <a:t> Eficácia/Toxicidade</a:t>
            </a:r>
          </a:p>
        </p:txBody>
      </p:sp>
      <p:sp>
        <p:nvSpPr>
          <p:cNvPr id="18450" name="Retângulo 26"/>
          <p:cNvSpPr>
            <a:spLocks noChangeArrowheads="1"/>
          </p:cNvSpPr>
          <p:nvPr/>
        </p:nvSpPr>
        <p:spPr bwMode="auto">
          <a:xfrm>
            <a:off x="0" y="6488113"/>
            <a:ext cx="26590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200"/>
              <a:t>Amitriptilina – Faixa Estreita (I.T.&lt; 5)</a:t>
            </a:r>
          </a:p>
        </p:txBody>
      </p:sp>
      <p:sp>
        <p:nvSpPr>
          <p:cNvPr id="18451" name="Retângulo 2"/>
          <p:cNvSpPr>
            <a:spLocks noChangeArrowheads="1"/>
          </p:cNvSpPr>
          <p:nvPr/>
        </p:nvSpPr>
        <p:spPr bwMode="auto">
          <a:xfrm>
            <a:off x="2357422" y="0"/>
            <a:ext cx="385763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000" dirty="0" smtClean="0"/>
              <a:t>Fonte: http://2.bp.blogspot.com</a:t>
            </a:r>
            <a:r>
              <a:rPr lang="pt-BR" sz="1000" dirty="0"/>
              <a:t>/_</a:t>
            </a:r>
            <a:r>
              <a:rPr lang="pt-BR" sz="1000" dirty="0" smtClean="0"/>
              <a:t>rT2zKLK32oU/TBVwgvMga6I</a:t>
            </a:r>
            <a:endParaRPr lang="pt-BR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r>
              <a:rPr lang="pt-BR" sz="4000" b="1" i="1" dirty="0" smtClean="0"/>
              <a:t>ABSORÇÃO DE FÁRMACOS</a:t>
            </a:r>
            <a:endParaRPr lang="pt-BR" sz="4000" b="1" i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4497388"/>
          </a:xfrm>
        </p:spPr>
        <p:txBody>
          <a:bodyPr/>
          <a:lstStyle/>
          <a:p>
            <a:pPr marL="609600" indent="-609600" algn="just"/>
            <a:r>
              <a:rPr lang="pt-BR" sz="2400" dirty="0"/>
              <a:t>Os fármacos devem atravessar as </a:t>
            </a:r>
            <a:r>
              <a:rPr lang="pt-BR" sz="2400" b="1" i="1" dirty="0"/>
              <a:t>membranas biológicas </a:t>
            </a:r>
            <a:r>
              <a:rPr lang="pt-BR" sz="2400" dirty="0"/>
              <a:t>para serem absorvidos</a:t>
            </a:r>
            <a:r>
              <a:rPr lang="pt-BR" sz="2400" dirty="0" smtClean="0"/>
              <a:t>.</a:t>
            </a:r>
          </a:p>
          <a:p>
            <a:pPr marL="609600" indent="-609600" algn="just"/>
            <a:endParaRPr lang="pt-BR" sz="2400" dirty="0"/>
          </a:p>
          <a:p>
            <a:pPr marL="609600" indent="-609600" algn="just"/>
            <a:endParaRPr lang="pt-BR" sz="2400" dirty="0"/>
          </a:p>
          <a:p>
            <a:pPr marL="609600" indent="-609600" algn="just"/>
            <a:r>
              <a:rPr lang="pt-BR" sz="2400" dirty="0"/>
              <a:t>Os fármacos penetram as membranas biológicas por </a:t>
            </a:r>
            <a:r>
              <a:rPr lang="pt-BR" sz="2400" dirty="0" smtClean="0"/>
              <a:t>mecanismos de </a:t>
            </a:r>
            <a:r>
              <a:rPr lang="pt-BR" sz="2400" b="1" i="1" dirty="0" smtClean="0"/>
              <a:t>Difusão e Transportes Especializados</a:t>
            </a:r>
            <a:r>
              <a:rPr lang="pt-BR" sz="2400" dirty="0" smtClean="0"/>
              <a:t>.</a:t>
            </a:r>
          </a:p>
          <a:p>
            <a:pPr marL="609600" indent="-609600">
              <a:buNone/>
            </a:pPr>
            <a:endParaRPr lang="pt-B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tângulo 10"/>
          <p:cNvSpPr>
            <a:spLocks noChangeArrowheads="1"/>
          </p:cNvSpPr>
          <p:nvPr/>
        </p:nvSpPr>
        <p:spPr bwMode="auto">
          <a:xfrm>
            <a:off x="571500" y="285750"/>
            <a:ext cx="6715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200" b="1"/>
              <a:t>Transporte através de Membranas (Fármacos)</a:t>
            </a:r>
          </a:p>
          <a:p>
            <a:endParaRPr lang="pt-BR" b="1"/>
          </a:p>
        </p:txBody>
      </p:sp>
      <p:sp>
        <p:nvSpPr>
          <p:cNvPr id="25603" name="Rectangle 23"/>
          <p:cNvSpPr>
            <a:spLocks noChangeArrowheads="1"/>
          </p:cNvSpPr>
          <p:nvPr/>
        </p:nvSpPr>
        <p:spPr bwMode="auto">
          <a:xfrm>
            <a:off x="642938" y="714375"/>
            <a:ext cx="6500812" cy="714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785813"/>
            <a:ext cx="66738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28625" y="4500563"/>
            <a:ext cx="2714625" cy="2214562"/>
            <a:chOff x="1584" y="1584"/>
            <a:chExt cx="2293" cy="2310"/>
          </a:xfrm>
        </p:grpSpPr>
        <p:sp>
          <p:nvSpPr>
            <p:cNvPr id="25613" name="Oval 6"/>
            <p:cNvSpPr>
              <a:spLocks noChangeArrowheads="1"/>
            </p:cNvSpPr>
            <p:nvPr/>
          </p:nvSpPr>
          <p:spPr bwMode="auto">
            <a:xfrm>
              <a:off x="1843" y="1899"/>
              <a:ext cx="2034" cy="1995"/>
            </a:xfrm>
            <a:prstGeom prst="ellipse">
              <a:avLst/>
            </a:prstGeom>
            <a:gradFill rotWithShape="0">
              <a:gsLst>
                <a:gs pos="0">
                  <a:srgbClr val="0000FF"/>
                </a:gs>
                <a:gs pos="100000">
                  <a:srgbClr val="000010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pt-BR" b="1">
                  <a:solidFill>
                    <a:schemeClr val="bg1"/>
                  </a:solidFill>
                  <a:latin typeface="Calibri" pitchFamily="34" charset="0"/>
                </a:rPr>
                <a:t>Drogas Ligadas não</a:t>
              </a:r>
            </a:p>
            <a:p>
              <a:pPr algn="ctr"/>
              <a:r>
                <a:rPr lang="pt-BR" b="1">
                  <a:solidFill>
                    <a:schemeClr val="bg1"/>
                  </a:solidFill>
                  <a:latin typeface="Calibri" pitchFamily="34" charset="0"/>
                </a:rPr>
                <a:t>Atravessam as </a:t>
              </a:r>
            </a:p>
            <a:p>
              <a:pPr algn="ctr"/>
              <a:r>
                <a:rPr lang="pt-BR" b="1">
                  <a:solidFill>
                    <a:schemeClr val="bg1"/>
                  </a:solidFill>
                  <a:latin typeface="Calibri" pitchFamily="34" charset="0"/>
                </a:rPr>
                <a:t>membranas</a:t>
              </a:r>
            </a:p>
          </p:txBody>
        </p:sp>
        <p:sp>
          <p:nvSpPr>
            <p:cNvPr id="25614" name="Text Box 7"/>
            <p:cNvSpPr txBox="1">
              <a:spLocks noChangeArrowheads="1"/>
            </p:cNvSpPr>
            <p:nvPr/>
          </p:nvSpPr>
          <p:spPr bwMode="auto">
            <a:xfrm>
              <a:off x="1584" y="1584"/>
              <a:ext cx="72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pt-BR">
                <a:latin typeface="Calibri" pitchFamily="34" charset="0"/>
              </a:endParaRP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357563" y="4500563"/>
            <a:ext cx="2714625" cy="2214562"/>
            <a:chOff x="1584" y="1584"/>
            <a:chExt cx="2293" cy="2310"/>
          </a:xfrm>
        </p:grpSpPr>
        <p:sp>
          <p:nvSpPr>
            <p:cNvPr id="25611" name="Oval 6"/>
            <p:cNvSpPr>
              <a:spLocks noChangeArrowheads="1"/>
            </p:cNvSpPr>
            <p:nvPr/>
          </p:nvSpPr>
          <p:spPr bwMode="auto">
            <a:xfrm>
              <a:off x="1843" y="1899"/>
              <a:ext cx="2034" cy="1995"/>
            </a:xfrm>
            <a:prstGeom prst="ellipse">
              <a:avLst/>
            </a:prstGeom>
            <a:gradFill rotWithShape="0">
              <a:gsLst>
                <a:gs pos="0">
                  <a:srgbClr val="0000FF"/>
                </a:gs>
                <a:gs pos="100000">
                  <a:srgbClr val="000010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pt-BR" b="1">
                  <a:solidFill>
                    <a:schemeClr val="bg1"/>
                  </a:solidFill>
                  <a:latin typeface="Calibri" pitchFamily="34" charset="0"/>
                </a:rPr>
                <a:t>Drogas Lipofílicas</a:t>
              </a:r>
            </a:p>
            <a:p>
              <a:pPr algn="ctr"/>
              <a:r>
                <a:rPr lang="pt-BR" b="1">
                  <a:solidFill>
                    <a:schemeClr val="bg1"/>
                  </a:solidFill>
                  <a:latin typeface="Calibri" pitchFamily="34" charset="0"/>
                </a:rPr>
                <a:t>Acumulam-se</a:t>
              </a:r>
            </a:p>
            <a:p>
              <a:pPr algn="ctr"/>
              <a:r>
                <a:rPr lang="pt-BR" b="1">
                  <a:solidFill>
                    <a:schemeClr val="bg1"/>
                  </a:solidFill>
                  <a:latin typeface="Calibri" pitchFamily="34" charset="0"/>
                </a:rPr>
                <a:t>Tecido Adiposo</a:t>
              </a:r>
            </a:p>
          </p:txBody>
        </p:sp>
        <p:sp>
          <p:nvSpPr>
            <p:cNvPr id="25612" name="Text Box 7"/>
            <p:cNvSpPr txBox="1">
              <a:spLocks noChangeArrowheads="1"/>
            </p:cNvSpPr>
            <p:nvPr/>
          </p:nvSpPr>
          <p:spPr bwMode="auto">
            <a:xfrm>
              <a:off x="1584" y="1584"/>
              <a:ext cx="72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pt-BR">
                <a:latin typeface="Calibri" pitchFamily="34" charset="0"/>
              </a:endParaRPr>
            </a:p>
          </p:txBody>
        </p:sp>
      </p:grp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6215063" y="4429125"/>
            <a:ext cx="2714625" cy="2214563"/>
            <a:chOff x="1584" y="1584"/>
            <a:chExt cx="2293" cy="2310"/>
          </a:xfrm>
        </p:grpSpPr>
        <p:sp>
          <p:nvSpPr>
            <p:cNvPr id="25609" name="Oval 6"/>
            <p:cNvSpPr>
              <a:spLocks noChangeArrowheads="1"/>
            </p:cNvSpPr>
            <p:nvPr/>
          </p:nvSpPr>
          <p:spPr bwMode="auto">
            <a:xfrm>
              <a:off x="1843" y="1899"/>
              <a:ext cx="2034" cy="1995"/>
            </a:xfrm>
            <a:prstGeom prst="ellipse">
              <a:avLst/>
            </a:prstGeom>
            <a:gradFill rotWithShape="0">
              <a:gsLst>
                <a:gs pos="0">
                  <a:srgbClr val="0000FF"/>
                </a:gs>
                <a:gs pos="100000">
                  <a:srgbClr val="000010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pt-BR" b="1">
                  <a:solidFill>
                    <a:schemeClr val="bg1"/>
                  </a:solidFill>
                  <a:latin typeface="Calibri" pitchFamily="34" charset="0"/>
                </a:rPr>
                <a:t>“Mal Nutrição”</a:t>
              </a:r>
            </a:p>
            <a:p>
              <a:pPr algn="ctr"/>
              <a:r>
                <a:rPr lang="pt-BR" b="1">
                  <a:solidFill>
                    <a:schemeClr val="bg1"/>
                  </a:solidFill>
                  <a:latin typeface="Calibri" pitchFamily="34" charset="0"/>
                </a:rPr>
                <a:t>   Albumina </a:t>
              </a:r>
            </a:p>
            <a:p>
              <a:pPr algn="ctr"/>
              <a:r>
                <a:rPr lang="pt-BR" b="1">
                  <a:solidFill>
                    <a:schemeClr val="bg1"/>
                  </a:solidFill>
                  <a:latin typeface="Calibri" pitchFamily="34" charset="0"/>
                </a:rPr>
                <a:t>+</a:t>
              </a:r>
            </a:p>
            <a:p>
              <a:pPr algn="ctr"/>
              <a:r>
                <a:rPr lang="pt-BR" b="1">
                  <a:solidFill>
                    <a:schemeClr val="bg1"/>
                  </a:solidFill>
                  <a:latin typeface="Calibri" pitchFamily="34" charset="0"/>
                </a:rPr>
                <a:t>Droga livre</a:t>
              </a:r>
            </a:p>
          </p:txBody>
        </p:sp>
        <p:sp>
          <p:nvSpPr>
            <p:cNvPr id="25610" name="Text Box 7"/>
            <p:cNvSpPr txBox="1">
              <a:spLocks noChangeArrowheads="1"/>
            </p:cNvSpPr>
            <p:nvPr/>
          </p:nvSpPr>
          <p:spPr bwMode="auto">
            <a:xfrm>
              <a:off x="1584" y="1584"/>
              <a:ext cx="72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pt-BR">
                <a:latin typeface="Calibri" pitchFamily="34" charset="0"/>
              </a:endParaRPr>
            </a:p>
          </p:txBody>
        </p:sp>
      </p:grpSp>
      <p:cxnSp>
        <p:nvCxnSpPr>
          <p:cNvPr id="21" name="Conector de seta reta 20"/>
          <p:cNvCxnSpPr/>
          <p:nvPr/>
        </p:nvCxnSpPr>
        <p:spPr>
          <a:xfrm rot="5400000">
            <a:off x="7001669" y="5571331"/>
            <a:ext cx="285750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06438" y="436563"/>
            <a:ext cx="8051800" cy="1143000"/>
          </a:xfrm>
        </p:spPr>
        <p:txBody>
          <a:bodyPr/>
          <a:lstStyle/>
          <a:p>
            <a:pPr defTabSz="989013"/>
            <a:r>
              <a:rPr lang="pt-BR" sz="2800" b="1" dirty="0" smtClean="0">
                <a:latin typeface="Comic Sans MS" pitchFamily="66" charset="0"/>
                <a:cs typeface="Times New Roman" pitchFamily="18" charset="0"/>
              </a:rPr>
              <a:t>Exemplos de Mecanismos de transporte através de membranas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8794" y="2178050"/>
            <a:ext cx="6143668" cy="3941763"/>
          </a:xfrm>
        </p:spPr>
        <p:txBody>
          <a:bodyPr/>
          <a:lstStyle/>
          <a:p>
            <a:pPr>
              <a:lnSpc>
                <a:spcPct val="120000"/>
              </a:lnSpc>
              <a:buClr>
                <a:srgbClr val="6E0043"/>
              </a:buClr>
              <a:buSzPct val="90000"/>
              <a:buFont typeface="Wingdings" pitchFamily="2" charset="2"/>
              <a:buBlip>
                <a:blip r:embed="rId2"/>
              </a:buBlip>
            </a:pPr>
            <a:r>
              <a:rPr lang="pt-BR" sz="3500" i="1" dirty="0" smtClean="0">
                <a:cs typeface="Times New Roman" pitchFamily="18" charset="0"/>
              </a:rPr>
              <a:t>Transporte passivo</a:t>
            </a:r>
          </a:p>
          <a:p>
            <a:pPr>
              <a:lnSpc>
                <a:spcPct val="120000"/>
              </a:lnSpc>
              <a:buClr>
                <a:srgbClr val="6E0043"/>
              </a:buClr>
              <a:buSzPct val="90000"/>
              <a:buFont typeface="Wingdings" pitchFamily="2" charset="2"/>
              <a:buBlip>
                <a:blip r:embed="rId2"/>
              </a:buBlip>
            </a:pPr>
            <a:r>
              <a:rPr lang="pt-BR" sz="3500" i="1" dirty="0" smtClean="0">
                <a:cs typeface="Times New Roman" pitchFamily="18" charset="0"/>
              </a:rPr>
              <a:t>Transporte ativo </a:t>
            </a:r>
          </a:p>
          <a:p>
            <a:pPr>
              <a:lnSpc>
                <a:spcPct val="120000"/>
              </a:lnSpc>
              <a:buClr>
                <a:srgbClr val="6E0043"/>
              </a:buClr>
              <a:buSzPct val="90000"/>
              <a:buFont typeface="Wingdings" pitchFamily="2" charset="2"/>
              <a:buBlip>
                <a:blip r:embed="rId2"/>
              </a:buBlip>
            </a:pPr>
            <a:r>
              <a:rPr lang="pt-BR" sz="3500" i="1" dirty="0" smtClean="0">
                <a:cs typeface="Times New Roman" pitchFamily="18" charset="0"/>
              </a:rPr>
              <a:t>Transporte facilitado</a:t>
            </a:r>
          </a:p>
          <a:p>
            <a:pPr>
              <a:lnSpc>
                <a:spcPct val="120000"/>
              </a:lnSpc>
              <a:buClr>
                <a:srgbClr val="6E0043"/>
              </a:buClr>
              <a:buSzPct val="90000"/>
              <a:buFont typeface="Wingdings" pitchFamily="2" charset="2"/>
              <a:buBlip>
                <a:blip r:embed="rId2"/>
              </a:buBlip>
            </a:pPr>
            <a:r>
              <a:rPr lang="pt-BR" sz="3500" i="1" dirty="0" err="1" smtClean="0">
                <a:cs typeface="Times New Roman" pitchFamily="18" charset="0"/>
              </a:rPr>
              <a:t>Pinocitose</a:t>
            </a:r>
            <a:r>
              <a:rPr lang="pt-BR" sz="3500" i="1" dirty="0" smtClean="0">
                <a:cs typeface="Times New Roman" pitchFamily="18" charset="0"/>
              </a:rPr>
              <a:t> (líquidos)</a:t>
            </a:r>
          </a:p>
          <a:p>
            <a:pPr>
              <a:lnSpc>
                <a:spcPct val="120000"/>
              </a:lnSpc>
              <a:buClr>
                <a:srgbClr val="6E0043"/>
              </a:buClr>
              <a:buSzPct val="90000"/>
              <a:buFont typeface="Wingdings" pitchFamily="2" charset="2"/>
              <a:buBlip>
                <a:blip r:embed="rId2"/>
              </a:buBlip>
            </a:pPr>
            <a:r>
              <a:rPr lang="pt-BR" sz="3500" i="1" dirty="0" smtClean="0">
                <a:cs typeface="Times New Roman" pitchFamily="18" charset="0"/>
              </a:rPr>
              <a:t>Fagocitose (sólidos)</a:t>
            </a:r>
            <a:endParaRPr lang="pt-BR" sz="3500" dirty="0" smtClean="0">
              <a:cs typeface="Times New Roman" pitchFamily="18" charset="0"/>
            </a:endParaRPr>
          </a:p>
        </p:txBody>
      </p:sp>
      <p:pic>
        <p:nvPicPr>
          <p:cNvPr id="24580" name="Picture 4" descr="BD21427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1654175"/>
            <a:ext cx="9180513" cy="15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tângulo 10"/>
          <p:cNvSpPr>
            <a:spLocks noChangeArrowheads="1"/>
          </p:cNvSpPr>
          <p:nvPr/>
        </p:nvSpPr>
        <p:spPr bwMode="auto">
          <a:xfrm>
            <a:off x="142875" y="214313"/>
            <a:ext cx="58578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200" b="1" dirty="0" smtClean="0"/>
              <a:t>DIFUSÃO SIMPLES E FACILITADA</a:t>
            </a:r>
            <a:endParaRPr lang="pt-BR" sz="2200" b="1" dirty="0"/>
          </a:p>
          <a:p>
            <a:endParaRPr lang="pt-BR" b="1" dirty="0"/>
          </a:p>
        </p:txBody>
      </p:sp>
      <p:sp>
        <p:nvSpPr>
          <p:cNvPr id="26627" name="Rectangle 23"/>
          <p:cNvSpPr>
            <a:spLocks noChangeArrowheads="1"/>
          </p:cNvSpPr>
          <p:nvPr/>
        </p:nvSpPr>
        <p:spPr bwMode="auto">
          <a:xfrm flipV="1">
            <a:off x="214313" y="571479"/>
            <a:ext cx="3643307" cy="14289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26628" name="Picture 5" descr="http://farm3.static.flickr.com/2186/2278272774_a0fafe7f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1500188"/>
            <a:ext cx="3048000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Retângulo 8"/>
          <p:cNvSpPr>
            <a:spLocks noChangeArrowheads="1"/>
          </p:cNvSpPr>
          <p:nvPr/>
        </p:nvSpPr>
        <p:spPr bwMode="auto">
          <a:xfrm>
            <a:off x="6715125" y="6605588"/>
            <a:ext cx="2214563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/>
              <a:t>Fonte: http://farm3.static.flickr.com</a:t>
            </a:r>
          </a:p>
        </p:txBody>
      </p:sp>
      <p:pic>
        <p:nvPicPr>
          <p:cNvPr id="26630" name="Picture 13" descr="http://static.infoescola.com/wp-content/uploads/2010/06/difusao-simp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5" y="1529935"/>
            <a:ext cx="3571899" cy="258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Seta para a direita 17"/>
          <p:cNvSpPr>
            <a:spLocks noChangeArrowheads="1"/>
          </p:cNvSpPr>
          <p:nvPr/>
        </p:nvSpPr>
        <p:spPr bwMode="auto">
          <a:xfrm flipV="1">
            <a:off x="4000500" y="2571750"/>
            <a:ext cx="714375" cy="214313"/>
          </a:xfrm>
          <a:prstGeom prst="right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0000FF"/>
              </a:gs>
              <a:gs pos="100000">
                <a:srgbClr val="000010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pt-BR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0" y="4214813"/>
            <a:ext cx="9144000" cy="64611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pt-BR" b="1" dirty="0">
                <a:solidFill>
                  <a:schemeClr val="bg1"/>
                </a:solidFill>
              </a:rPr>
              <a:t>Difusão Facilitada: </a:t>
            </a:r>
            <a:r>
              <a:rPr lang="pt-BR" dirty="0">
                <a:solidFill>
                  <a:schemeClr val="bg1"/>
                </a:solidFill>
              </a:rPr>
              <a:t>Participação de molécula transportadora (permeases), não há consumo de energia , substância move-se de acordo com o gradiente de concentração</a:t>
            </a:r>
          </a:p>
        </p:txBody>
      </p:sp>
      <p:pic>
        <p:nvPicPr>
          <p:cNvPr id="26633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" y="5000625"/>
            <a:ext cx="755332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tângulo 23"/>
          <p:cNvSpPr/>
          <p:nvPr/>
        </p:nvSpPr>
        <p:spPr>
          <a:xfrm>
            <a:off x="571500" y="6581775"/>
            <a:ext cx="3429000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sz="1200" dirty="0">
                <a:solidFill>
                  <a:schemeClr val="tx2">
                    <a:lumMod val="50000"/>
                  </a:schemeClr>
                </a:solidFill>
              </a:rPr>
              <a:t>Transporte Passivo/filtração (Lipossolubilidade)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4643438" y="6581775"/>
            <a:ext cx="1514475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sz="1200" dirty="0">
                <a:solidFill>
                  <a:schemeClr val="tx2">
                    <a:lumMod val="50000"/>
                  </a:schemeClr>
                </a:solidFill>
              </a:rPr>
              <a:t>Difusão Facilitada</a:t>
            </a:r>
          </a:p>
        </p:txBody>
      </p:sp>
      <p:sp>
        <p:nvSpPr>
          <p:cNvPr id="26636" name="Retângulo 11"/>
          <p:cNvSpPr>
            <a:spLocks noChangeArrowheads="1"/>
          </p:cNvSpPr>
          <p:nvPr/>
        </p:nvSpPr>
        <p:spPr bwMode="auto">
          <a:xfrm>
            <a:off x="4856163" y="0"/>
            <a:ext cx="4287837" cy="9239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b="1"/>
              <a:t>Utilizadas por Moléculas Não-Polares</a:t>
            </a:r>
          </a:p>
          <a:p>
            <a:pPr algn="ctr"/>
            <a:r>
              <a:rPr lang="pt-BR"/>
              <a:t>Ex: Anestésicos, tranquilizantes, </a:t>
            </a:r>
          </a:p>
          <a:p>
            <a:pPr algn="ctr"/>
            <a:r>
              <a:rPr lang="pt-BR"/>
              <a:t>Antibióticos, hormônios e sedativos</a:t>
            </a:r>
            <a:r>
              <a:rPr lang="pt-BR" b="1"/>
              <a:t>.</a:t>
            </a:r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0" y="1000108"/>
            <a:ext cx="6286512" cy="36933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b="1" dirty="0">
                <a:solidFill>
                  <a:schemeClr val="bg1"/>
                </a:solidFill>
              </a:rPr>
              <a:t>Difusão </a:t>
            </a:r>
            <a:r>
              <a:rPr lang="pt-BR" b="1" dirty="0" smtClean="0">
                <a:solidFill>
                  <a:schemeClr val="bg1"/>
                </a:solidFill>
              </a:rPr>
              <a:t>Simples: </a:t>
            </a:r>
            <a:r>
              <a:rPr lang="pt-BR" dirty="0" smtClean="0">
                <a:solidFill>
                  <a:schemeClr val="bg1"/>
                </a:solidFill>
              </a:rPr>
              <a:t>Sem participação </a:t>
            </a:r>
            <a:r>
              <a:rPr lang="pt-BR" dirty="0">
                <a:solidFill>
                  <a:schemeClr val="bg1"/>
                </a:solidFill>
              </a:rPr>
              <a:t>de molécula transportadora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tângulo 10"/>
          <p:cNvSpPr>
            <a:spLocks noChangeArrowheads="1"/>
          </p:cNvSpPr>
          <p:nvPr/>
        </p:nvSpPr>
        <p:spPr bwMode="auto">
          <a:xfrm>
            <a:off x="571500" y="714375"/>
            <a:ext cx="58578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200" b="1"/>
              <a:t>Transporte Ativo</a:t>
            </a:r>
          </a:p>
          <a:p>
            <a:endParaRPr lang="pt-BR" b="1"/>
          </a:p>
        </p:txBody>
      </p:sp>
      <p:sp>
        <p:nvSpPr>
          <p:cNvPr id="27651" name="Rectangle 23"/>
          <p:cNvSpPr>
            <a:spLocks noChangeArrowheads="1"/>
          </p:cNvSpPr>
          <p:nvPr/>
        </p:nvSpPr>
        <p:spPr bwMode="auto">
          <a:xfrm>
            <a:off x="642938" y="1285875"/>
            <a:ext cx="558165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27652" name="Picture 2" descr="http://1.bp.blogspot.com/_jEP6g-m9xjo/TAMDWSqyHYI/AAAAAAAABTo/i1obk0oZQ8E/s1600/transporteativ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214563"/>
            <a:ext cx="409575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Retângulo 4"/>
          <p:cNvSpPr>
            <a:spLocks noChangeArrowheads="1"/>
          </p:cNvSpPr>
          <p:nvPr/>
        </p:nvSpPr>
        <p:spPr bwMode="auto">
          <a:xfrm>
            <a:off x="500063" y="5934075"/>
            <a:ext cx="80724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Há gasto de ATP (adenosina trifosfato) perdendo um fosfato e virando ADP (adenosina difosfato) – Contra o Gradiente de Concentração (Bomba Na</a:t>
            </a:r>
            <a:r>
              <a:rPr lang="pt-BR" baseline="30000"/>
              <a:t>+</a:t>
            </a:r>
            <a:r>
              <a:rPr lang="pt-BR"/>
              <a:t>/K</a:t>
            </a:r>
            <a:r>
              <a:rPr lang="pt-BR" baseline="30000"/>
              <a:t>+</a:t>
            </a:r>
            <a:r>
              <a:rPr lang="pt-BR"/>
              <a:t>)</a:t>
            </a:r>
            <a:br>
              <a:rPr lang="pt-BR"/>
            </a:br>
            <a:endParaRPr lang="pt-BR"/>
          </a:p>
        </p:txBody>
      </p:sp>
      <p:pic>
        <p:nvPicPr>
          <p:cNvPr id="27654" name="Picture 4" descr="http://djalmasantos.files.wordpress.com/2010/09/ativ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1025" y="1285875"/>
            <a:ext cx="47529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5" name="Retângulo 6"/>
          <p:cNvSpPr>
            <a:spLocks noChangeArrowheads="1"/>
          </p:cNvSpPr>
          <p:nvPr/>
        </p:nvSpPr>
        <p:spPr bwMode="auto">
          <a:xfrm>
            <a:off x="4572000" y="5357813"/>
            <a:ext cx="45720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/>
              <a:t>Fonte: http://djalmasantos.files.wordpress.com/2010/09/ativo.jpg</a:t>
            </a:r>
          </a:p>
        </p:txBody>
      </p:sp>
      <p:sp>
        <p:nvSpPr>
          <p:cNvPr id="10" name="Retângulo 9"/>
          <p:cNvSpPr/>
          <p:nvPr/>
        </p:nvSpPr>
        <p:spPr>
          <a:xfrm>
            <a:off x="3786188" y="0"/>
            <a:ext cx="5357812" cy="646113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b="1" dirty="0">
                <a:latin typeface="Century Gothic" pitchFamily="34" charset="0"/>
                <a:cs typeface="Times New Roman" pitchFamily="18" charset="0"/>
              </a:rPr>
              <a:t>Transporte ativo</a:t>
            </a:r>
            <a:r>
              <a:rPr lang="pt-BR" dirty="0">
                <a:latin typeface="Century Gothic" pitchFamily="34" charset="0"/>
                <a:cs typeface="Times New Roman" pitchFamily="18" charset="0"/>
              </a:rPr>
              <a:t>: células do túbulo renal, trato biliar, barreira </a:t>
            </a:r>
            <a:r>
              <a:rPr lang="pt-BR" dirty="0" err="1">
                <a:latin typeface="Century Gothic" pitchFamily="34" charset="0"/>
                <a:cs typeface="Times New Roman" pitchFamily="18" charset="0"/>
              </a:rPr>
              <a:t>hematoencefálica</a:t>
            </a:r>
            <a:r>
              <a:rPr lang="pt-BR" dirty="0">
                <a:latin typeface="Century Gothic" pitchFamily="34" charset="0"/>
                <a:cs typeface="Times New Roman" pitchFamily="18" charset="0"/>
              </a:rPr>
              <a:t> e TGI.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smtClean="0">
                <a:latin typeface="Comic Sans MS" pitchFamily="66" charset="0"/>
              </a:rPr>
              <a:t>pH dos compartimentos biológicos</a:t>
            </a:r>
          </a:p>
        </p:txBody>
      </p:sp>
      <p:pic>
        <p:nvPicPr>
          <p:cNvPr id="28675" name="Picture 4" descr="BD21427_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1052513"/>
            <a:ext cx="7561262" cy="125412"/>
          </a:xfrm>
          <a:noFill/>
        </p:spPr>
      </p:pic>
      <p:sp>
        <p:nvSpPr>
          <p:cNvPr id="28676" name="Text Box 6"/>
          <p:cNvSpPr txBox="1">
            <a:spLocks noChangeArrowheads="1"/>
          </p:cNvSpPr>
          <p:nvPr/>
        </p:nvSpPr>
        <p:spPr bwMode="auto">
          <a:xfrm>
            <a:off x="900113" y="1341438"/>
            <a:ext cx="51006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>
                <a:solidFill>
                  <a:srgbClr val="006600"/>
                </a:solidFill>
              </a:rPr>
              <a:t>Mucosa gástrica – pH 1 (aproximadamente)</a:t>
            </a:r>
          </a:p>
        </p:txBody>
      </p:sp>
      <p:sp>
        <p:nvSpPr>
          <p:cNvPr id="28677" name="Text Box 7"/>
          <p:cNvSpPr txBox="1">
            <a:spLocks noChangeArrowheads="1"/>
          </p:cNvSpPr>
          <p:nvPr/>
        </p:nvSpPr>
        <p:spPr bwMode="auto">
          <a:xfrm>
            <a:off x="1619250" y="1844675"/>
            <a:ext cx="3455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>
                <a:solidFill>
                  <a:schemeClr val="accent2"/>
                </a:solidFill>
              </a:rPr>
              <a:t>Mucosa intestinal – pH 5</a:t>
            </a:r>
          </a:p>
        </p:txBody>
      </p:sp>
      <p:sp>
        <p:nvSpPr>
          <p:cNvPr id="28678" name="Text Box 8"/>
          <p:cNvSpPr txBox="1">
            <a:spLocks noChangeArrowheads="1"/>
          </p:cNvSpPr>
          <p:nvPr/>
        </p:nvSpPr>
        <p:spPr bwMode="auto">
          <a:xfrm>
            <a:off x="2987675" y="2420938"/>
            <a:ext cx="3384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>
                <a:solidFill>
                  <a:srgbClr val="990000"/>
                </a:solidFill>
              </a:rPr>
              <a:t>Plasma – pH 7,4</a:t>
            </a:r>
          </a:p>
        </p:txBody>
      </p:sp>
      <p:sp>
        <p:nvSpPr>
          <p:cNvPr id="28679" name="Text Box 9"/>
          <p:cNvSpPr txBox="1">
            <a:spLocks noChangeArrowheads="1"/>
          </p:cNvSpPr>
          <p:nvPr/>
        </p:nvSpPr>
        <p:spPr bwMode="auto">
          <a:xfrm>
            <a:off x="971550" y="3068638"/>
            <a:ext cx="7272338" cy="646112"/>
          </a:xfrm>
          <a:prstGeom prst="rect">
            <a:avLst/>
          </a:prstGeom>
          <a:noFill/>
          <a:ln w="9525">
            <a:solidFill>
              <a:srgbClr val="66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/>
              <a:t>A equação de Henderson-Hasselbach pode ser empregada na previsão do comportamento farmacocinético de fármacos</a:t>
            </a:r>
          </a:p>
        </p:txBody>
      </p:sp>
      <p:sp>
        <p:nvSpPr>
          <p:cNvPr id="28680" name="Rectangle 49"/>
          <p:cNvSpPr>
            <a:spLocks noChangeArrowheads="1"/>
          </p:cNvSpPr>
          <p:nvPr/>
        </p:nvSpPr>
        <p:spPr bwMode="auto">
          <a:xfrm>
            <a:off x="4067175" y="4652963"/>
            <a:ext cx="287338" cy="1439862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8681" name="Rectangle 48"/>
          <p:cNvSpPr>
            <a:spLocks noChangeArrowheads="1"/>
          </p:cNvSpPr>
          <p:nvPr/>
        </p:nvSpPr>
        <p:spPr bwMode="auto">
          <a:xfrm>
            <a:off x="5435600" y="4652963"/>
            <a:ext cx="287338" cy="1439862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8682" name="Rectangle 47"/>
          <p:cNvSpPr>
            <a:spLocks noChangeArrowheads="1"/>
          </p:cNvSpPr>
          <p:nvPr/>
        </p:nvSpPr>
        <p:spPr bwMode="auto">
          <a:xfrm>
            <a:off x="4211638" y="4652963"/>
            <a:ext cx="1296987" cy="15113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CC66"/>
              </a:gs>
              <a:gs pos="100000">
                <a:srgbClr val="FFCC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140200" y="4724400"/>
            <a:ext cx="1512888" cy="1439863"/>
            <a:chOff x="3515" y="1299"/>
            <a:chExt cx="1179" cy="1043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3515" y="1299"/>
              <a:ext cx="544" cy="136"/>
              <a:chOff x="1610" y="1616"/>
              <a:chExt cx="544" cy="136"/>
            </a:xfrm>
          </p:grpSpPr>
          <p:sp>
            <p:nvSpPr>
              <p:cNvPr id="28726" name="Oval 12"/>
              <p:cNvSpPr>
                <a:spLocks noChangeArrowheads="1"/>
              </p:cNvSpPr>
              <p:nvPr/>
            </p:nvSpPr>
            <p:spPr bwMode="auto">
              <a:xfrm>
                <a:off x="1610" y="1616"/>
                <a:ext cx="136" cy="136"/>
              </a:xfrm>
              <a:prstGeom prst="ellipse">
                <a:avLst/>
              </a:prstGeom>
              <a:solidFill>
                <a:srgbClr val="A5002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27" name="Freeform 13"/>
              <p:cNvSpPr>
                <a:spLocks/>
              </p:cNvSpPr>
              <p:nvPr/>
            </p:nvSpPr>
            <p:spPr bwMode="auto">
              <a:xfrm>
                <a:off x="1746" y="1661"/>
                <a:ext cx="408" cy="45"/>
              </a:xfrm>
              <a:custGeom>
                <a:avLst/>
                <a:gdLst>
                  <a:gd name="T0" fmla="*/ 0 w 2676"/>
                  <a:gd name="T1" fmla="*/ 10 h 188"/>
                  <a:gd name="T2" fmla="*/ 6 w 2676"/>
                  <a:gd name="T3" fmla="*/ 5 h 188"/>
                  <a:gd name="T4" fmla="*/ 14 w 2676"/>
                  <a:gd name="T5" fmla="*/ 10 h 188"/>
                  <a:gd name="T6" fmla="*/ 23 w 2676"/>
                  <a:gd name="T7" fmla="*/ 5 h 188"/>
                  <a:gd name="T8" fmla="*/ 32 w 2676"/>
                  <a:gd name="T9" fmla="*/ 10 h 188"/>
                  <a:gd name="T10" fmla="*/ 39 w 2676"/>
                  <a:gd name="T11" fmla="*/ 3 h 188"/>
                  <a:gd name="T12" fmla="*/ 47 w 2676"/>
                  <a:gd name="T13" fmla="*/ 8 h 188"/>
                  <a:gd name="T14" fmla="*/ 53 w 2676"/>
                  <a:gd name="T15" fmla="*/ 0 h 188"/>
                  <a:gd name="T16" fmla="*/ 62 w 2676"/>
                  <a:gd name="T17" fmla="*/ 8 h 18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76"/>
                  <a:gd name="T28" fmla="*/ 0 h 188"/>
                  <a:gd name="T29" fmla="*/ 2676 w 2676"/>
                  <a:gd name="T30" fmla="*/ 188 h 18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76" h="188">
                    <a:moveTo>
                      <a:pt x="0" y="181"/>
                    </a:moveTo>
                    <a:cubicBezTo>
                      <a:pt x="87" y="135"/>
                      <a:pt x="174" y="90"/>
                      <a:pt x="272" y="90"/>
                    </a:cubicBezTo>
                    <a:cubicBezTo>
                      <a:pt x="370" y="90"/>
                      <a:pt x="469" y="181"/>
                      <a:pt x="590" y="181"/>
                    </a:cubicBezTo>
                    <a:cubicBezTo>
                      <a:pt x="711" y="181"/>
                      <a:pt x="870" y="90"/>
                      <a:pt x="998" y="90"/>
                    </a:cubicBezTo>
                    <a:cubicBezTo>
                      <a:pt x="1126" y="90"/>
                      <a:pt x="1248" y="188"/>
                      <a:pt x="1361" y="181"/>
                    </a:cubicBezTo>
                    <a:cubicBezTo>
                      <a:pt x="1474" y="174"/>
                      <a:pt x="1565" y="52"/>
                      <a:pt x="1678" y="45"/>
                    </a:cubicBezTo>
                    <a:cubicBezTo>
                      <a:pt x="1791" y="38"/>
                      <a:pt x="1943" y="143"/>
                      <a:pt x="2041" y="136"/>
                    </a:cubicBezTo>
                    <a:cubicBezTo>
                      <a:pt x="2139" y="129"/>
                      <a:pt x="2162" y="0"/>
                      <a:pt x="2268" y="0"/>
                    </a:cubicBezTo>
                    <a:cubicBezTo>
                      <a:pt x="2374" y="0"/>
                      <a:pt x="2525" y="68"/>
                      <a:pt x="2676" y="136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" name="Group 14"/>
            <p:cNvGrpSpPr>
              <a:grpSpLocks/>
            </p:cNvGrpSpPr>
            <p:nvPr/>
          </p:nvGrpSpPr>
          <p:grpSpPr bwMode="auto">
            <a:xfrm>
              <a:off x="3515" y="1480"/>
              <a:ext cx="544" cy="136"/>
              <a:chOff x="1610" y="1616"/>
              <a:chExt cx="544" cy="136"/>
            </a:xfrm>
          </p:grpSpPr>
          <p:sp>
            <p:nvSpPr>
              <p:cNvPr id="28724" name="Oval 15"/>
              <p:cNvSpPr>
                <a:spLocks noChangeArrowheads="1"/>
              </p:cNvSpPr>
              <p:nvPr/>
            </p:nvSpPr>
            <p:spPr bwMode="auto">
              <a:xfrm>
                <a:off x="1610" y="1616"/>
                <a:ext cx="136" cy="136"/>
              </a:xfrm>
              <a:prstGeom prst="ellipse">
                <a:avLst/>
              </a:prstGeom>
              <a:solidFill>
                <a:srgbClr val="A5002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25" name="Freeform 16"/>
              <p:cNvSpPr>
                <a:spLocks/>
              </p:cNvSpPr>
              <p:nvPr/>
            </p:nvSpPr>
            <p:spPr bwMode="auto">
              <a:xfrm>
                <a:off x="1746" y="1661"/>
                <a:ext cx="408" cy="45"/>
              </a:xfrm>
              <a:custGeom>
                <a:avLst/>
                <a:gdLst>
                  <a:gd name="T0" fmla="*/ 0 w 2676"/>
                  <a:gd name="T1" fmla="*/ 10 h 188"/>
                  <a:gd name="T2" fmla="*/ 6 w 2676"/>
                  <a:gd name="T3" fmla="*/ 5 h 188"/>
                  <a:gd name="T4" fmla="*/ 14 w 2676"/>
                  <a:gd name="T5" fmla="*/ 10 h 188"/>
                  <a:gd name="T6" fmla="*/ 23 w 2676"/>
                  <a:gd name="T7" fmla="*/ 5 h 188"/>
                  <a:gd name="T8" fmla="*/ 32 w 2676"/>
                  <a:gd name="T9" fmla="*/ 10 h 188"/>
                  <a:gd name="T10" fmla="*/ 39 w 2676"/>
                  <a:gd name="T11" fmla="*/ 3 h 188"/>
                  <a:gd name="T12" fmla="*/ 47 w 2676"/>
                  <a:gd name="T13" fmla="*/ 8 h 188"/>
                  <a:gd name="T14" fmla="*/ 53 w 2676"/>
                  <a:gd name="T15" fmla="*/ 0 h 188"/>
                  <a:gd name="T16" fmla="*/ 62 w 2676"/>
                  <a:gd name="T17" fmla="*/ 8 h 18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76"/>
                  <a:gd name="T28" fmla="*/ 0 h 188"/>
                  <a:gd name="T29" fmla="*/ 2676 w 2676"/>
                  <a:gd name="T30" fmla="*/ 188 h 18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76" h="188">
                    <a:moveTo>
                      <a:pt x="0" y="181"/>
                    </a:moveTo>
                    <a:cubicBezTo>
                      <a:pt x="87" y="135"/>
                      <a:pt x="174" y="90"/>
                      <a:pt x="272" y="90"/>
                    </a:cubicBezTo>
                    <a:cubicBezTo>
                      <a:pt x="370" y="90"/>
                      <a:pt x="469" y="181"/>
                      <a:pt x="590" y="181"/>
                    </a:cubicBezTo>
                    <a:cubicBezTo>
                      <a:pt x="711" y="181"/>
                      <a:pt x="870" y="90"/>
                      <a:pt x="998" y="90"/>
                    </a:cubicBezTo>
                    <a:cubicBezTo>
                      <a:pt x="1126" y="90"/>
                      <a:pt x="1248" y="188"/>
                      <a:pt x="1361" y="181"/>
                    </a:cubicBezTo>
                    <a:cubicBezTo>
                      <a:pt x="1474" y="174"/>
                      <a:pt x="1565" y="52"/>
                      <a:pt x="1678" y="45"/>
                    </a:cubicBezTo>
                    <a:cubicBezTo>
                      <a:pt x="1791" y="38"/>
                      <a:pt x="1943" y="143"/>
                      <a:pt x="2041" y="136"/>
                    </a:cubicBezTo>
                    <a:cubicBezTo>
                      <a:pt x="2139" y="129"/>
                      <a:pt x="2162" y="0"/>
                      <a:pt x="2268" y="0"/>
                    </a:cubicBezTo>
                    <a:cubicBezTo>
                      <a:pt x="2374" y="0"/>
                      <a:pt x="2525" y="68"/>
                      <a:pt x="2676" y="136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" name="Group 17"/>
            <p:cNvGrpSpPr>
              <a:grpSpLocks/>
            </p:cNvGrpSpPr>
            <p:nvPr/>
          </p:nvGrpSpPr>
          <p:grpSpPr bwMode="auto">
            <a:xfrm>
              <a:off x="3515" y="1662"/>
              <a:ext cx="544" cy="136"/>
              <a:chOff x="1610" y="1616"/>
              <a:chExt cx="544" cy="136"/>
            </a:xfrm>
          </p:grpSpPr>
          <p:sp>
            <p:nvSpPr>
              <p:cNvPr id="28722" name="Oval 18"/>
              <p:cNvSpPr>
                <a:spLocks noChangeArrowheads="1"/>
              </p:cNvSpPr>
              <p:nvPr/>
            </p:nvSpPr>
            <p:spPr bwMode="auto">
              <a:xfrm>
                <a:off x="1610" y="1616"/>
                <a:ext cx="136" cy="136"/>
              </a:xfrm>
              <a:prstGeom prst="ellipse">
                <a:avLst/>
              </a:prstGeom>
              <a:solidFill>
                <a:srgbClr val="A5002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23" name="Freeform 19"/>
              <p:cNvSpPr>
                <a:spLocks/>
              </p:cNvSpPr>
              <p:nvPr/>
            </p:nvSpPr>
            <p:spPr bwMode="auto">
              <a:xfrm>
                <a:off x="1746" y="1661"/>
                <a:ext cx="408" cy="45"/>
              </a:xfrm>
              <a:custGeom>
                <a:avLst/>
                <a:gdLst>
                  <a:gd name="T0" fmla="*/ 0 w 2676"/>
                  <a:gd name="T1" fmla="*/ 10 h 188"/>
                  <a:gd name="T2" fmla="*/ 6 w 2676"/>
                  <a:gd name="T3" fmla="*/ 5 h 188"/>
                  <a:gd name="T4" fmla="*/ 14 w 2676"/>
                  <a:gd name="T5" fmla="*/ 10 h 188"/>
                  <a:gd name="T6" fmla="*/ 23 w 2676"/>
                  <a:gd name="T7" fmla="*/ 5 h 188"/>
                  <a:gd name="T8" fmla="*/ 32 w 2676"/>
                  <a:gd name="T9" fmla="*/ 10 h 188"/>
                  <a:gd name="T10" fmla="*/ 39 w 2676"/>
                  <a:gd name="T11" fmla="*/ 3 h 188"/>
                  <a:gd name="T12" fmla="*/ 47 w 2676"/>
                  <a:gd name="T13" fmla="*/ 8 h 188"/>
                  <a:gd name="T14" fmla="*/ 53 w 2676"/>
                  <a:gd name="T15" fmla="*/ 0 h 188"/>
                  <a:gd name="T16" fmla="*/ 62 w 2676"/>
                  <a:gd name="T17" fmla="*/ 8 h 18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76"/>
                  <a:gd name="T28" fmla="*/ 0 h 188"/>
                  <a:gd name="T29" fmla="*/ 2676 w 2676"/>
                  <a:gd name="T30" fmla="*/ 188 h 18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76" h="188">
                    <a:moveTo>
                      <a:pt x="0" y="181"/>
                    </a:moveTo>
                    <a:cubicBezTo>
                      <a:pt x="87" y="135"/>
                      <a:pt x="174" y="90"/>
                      <a:pt x="272" y="90"/>
                    </a:cubicBezTo>
                    <a:cubicBezTo>
                      <a:pt x="370" y="90"/>
                      <a:pt x="469" y="181"/>
                      <a:pt x="590" y="181"/>
                    </a:cubicBezTo>
                    <a:cubicBezTo>
                      <a:pt x="711" y="181"/>
                      <a:pt x="870" y="90"/>
                      <a:pt x="998" y="90"/>
                    </a:cubicBezTo>
                    <a:cubicBezTo>
                      <a:pt x="1126" y="90"/>
                      <a:pt x="1248" y="188"/>
                      <a:pt x="1361" y="181"/>
                    </a:cubicBezTo>
                    <a:cubicBezTo>
                      <a:pt x="1474" y="174"/>
                      <a:pt x="1565" y="52"/>
                      <a:pt x="1678" y="45"/>
                    </a:cubicBezTo>
                    <a:cubicBezTo>
                      <a:pt x="1791" y="38"/>
                      <a:pt x="1943" y="143"/>
                      <a:pt x="2041" y="136"/>
                    </a:cubicBezTo>
                    <a:cubicBezTo>
                      <a:pt x="2139" y="129"/>
                      <a:pt x="2162" y="0"/>
                      <a:pt x="2268" y="0"/>
                    </a:cubicBezTo>
                    <a:cubicBezTo>
                      <a:pt x="2374" y="0"/>
                      <a:pt x="2525" y="68"/>
                      <a:pt x="2676" y="136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" name="Group 20"/>
            <p:cNvGrpSpPr>
              <a:grpSpLocks/>
            </p:cNvGrpSpPr>
            <p:nvPr/>
          </p:nvGrpSpPr>
          <p:grpSpPr bwMode="auto">
            <a:xfrm>
              <a:off x="3515" y="1843"/>
              <a:ext cx="544" cy="136"/>
              <a:chOff x="1610" y="1616"/>
              <a:chExt cx="544" cy="136"/>
            </a:xfrm>
          </p:grpSpPr>
          <p:sp>
            <p:nvSpPr>
              <p:cNvPr id="28720" name="Oval 21"/>
              <p:cNvSpPr>
                <a:spLocks noChangeArrowheads="1"/>
              </p:cNvSpPr>
              <p:nvPr/>
            </p:nvSpPr>
            <p:spPr bwMode="auto">
              <a:xfrm>
                <a:off x="1610" y="1616"/>
                <a:ext cx="136" cy="136"/>
              </a:xfrm>
              <a:prstGeom prst="ellipse">
                <a:avLst/>
              </a:prstGeom>
              <a:solidFill>
                <a:srgbClr val="A5002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21" name="Freeform 22"/>
              <p:cNvSpPr>
                <a:spLocks/>
              </p:cNvSpPr>
              <p:nvPr/>
            </p:nvSpPr>
            <p:spPr bwMode="auto">
              <a:xfrm>
                <a:off x="1746" y="1661"/>
                <a:ext cx="408" cy="45"/>
              </a:xfrm>
              <a:custGeom>
                <a:avLst/>
                <a:gdLst>
                  <a:gd name="T0" fmla="*/ 0 w 2676"/>
                  <a:gd name="T1" fmla="*/ 10 h 188"/>
                  <a:gd name="T2" fmla="*/ 6 w 2676"/>
                  <a:gd name="T3" fmla="*/ 5 h 188"/>
                  <a:gd name="T4" fmla="*/ 14 w 2676"/>
                  <a:gd name="T5" fmla="*/ 10 h 188"/>
                  <a:gd name="T6" fmla="*/ 23 w 2676"/>
                  <a:gd name="T7" fmla="*/ 5 h 188"/>
                  <a:gd name="T8" fmla="*/ 32 w 2676"/>
                  <a:gd name="T9" fmla="*/ 10 h 188"/>
                  <a:gd name="T10" fmla="*/ 39 w 2676"/>
                  <a:gd name="T11" fmla="*/ 3 h 188"/>
                  <a:gd name="T12" fmla="*/ 47 w 2676"/>
                  <a:gd name="T13" fmla="*/ 8 h 188"/>
                  <a:gd name="T14" fmla="*/ 53 w 2676"/>
                  <a:gd name="T15" fmla="*/ 0 h 188"/>
                  <a:gd name="T16" fmla="*/ 62 w 2676"/>
                  <a:gd name="T17" fmla="*/ 8 h 18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76"/>
                  <a:gd name="T28" fmla="*/ 0 h 188"/>
                  <a:gd name="T29" fmla="*/ 2676 w 2676"/>
                  <a:gd name="T30" fmla="*/ 188 h 18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76" h="188">
                    <a:moveTo>
                      <a:pt x="0" y="181"/>
                    </a:moveTo>
                    <a:cubicBezTo>
                      <a:pt x="87" y="135"/>
                      <a:pt x="174" y="90"/>
                      <a:pt x="272" y="90"/>
                    </a:cubicBezTo>
                    <a:cubicBezTo>
                      <a:pt x="370" y="90"/>
                      <a:pt x="469" y="181"/>
                      <a:pt x="590" y="181"/>
                    </a:cubicBezTo>
                    <a:cubicBezTo>
                      <a:pt x="711" y="181"/>
                      <a:pt x="870" y="90"/>
                      <a:pt x="998" y="90"/>
                    </a:cubicBezTo>
                    <a:cubicBezTo>
                      <a:pt x="1126" y="90"/>
                      <a:pt x="1248" y="188"/>
                      <a:pt x="1361" y="181"/>
                    </a:cubicBezTo>
                    <a:cubicBezTo>
                      <a:pt x="1474" y="174"/>
                      <a:pt x="1565" y="52"/>
                      <a:pt x="1678" y="45"/>
                    </a:cubicBezTo>
                    <a:cubicBezTo>
                      <a:pt x="1791" y="38"/>
                      <a:pt x="1943" y="143"/>
                      <a:pt x="2041" y="136"/>
                    </a:cubicBezTo>
                    <a:cubicBezTo>
                      <a:pt x="2139" y="129"/>
                      <a:pt x="2162" y="0"/>
                      <a:pt x="2268" y="0"/>
                    </a:cubicBezTo>
                    <a:cubicBezTo>
                      <a:pt x="2374" y="0"/>
                      <a:pt x="2525" y="68"/>
                      <a:pt x="2676" y="136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7" name="Group 23"/>
            <p:cNvGrpSpPr>
              <a:grpSpLocks/>
            </p:cNvGrpSpPr>
            <p:nvPr/>
          </p:nvGrpSpPr>
          <p:grpSpPr bwMode="auto">
            <a:xfrm>
              <a:off x="3515" y="2024"/>
              <a:ext cx="544" cy="136"/>
              <a:chOff x="1610" y="1616"/>
              <a:chExt cx="544" cy="136"/>
            </a:xfrm>
          </p:grpSpPr>
          <p:sp>
            <p:nvSpPr>
              <p:cNvPr id="28718" name="Oval 24"/>
              <p:cNvSpPr>
                <a:spLocks noChangeArrowheads="1"/>
              </p:cNvSpPr>
              <p:nvPr/>
            </p:nvSpPr>
            <p:spPr bwMode="auto">
              <a:xfrm>
                <a:off x="1610" y="1616"/>
                <a:ext cx="136" cy="136"/>
              </a:xfrm>
              <a:prstGeom prst="ellipse">
                <a:avLst/>
              </a:prstGeom>
              <a:solidFill>
                <a:srgbClr val="A5002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9" name="Freeform 25"/>
              <p:cNvSpPr>
                <a:spLocks/>
              </p:cNvSpPr>
              <p:nvPr/>
            </p:nvSpPr>
            <p:spPr bwMode="auto">
              <a:xfrm>
                <a:off x="1746" y="1661"/>
                <a:ext cx="408" cy="45"/>
              </a:xfrm>
              <a:custGeom>
                <a:avLst/>
                <a:gdLst>
                  <a:gd name="T0" fmla="*/ 0 w 2676"/>
                  <a:gd name="T1" fmla="*/ 10 h 188"/>
                  <a:gd name="T2" fmla="*/ 6 w 2676"/>
                  <a:gd name="T3" fmla="*/ 5 h 188"/>
                  <a:gd name="T4" fmla="*/ 14 w 2676"/>
                  <a:gd name="T5" fmla="*/ 10 h 188"/>
                  <a:gd name="T6" fmla="*/ 23 w 2676"/>
                  <a:gd name="T7" fmla="*/ 5 h 188"/>
                  <a:gd name="T8" fmla="*/ 32 w 2676"/>
                  <a:gd name="T9" fmla="*/ 10 h 188"/>
                  <a:gd name="T10" fmla="*/ 39 w 2676"/>
                  <a:gd name="T11" fmla="*/ 3 h 188"/>
                  <a:gd name="T12" fmla="*/ 47 w 2676"/>
                  <a:gd name="T13" fmla="*/ 8 h 188"/>
                  <a:gd name="T14" fmla="*/ 53 w 2676"/>
                  <a:gd name="T15" fmla="*/ 0 h 188"/>
                  <a:gd name="T16" fmla="*/ 62 w 2676"/>
                  <a:gd name="T17" fmla="*/ 8 h 18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76"/>
                  <a:gd name="T28" fmla="*/ 0 h 188"/>
                  <a:gd name="T29" fmla="*/ 2676 w 2676"/>
                  <a:gd name="T30" fmla="*/ 188 h 18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76" h="188">
                    <a:moveTo>
                      <a:pt x="0" y="181"/>
                    </a:moveTo>
                    <a:cubicBezTo>
                      <a:pt x="87" y="135"/>
                      <a:pt x="174" y="90"/>
                      <a:pt x="272" y="90"/>
                    </a:cubicBezTo>
                    <a:cubicBezTo>
                      <a:pt x="370" y="90"/>
                      <a:pt x="469" y="181"/>
                      <a:pt x="590" y="181"/>
                    </a:cubicBezTo>
                    <a:cubicBezTo>
                      <a:pt x="711" y="181"/>
                      <a:pt x="870" y="90"/>
                      <a:pt x="998" y="90"/>
                    </a:cubicBezTo>
                    <a:cubicBezTo>
                      <a:pt x="1126" y="90"/>
                      <a:pt x="1248" y="188"/>
                      <a:pt x="1361" y="181"/>
                    </a:cubicBezTo>
                    <a:cubicBezTo>
                      <a:pt x="1474" y="174"/>
                      <a:pt x="1565" y="52"/>
                      <a:pt x="1678" y="45"/>
                    </a:cubicBezTo>
                    <a:cubicBezTo>
                      <a:pt x="1791" y="38"/>
                      <a:pt x="1943" y="143"/>
                      <a:pt x="2041" y="136"/>
                    </a:cubicBezTo>
                    <a:cubicBezTo>
                      <a:pt x="2139" y="129"/>
                      <a:pt x="2162" y="0"/>
                      <a:pt x="2268" y="0"/>
                    </a:cubicBezTo>
                    <a:cubicBezTo>
                      <a:pt x="2374" y="0"/>
                      <a:pt x="2525" y="68"/>
                      <a:pt x="2676" y="136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3515" y="2206"/>
              <a:ext cx="544" cy="136"/>
              <a:chOff x="1610" y="1616"/>
              <a:chExt cx="544" cy="136"/>
            </a:xfrm>
          </p:grpSpPr>
          <p:sp>
            <p:nvSpPr>
              <p:cNvPr id="28716" name="Oval 27"/>
              <p:cNvSpPr>
                <a:spLocks noChangeArrowheads="1"/>
              </p:cNvSpPr>
              <p:nvPr/>
            </p:nvSpPr>
            <p:spPr bwMode="auto">
              <a:xfrm>
                <a:off x="1610" y="1616"/>
                <a:ext cx="136" cy="136"/>
              </a:xfrm>
              <a:prstGeom prst="ellipse">
                <a:avLst/>
              </a:prstGeom>
              <a:solidFill>
                <a:srgbClr val="A5002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7" name="Freeform 28"/>
              <p:cNvSpPr>
                <a:spLocks/>
              </p:cNvSpPr>
              <p:nvPr/>
            </p:nvSpPr>
            <p:spPr bwMode="auto">
              <a:xfrm>
                <a:off x="1746" y="1661"/>
                <a:ext cx="408" cy="45"/>
              </a:xfrm>
              <a:custGeom>
                <a:avLst/>
                <a:gdLst>
                  <a:gd name="T0" fmla="*/ 0 w 2676"/>
                  <a:gd name="T1" fmla="*/ 10 h 188"/>
                  <a:gd name="T2" fmla="*/ 6 w 2676"/>
                  <a:gd name="T3" fmla="*/ 5 h 188"/>
                  <a:gd name="T4" fmla="*/ 14 w 2676"/>
                  <a:gd name="T5" fmla="*/ 10 h 188"/>
                  <a:gd name="T6" fmla="*/ 23 w 2676"/>
                  <a:gd name="T7" fmla="*/ 5 h 188"/>
                  <a:gd name="T8" fmla="*/ 32 w 2676"/>
                  <a:gd name="T9" fmla="*/ 10 h 188"/>
                  <a:gd name="T10" fmla="*/ 39 w 2676"/>
                  <a:gd name="T11" fmla="*/ 3 h 188"/>
                  <a:gd name="T12" fmla="*/ 47 w 2676"/>
                  <a:gd name="T13" fmla="*/ 8 h 188"/>
                  <a:gd name="T14" fmla="*/ 53 w 2676"/>
                  <a:gd name="T15" fmla="*/ 0 h 188"/>
                  <a:gd name="T16" fmla="*/ 62 w 2676"/>
                  <a:gd name="T17" fmla="*/ 8 h 18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76"/>
                  <a:gd name="T28" fmla="*/ 0 h 188"/>
                  <a:gd name="T29" fmla="*/ 2676 w 2676"/>
                  <a:gd name="T30" fmla="*/ 188 h 18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76" h="188">
                    <a:moveTo>
                      <a:pt x="0" y="181"/>
                    </a:moveTo>
                    <a:cubicBezTo>
                      <a:pt x="87" y="135"/>
                      <a:pt x="174" y="90"/>
                      <a:pt x="272" y="90"/>
                    </a:cubicBezTo>
                    <a:cubicBezTo>
                      <a:pt x="370" y="90"/>
                      <a:pt x="469" y="181"/>
                      <a:pt x="590" y="181"/>
                    </a:cubicBezTo>
                    <a:cubicBezTo>
                      <a:pt x="711" y="181"/>
                      <a:pt x="870" y="90"/>
                      <a:pt x="998" y="90"/>
                    </a:cubicBezTo>
                    <a:cubicBezTo>
                      <a:pt x="1126" y="90"/>
                      <a:pt x="1248" y="188"/>
                      <a:pt x="1361" y="181"/>
                    </a:cubicBezTo>
                    <a:cubicBezTo>
                      <a:pt x="1474" y="174"/>
                      <a:pt x="1565" y="52"/>
                      <a:pt x="1678" y="45"/>
                    </a:cubicBezTo>
                    <a:cubicBezTo>
                      <a:pt x="1791" y="38"/>
                      <a:pt x="1943" y="143"/>
                      <a:pt x="2041" y="136"/>
                    </a:cubicBezTo>
                    <a:cubicBezTo>
                      <a:pt x="2139" y="129"/>
                      <a:pt x="2162" y="0"/>
                      <a:pt x="2268" y="0"/>
                    </a:cubicBezTo>
                    <a:cubicBezTo>
                      <a:pt x="2374" y="0"/>
                      <a:pt x="2525" y="68"/>
                      <a:pt x="2676" y="136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9" name="Group 29"/>
            <p:cNvGrpSpPr>
              <a:grpSpLocks/>
            </p:cNvGrpSpPr>
            <p:nvPr/>
          </p:nvGrpSpPr>
          <p:grpSpPr bwMode="auto">
            <a:xfrm rot="10800000">
              <a:off x="4150" y="1299"/>
              <a:ext cx="544" cy="136"/>
              <a:chOff x="1610" y="1616"/>
              <a:chExt cx="544" cy="136"/>
            </a:xfrm>
          </p:grpSpPr>
          <p:sp>
            <p:nvSpPr>
              <p:cNvPr id="28714" name="Oval 30"/>
              <p:cNvSpPr>
                <a:spLocks noChangeArrowheads="1"/>
              </p:cNvSpPr>
              <p:nvPr/>
            </p:nvSpPr>
            <p:spPr bwMode="auto">
              <a:xfrm>
                <a:off x="1610" y="1616"/>
                <a:ext cx="136" cy="136"/>
              </a:xfrm>
              <a:prstGeom prst="ellipse">
                <a:avLst/>
              </a:prstGeom>
              <a:solidFill>
                <a:srgbClr val="A5002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5" name="Freeform 31"/>
              <p:cNvSpPr>
                <a:spLocks/>
              </p:cNvSpPr>
              <p:nvPr/>
            </p:nvSpPr>
            <p:spPr bwMode="auto">
              <a:xfrm>
                <a:off x="1746" y="1661"/>
                <a:ext cx="408" cy="45"/>
              </a:xfrm>
              <a:custGeom>
                <a:avLst/>
                <a:gdLst>
                  <a:gd name="T0" fmla="*/ 0 w 2676"/>
                  <a:gd name="T1" fmla="*/ 10 h 188"/>
                  <a:gd name="T2" fmla="*/ 6 w 2676"/>
                  <a:gd name="T3" fmla="*/ 5 h 188"/>
                  <a:gd name="T4" fmla="*/ 14 w 2676"/>
                  <a:gd name="T5" fmla="*/ 10 h 188"/>
                  <a:gd name="T6" fmla="*/ 23 w 2676"/>
                  <a:gd name="T7" fmla="*/ 5 h 188"/>
                  <a:gd name="T8" fmla="*/ 32 w 2676"/>
                  <a:gd name="T9" fmla="*/ 10 h 188"/>
                  <a:gd name="T10" fmla="*/ 39 w 2676"/>
                  <a:gd name="T11" fmla="*/ 3 h 188"/>
                  <a:gd name="T12" fmla="*/ 47 w 2676"/>
                  <a:gd name="T13" fmla="*/ 8 h 188"/>
                  <a:gd name="T14" fmla="*/ 53 w 2676"/>
                  <a:gd name="T15" fmla="*/ 0 h 188"/>
                  <a:gd name="T16" fmla="*/ 62 w 2676"/>
                  <a:gd name="T17" fmla="*/ 8 h 18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76"/>
                  <a:gd name="T28" fmla="*/ 0 h 188"/>
                  <a:gd name="T29" fmla="*/ 2676 w 2676"/>
                  <a:gd name="T30" fmla="*/ 188 h 18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76" h="188">
                    <a:moveTo>
                      <a:pt x="0" y="181"/>
                    </a:moveTo>
                    <a:cubicBezTo>
                      <a:pt x="87" y="135"/>
                      <a:pt x="174" y="90"/>
                      <a:pt x="272" y="90"/>
                    </a:cubicBezTo>
                    <a:cubicBezTo>
                      <a:pt x="370" y="90"/>
                      <a:pt x="469" y="181"/>
                      <a:pt x="590" y="181"/>
                    </a:cubicBezTo>
                    <a:cubicBezTo>
                      <a:pt x="711" y="181"/>
                      <a:pt x="870" y="90"/>
                      <a:pt x="998" y="90"/>
                    </a:cubicBezTo>
                    <a:cubicBezTo>
                      <a:pt x="1126" y="90"/>
                      <a:pt x="1248" y="188"/>
                      <a:pt x="1361" y="181"/>
                    </a:cubicBezTo>
                    <a:cubicBezTo>
                      <a:pt x="1474" y="174"/>
                      <a:pt x="1565" y="52"/>
                      <a:pt x="1678" y="45"/>
                    </a:cubicBezTo>
                    <a:cubicBezTo>
                      <a:pt x="1791" y="38"/>
                      <a:pt x="1943" y="143"/>
                      <a:pt x="2041" y="136"/>
                    </a:cubicBezTo>
                    <a:cubicBezTo>
                      <a:pt x="2139" y="129"/>
                      <a:pt x="2162" y="0"/>
                      <a:pt x="2268" y="0"/>
                    </a:cubicBezTo>
                    <a:cubicBezTo>
                      <a:pt x="2374" y="0"/>
                      <a:pt x="2525" y="68"/>
                      <a:pt x="2676" y="136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0" name="Group 32"/>
            <p:cNvGrpSpPr>
              <a:grpSpLocks/>
            </p:cNvGrpSpPr>
            <p:nvPr/>
          </p:nvGrpSpPr>
          <p:grpSpPr bwMode="auto">
            <a:xfrm rot="10800000">
              <a:off x="4150" y="1480"/>
              <a:ext cx="544" cy="136"/>
              <a:chOff x="1610" y="1616"/>
              <a:chExt cx="544" cy="136"/>
            </a:xfrm>
          </p:grpSpPr>
          <p:sp>
            <p:nvSpPr>
              <p:cNvPr id="28712" name="Oval 33"/>
              <p:cNvSpPr>
                <a:spLocks noChangeArrowheads="1"/>
              </p:cNvSpPr>
              <p:nvPr/>
            </p:nvSpPr>
            <p:spPr bwMode="auto">
              <a:xfrm>
                <a:off x="1610" y="1616"/>
                <a:ext cx="136" cy="136"/>
              </a:xfrm>
              <a:prstGeom prst="ellipse">
                <a:avLst/>
              </a:prstGeom>
              <a:solidFill>
                <a:srgbClr val="A5002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3" name="Freeform 34"/>
              <p:cNvSpPr>
                <a:spLocks/>
              </p:cNvSpPr>
              <p:nvPr/>
            </p:nvSpPr>
            <p:spPr bwMode="auto">
              <a:xfrm>
                <a:off x="1746" y="1661"/>
                <a:ext cx="408" cy="45"/>
              </a:xfrm>
              <a:custGeom>
                <a:avLst/>
                <a:gdLst>
                  <a:gd name="T0" fmla="*/ 0 w 2676"/>
                  <a:gd name="T1" fmla="*/ 10 h 188"/>
                  <a:gd name="T2" fmla="*/ 6 w 2676"/>
                  <a:gd name="T3" fmla="*/ 5 h 188"/>
                  <a:gd name="T4" fmla="*/ 14 w 2676"/>
                  <a:gd name="T5" fmla="*/ 10 h 188"/>
                  <a:gd name="T6" fmla="*/ 23 w 2676"/>
                  <a:gd name="T7" fmla="*/ 5 h 188"/>
                  <a:gd name="T8" fmla="*/ 32 w 2676"/>
                  <a:gd name="T9" fmla="*/ 10 h 188"/>
                  <a:gd name="T10" fmla="*/ 39 w 2676"/>
                  <a:gd name="T11" fmla="*/ 3 h 188"/>
                  <a:gd name="T12" fmla="*/ 47 w 2676"/>
                  <a:gd name="T13" fmla="*/ 8 h 188"/>
                  <a:gd name="T14" fmla="*/ 53 w 2676"/>
                  <a:gd name="T15" fmla="*/ 0 h 188"/>
                  <a:gd name="T16" fmla="*/ 62 w 2676"/>
                  <a:gd name="T17" fmla="*/ 8 h 18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76"/>
                  <a:gd name="T28" fmla="*/ 0 h 188"/>
                  <a:gd name="T29" fmla="*/ 2676 w 2676"/>
                  <a:gd name="T30" fmla="*/ 188 h 18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76" h="188">
                    <a:moveTo>
                      <a:pt x="0" y="181"/>
                    </a:moveTo>
                    <a:cubicBezTo>
                      <a:pt x="87" y="135"/>
                      <a:pt x="174" y="90"/>
                      <a:pt x="272" y="90"/>
                    </a:cubicBezTo>
                    <a:cubicBezTo>
                      <a:pt x="370" y="90"/>
                      <a:pt x="469" y="181"/>
                      <a:pt x="590" y="181"/>
                    </a:cubicBezTo>
                    <a:cubicBezTo>
                      <a:pt x="711" y="181"/>
                      <a:pt x="870" y="90"/>
                      <a:pt x="998" y="90"/>
                    </a:cubicBezTo>
                    <a:cubicBezTo>
                      <a:pt x="1126" y="90"/>
                      <a:pt x="1248" y="188"/>
                      <a:pt x="1361" y="181"/>
                    </a:cubicBezTo>
                    <a:cubicBezTo>
                      <a:pt x="1474" y="174"/>
                      <a:pt x="1565" y="52"/>
                      <a:pt x="1678" y="45"/>
                    </a:cubicBezTo>
                    <a:cubicBezTo>
                      <a:pt x="1791" y="38"/>
                      <a:pt x="1943" y="143"/>
                      <a:pt x="2041" y="136"/>
                    </a:cubicBezTo>
                    <a:cubicBezTo>
                      <a:pt x="2139" y="129"/>
                      <a:pt x="2162" y="0"/>
                      <a:pt x="2268" y="0"/>
                    </a:cubicBezTo>
                    <a:cubicBezTo>
                      <a:pt x="2374" y="0"/>
                      <a:pt x="2525" y="68"/>
                      <a:pt x="2676" y="136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1" name="Group 35"/>
            <p:cNvGrpSpPr>
              <a:grpSpLocks/>
            </p:cNvGrpSpPr>
            <p:nvPr/>
          </p:nvGrpSpPr>
          <p:grpSpPr bwMode="auto">
            <a:xfrm rot="10800000">
              <a:off x="4150" y="1662"/>
              <a:ext cx="544" cy="136"/>
              <a:chOff x="1610" y="1616"/>
              <a:chExt cx="544" cy="136"/>
            </a:xfrm>
          </p:grpSpPr>
          <p:sp>
            <p:nvSpPr>
              <p:cNvPr id="28710" name="Oval 36"/>
              <p:cNvSpPr>
                <a:spLocks noChangeArrowheads="1"/>
              </p:cNvSpPr>
              <p:nvPr/>
            </p:nvSpPr>
            <p:spPr bwMode="auto">
              <a:xfrm>
                <a:off x="1610" y="1616"/>
                <a:ext cx="136" cy="136"/>
              </a:xfrm>
              <a:prstGeom prst="ellipse">
                <a:avLst/>
              </a:prstGeom>
              <a:solidFill>
                <a:srgbClr val="A5002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1" name="Freeform 37"/>
              <p:cNvSpPr>
                <a:spLocks/>
              </p:cNvSpPr>
              <p:nvPr/>
            </p:nvSpPr>
            <p:spPr bwMode="auto">
              <a:xfrm>
                <a:off x="1746" y="1661"/>
                <a:ext cx="408" cy="45"/>
              </a:xfrm>
              <a:custGeom>
                <a:avLst/>
                <a:gdLst>
                  <a:gd name="T0" fmla="*/ 0 w 2676"/>
                  <a:gd name="T1" fmla="*/ 10 h 188"/>
                  <a:gd name="T2" fmla="*/ 6 w 2676"/>
                  <a:gd name="T3" fmla="*/ 5 h 188"/>
                  <a:gd name="T4" fmla="*/ 14 w 2676"/>
                  <a:gd name="T5" fmla="*/ 10 h 188"/>
                  <a:gd name="T6" fmla="*/ 23 w 2676"/>
                  <a:gd name="T7" fmla="*/ 5 h 188"/>
                  <a:gd name="T8" fmla="*/ 32 w 2676"/>
                  <a:gd name="T9" fmla="*/ 10 h 188"/>
                  <a:gd name="T10" fmla="*/ 39 w 2676"/>
                  <a:gd name="T11" fmla="*/ 3 h 188"/>
                  <a:gd name="T12" fmla="*/ 47 w 2676"/>
                  <a:gd name="T13" fmla="*/ 8 h 188"/>
                  <a:gd name="T14" fmla="*/ 53 w 2676"/>
                  <a:gd name="T15" fmla="*/ 0 h 188"/>
                  <a:gd name="T16" fmla="*/ 62 w 2676"/>
                  <a:gd name="T17" fmla="*/ 8 h 18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76"/>
                  <a:gd name="T28" fmla="*/ 0 h 188"/>
                  <a:gd name="T29" fmla="*/ 2676 w 2676"/>
                  <a:gd name="T30" fmla="*/ 188 h 18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76" h="188">
                    <a:moveTo>
                      <a:pt x="0" y="181"/>
                    </a:moveTo>
                    <a:cubicBezTo>
                      <a:pt x="87" y="135"/>
                      <a:pt x="174" y="90"/>
                      <a:pt x="272" y="90"/>
                    </a:cubicBezTo>
                    <a:cubicBezTo>
                      <a:pt x="370" y="90"/>
                      <a:pt x="469" y="181"/>
                      <a:pt x="590" y="181"/>
                    </a:cubicBezTo>
                    <a:cubicBezTo>
                      <a:pt x="711" y="181"/>
                      <a:pt x="870" y="90"/>
                      <a:pt x="998" y="90"/>
                    </a:cubicBezTo>
                    <a:cubicBezTo>
                      <a:pt x="1126" y="90"/>
                      <a:pt x="1248" y="188"/>
                      <a:pt x="1361" y="181"/>
                    </a:cubicBezTo>
                    <a:cubicBezTo>
                      <a:pt x="1474" y="174"/>
                      <a:pt x="1565" y="52"/>
                      <a:pt x="1678" y="45"/>
                    </a:cubicBezTo>
                    <a:cubicBezTo>
                      <a:pt x="1791" y="38"/>
                      <a:pt x="1943" y="143"/>
                      <a:pt x="2041" y="136"/>
                    </a:cubicBezTo>
                    <a:cubicBezTo>
                      <a:pt x="2139" y="129"/>
                      <a:pt x="2162" y="0"/>
                      <a:pt x="2268" y="0"/>
                    </a:cubicBezTo>
                    <a:cubicBezTo>
                      <a:pt x="2374" y="0"/>
                      <a:pt x="2525" y="68"/>
                      <a:pt x="2676" y="136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2" name="Group 38"/>
            <p:cNvGrpSpPr>
              <a:grpSpLocks/>
            </p:cNvGrpSpPr>
            <p:nvPr/>
          </p:nvGrpSpPr>
          <p:grpSpPr bwMode="auto">
            <a:xfrm rot="10800000">
              <a:off x="4150" y="1843"/>
              <a:ext cx="544" cy="136"/>
              <a:chOff x="1610" y="1616"/>
              <a:chExt cx="544" cy="136"/>
            </a:xfrm>
          </p:grpSpPr>
          <p:sp>
            <p:nvSpPr>
              <p:cNvPr id="28708" name="Oval 39"/>
              <p:cNvSpPr>
                <a:spLocks noChangeArrowheads="1"/>
              </p:cNvSpPr>
              <p:nvPr/>
            </p:nvSpPr>
            <p:spPr bwMode="auto">
              <a:xfrm>
                <a:off x="1610" y="1616"/>
                <a:ext cx="136" cy="136"/>
              </a:xfrm>
              <a:prstGeom prst="ellipse">
                <a:avLst/>
              </a:prstGeom>
              <a:solidFill>
                <a:srgbClr val="A5002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09" name="Freeform 40"/>
              <p:cNvSpPr>
                <a:spLocks/>
              </p:cNvSpPr>
              <p:nvPr/>
            </p:nvSpPr>
            <p:spPr bwMode="auto">
              <a:xfrm>
                <a:off x="1746" y="1661"/>
                <a:ext cx="408" cy="45"/>
              </a:xfrm>
              <a:custGeom>
                <a:avLst/>
                <a:gdLst>
                  <a:gd name="T0" fmla="*/ 0 w 2676"/>
                  <a:gd name="T1" fmla="*/ 10 h 188"/>
                  <a:gd name="T2" fmla="*/ 6 w 2676"/>
                  <a:gd name="T3" fmla="*/ 5 h 188"/>
                  <a:gd name="T4" fmla="*/ 14 w 2676"/>
                  <a:gd name="T5" fmla="*/ 10 h 188"/>
                  <a:gd name="T6" fmla="*/ 23 w 2676"/>
                  <a:gd name="T7" fmla="*/ 5 h 188"/>
                  <a:gd name="T8" fmla="*/ 32 w 2676"/>
                  <a:gd name="T9" fmla="*/ 10 h 188"/>
                  <a:gd name="T10" fmla="*/ 39 w 2676"/>
                  <a:gd name="T11" fmla="*/ 3 h 188"/>
                  <a:gd name="T12" fmla="*/ 47 w 2676"/>
                  <a:gd name="T13" fmla="*/ 8 h 188"/>
                  <a:gd name="T14" fmla="*/ 53 w 2676"/>
                  <a:gd name="T15" fmla="*/ 0 h 188"/>
                  <a:gd name="T16" fmla="*/ 62 w 2676"/>
                  <a:gd name="T17" fmla="*/ 8 h 18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76"/>
                  <a:gd name="T28" fmla="*/ 0 h 188"/>
                  <a:gd name="T29" fmla="*/ 2676 w 2676"/>
                  <a:gd name="T30" fmla="*/ 188 h 18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76" h="188">
                    <a:moveTo>
                      <a:pt x="0" y="181"/>
                    </a:moveTo>
                    <a:cubicBezTo>
                      <a:pt x="87" y="135"/>
                      <a:pt x="174" y="90"/>
                      <a:pt x="272" y="90"/>
                    </a:cubicBezTo>
                    <a:cubicBezTo>
                      <a:pt x="370" y="90"/>
                      <a:pt x="469" y="181"/>
                      <a:pt x="590" y="181"/>
                    </a:cubicBezTo>
                    <a:cubicBezTo>
                      <a:pt x="711" y="181"/>
                      <a:pt x="870" y="90"/>
                      <a:pt x="998" y="90"/>
                    </a:cubicBezTo>
                    <a:cubicBezTo>
                      <a:pt x="1126" y="90"/>
                      <a:pt x="1248" y="188"/>
                      <a:pt x="1361" y="181"/>
                    </a:cubicBezTo>
                    <a:cubicBezTo>
                      <a:pt x="1474" y="174"/>
                      <a:pt x="1565" y="52"/>
                      <a:pt x="1678" y="45"/>
                    </a:cubicBezTo>
                    <a:cubicBezTo>
                      <a:pt x="1791" y="38"/>
                      <a:pt x="1943" y="143"/>
                      <a:pt x="2041" y="136"/>
                    </a:cubicBezTo>
                    <a:cubicBezTo>
                      <a:pt x="2139" y="129"/>
                      <a:pt x="2162" y="0"/>
                      <a:pt x="2268" y="0"/>
                    </a:cubicBezTo>
                    <a:cubicBezTo>
                      <a:pt x="2374" y="0"/>
                      <a:pt x="2525" y="68"/>
                      <a:pt x="2676" y="136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" name="Group 41"/>
            <p:cNvGrpSpPr>
              <a:grpSpLocks/>
            </p:cNvGrpSpPr>
            <p:nvPr/>
          </p:nvGrpSpPr>
          <p:grpSpPr bwMode="auto">
            <a:xfrm rot="10800000">
              <a:off x="4150" y="2024"/>
              <a:ext cx="544" cy="136"/>
              <a:chOff x="1610" y="1616"/>
              <a:chExt cx="544" cy="136"/>
            </a:xfrm>
          </p:grpSpPr>
          <p:sp>
            <p:nvSpPr>
              <p:cNvPr id="28706" name="Oval 42"/>
              <p:cNvSpPr>
                <a:spLocks noChangeArrowheads="1"/>
              </p:cNvSpPr>
              <p:nvPr/>
            </p:nvSpPr>
            <p:spPr bwMode="auto">
              <a:xfrm>
                <a:off x="1610" y="1616"/>
                <a:ext cx="136" cy="136"/>
              </a:xfrm>
              <a:prstGeom prst="ellipse">
                <a:avLst/>
              </a:prstGeom>
              <a:solidFill>
                <a:srgbClr val="A5002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07" name="Freeform 43"/>
              <p:cNvSpPr>
                <a:spLocks/>
              </p:cNvSpPr>
              <p:nvPr/>
            </p:nvSpPr>
            <p:spPr bwMode="auto">
              <a:xfrm>
                <a:off x="1746" y="1661"/>
                <a:ext cx="408" cy="45"/>
              </a:xfrm>
              <a:custGeom>
                <a:avLst/>
                <a:gdLst>
                  <a:gd name="T0" fmla="*/ 0 w 2676"/>
                  <a:gd name="T1" fmla="*/ 10 h 188"/>
                  <a:gd name="T2" fmla="*/ 6 w 2676"/>
                  <a:gd name="T3" fmla="*/ 5 h 188"/>
                  <a:gd name="T4" fmla="*/ 14 w 2676"/>
                  <a:gd name="T5" fmla="*/ 10 h 188"/>
                  <a:gd name="T6" fmla="*/ 23 w 2676"/>
                  <a:gd name="T7" fmla="*/ 5 h 188"/>
                  <a:gd name="T8" fmla="*/ 32 w 2676"/>
                  <a:gd name="T9" fmla="*/ 10 h 188"/>
                  <a:gd name="T10" fmla="*/ 39 w 2676"/>
                  <a:gd name="T11" fmla="*/ 3 h 188"/>
                  <a:gd name="T12" fmla="*/ 47 w 2676"/>
                  <a:gd name="T13" fmla="*/ 8 h 188"/>
                  <a:gd name="T14" fmla="*/ 53 w 2676"/>
                  <a:gd name="T15" fmla="*/ 0 h 188"/>
                  <a:gd name="T16" fmla="*/ 62 w 2676"/>
                  <a:gd name="T17" fmla="*/ 8 h 18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76"/>
                  <a:gd name="T28" fmla="*/ 0 h 188"/>
                  <a:gd name="T29" fmla="*/ 2676 w 2676"/>
                  <a:gd name="T30" fmla="*/ 188 h 18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76" h="188">
                    <a:moveTo>
                      <a:pt x="0" y="181"/>
                    </a:moveTo>
                    <a:cubicBezTo>
                      <a:pt x="87" y="135"/>
                      <a:pt x="174" y="90"/>
                      <a:pt x="272" y="90"/>
                    </a:cubicBezTo>
                    <a:cubicBezTo>
                      <a:pt x="370" y="90"/>
                      <a:pt x="469" y="181"/>
                      <a:pt x="590" y="181"/>
                    </a:cubicBezTo>
                    <a:cubicBezTo>
                      <a:pt x="711" y="181"/>
                      <a:pt x="870" y="90"/>
                      <a:pt x="998" y="90"/>
                    </a:cubicBezTo>
                    <a:cubicBezTo>
                      <a:pt x="1126" y="90"/>
                      <a:pt x="1248" y="188"/>
                      <a:pt x="1361" y="181"/>
                    </a:cubicBezTo>
                    <a:cubicBezTo>
                      <a:pt x="1474" y="174"/>
                      <a:pt x="1565" y="52"/>
                      <a:pt x="1678" y="45"/>
                    </a:cubicBezTo>
                    <a:cubicBezTo>
                      <a:pt x="1791" y="38"/>
                      <a:pt x="1943" y="143"/>
                      <a:pt x="2041" y="136"/>
                    </a:cubicBezTo>
                    <a:cubicBezTo>
                      <a:pt x="2139" y="129"/>
                      <a:pt x="2162" y="0"/>
                      <a:pt x="2268" y="0"/>
                    </a:cubicBezTo>
                    <a:cubicBezTo>
                      <a:pt x="2374" y="0"/>
                      <a:pt x="2525" y="68"/>
                      <a:pt x="2676" y="136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4" name="Group 44"/>
            <p:cNvGrpSpPr>
              <a:grpSpLocks/>
            </p:cNvGrpSpPr>
            <p:nvPr/>
          </p:nvGrpSpPr>
          <p:grpSpPr bwMode="auto">
            <a:xfrm rot="10800000">
              <a:off x="4150" y="2206"/>
              <a:ext cx="544" cy="136"/>
              <a:chOff x="1610" y="1616"/>
              <a:chExt cx="544" cy="136"/>
            </a:xfrm>
          </p:grpSpPr>
          <p:sp>
            <p:nvSpPr>
              <p:cNvPr id="28704" name="Oval 45"/>
              <p:cNvSpPr>
                <a:spLocks noChangeArrowheads="1"/>
              </p:cNvSpPr>
              <p:nvPr/>
            </p:nvSpPr>
            <p:spPr bwMode="auto">
              <a:xfrm>
                <a:off x="1610" y="1616"/>
                <a:ext cx="136" cy="136"/>
              </a:xfrm>
              <a:prstGeom prst="ellipse">
                <a:avLst/>
              </a:prstGeom>
              <a:solidFill>
                <a:srgbClr val="A5002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05" name="Freeform 46"/>
              <p:cNvSpPr>
                <a:spLocks/>
              </p:cNvSpPr>
              <p:nvPr/>
            </p:nvSpPr>
            <p:spPr bwMode="auto">
              <a:xfrm>
                <a:off x="1746" y="1661"/>
                <a:ext cx="408" cy="45"/>
              </a:xfrm>
              <a:custGeom>
                <a:avLst/>
                <a:gdLst>
                  <a:gd name="T0" fmla="*/ 0 w 2676"/>
                  <a:gd name="T1" fmla="*/ 10 h 188"/>
                  <a:gd name="T2" fmla="*/ 6 w 2676"/>
                  <a:gd name="T3" fmla="*/ 5 h 188"/>
                  <a:gd name="T4" fmla="*/ 14 w 2676"/>
                  <a:gd name="T5" fmla="*/ 10 h 188"/>
                  <a:gd name="T6" fmla="*/ 23 w 2676"/>
                  <a:gd name="T7" fmla="*/ 5 h 188"/>
                  <a:gd name="T8" fmla="*/ 32 w 2676"/>
                  <a:gd name="T9" fmla="*/ 10 h 188"/>
                  <a:gd name="T10" fmla="*/ 39 w 2676"/>
                  <a:gd name="T11" fmla="*/ 3 h 188"/>
                  <a:gd name="T12" fmla="*/ 47 w 2676"/>
                  <a:gd name="T13" fmla="*/ 8 h 188"/>
                  <a:gd name="T14" fmla="*/ 53 w 2676"/>
                  <a:gd name="T15" fmla="*/ 0 h 188"/>
                  <a:gd name="T16" fmla="*/ 62 w 2676"/>
                  <a:gd name="T17" fmla="*/ 8 h 18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76"/>
                  <a:gd name="T28" fmla="*/ 0 h 188"/>
                  <a:gd name="T29" fmla="*/ 2676 w 2676"/>
                  <a:gd name="T30" fmla="*/ 188 h 18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76" h="188">
                    <a:moveTo>
                      <a:pt x="0" y="181"/>
                    </a:moveTo>
                    <a:cubicBezTo>
                      <a:pt x="87" y="135"/>
                      <a:pt x="174" y="90"/>
                      <a:pt x="272" y="90"/>
                    </a:cubicBezTo>
                    <a:cubicBezTo>
                      <a:pt x="370" y="90"/>
                      <a:pt x="469" y="181"/>
                      <a:pt x="590" y="181"/>
                    </a:cubicBezTo>
                    <a:cubicBezTo>
                      <a:pt x="711" y="181"/>
                      <a:pt x="870" y="90"/>
                      <a:pt x="998" y="90"/>
                    </a:cubicBezTo>
                    <a:cubicBezTo>
                      <a:pt x="1126" y="90"/>
                      <a:pt x="1248" y="188"/>
                      <a:pt x="1361" y="181"/>
                    </a:cubicBezTo>
                    <a:cubicBezTo>
                      <a:pt x="1474" y="174"/>
                      <a:pt x="1565" y="52"/>
                      <a:pt x="1678" y="45"/>
                    </a:cubicBezTo>
                    <a:cubicBezTo>
                      <a:pt x="1791" y="38"/>
                      <a:pt x="1943" y="143"/>
                      <a:pt x="2041" y="136"/>
                    </a:cubicBezTo>
                    <a:cubicBezTo>
                      <a:pt x="2139" y="129"/>
                      <a:pt x="2162" y="0"/>
                      <a:pt x="2268" y="0"/>
                    </a:cubicBezTo>
                    <a:cubicBezTo>
                      <a:pt x="2374" y="0"/>
                      <a:pt x="2525" y="68"/>
                      <a:pt x="2676" y="136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8684" name="Text Box 51"/>
          <p:cNvSpPr txBox="1">
            <a:spLocks noChangeArrowheads="1"/>
          </p:cNvSpPr>
          <p:nvPr/>
        </p:nvSpPr>
        <p:spPr bwMode="auto">
          <a:xfrm>
            <a:off x="611188" y="6092825"/>
            <a:ext cx="2016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/>
              <a:t>Meio extracelular</a:t>
            </a:r>
          </a:p>
        </p:txBody>
      </p:sp>
      <p:sp>
        <p:nvSpPr>
          <p:cNvPr id="28685" name="Text Box 52"/>
          <p:cNvSpPr txBox="1">
            <a:spLocks noChangeArrowheads="1"/>
          </p:cNvSpPr>
          <p:nvPr/>
        </p:nvSpPr>
        <p:spPr bwMode="auto">
          <a:xfrm>
            <a:off x="6300788" y="6237288"/>
            <a:ext cx="21605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/>
              <a:t>Meio intracelular</a:t>
            </a:r>
          </a:p>
        </p:txBody>
      </p:sp>
      <p:sp>
        <p:nvSpPr>
          <p:cNvPr id="28686" name="Rectangle 53"/>
          <p:cNvSpPr>
            <a:spLocks noChangeArrowheads="1"/>
          </p:cNvSpPr>
          <p:nvPr/>
        </p:nvSpPr>
        <p:spPr bwMode="auto">
          <a:xfrm>
            <a:off x="5724525" y="4652963"/>
            <a:ext cx="2735263" cy="1512887"/>
          </a:xfrm>
          <a:prstGeom prst="rect">
            <a:avLst/>
          </a:prstGeom>
          <a:gradFill rotWithShape="1">
            <a:gsLst>
              <a:gs pos="0">
                <a:srgbClr val="99FFCC"/>
              </a:gs>
              <a:gs pos="100000">
                <a:srgbClr val="99FF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8687" name="Text Box 54"/>
          <p:cNvSpPr txBox="1">
            <a:spLocks noChangeArrowheads="1"/>
          </p:cNvSpPr>
          <p:nvPr/>
        </p:nvSpPr>
        <p:spPr bwMode="auto">
          <a:xfrm>
            <a:off x="2124075" y="4581525"/>
            <a:ext cx="792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dirty="0"/>
              <a:t>HA</a:t>
            </a:r>
          </a:p>
        </p:txBody>
      </p:sp>
      <p:sp>
        <p:nvSpPr>
          <p:cNvPr id="28688" name="Text Box 55"/>
          <p:cNvSpPr txBox="1">
            <a:spLocks noChangeArrowheads="1"/>
          </p:cNvSpPr>
          <p:nvPr/>
        </p:nvSpPr>
        <p:spPr bwMode="auto">
          <a:xfrm>
            <a:off x="2071670" y="5572140"/>
            <a:ext cx="8080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dirty="0" smtClean="0"/>
              <a:t>H</a:t>
            </a:r>
            <a:r>
              <a:rPr lang="pt-BR" baseline="30000" dirty="0" smtClean="0"/>
              <a:t>+ </a:t>
            </a:r>
            <a:r>
              <a:rPr lang="pt-BR" dirty="0"/>
              <a:t>+</a:t>
            </a:r>
            <a:r>
              <a:rPr lang="pt-BR" baseline="30000" dirty="0"/>
              <a:t> </a:t>
            </a:r>
            <a:r>
              <a:rPr lang="pt-BR" dirty="0"/>
              <a:t>A</a:t>
            </a:r>
            <a:r>
              <a:rPr lang="pt-BR" baseline="30000" dirty="0"/>
              <a:t>- </a:t>
            </a:r>
            <a:endParaRPr lang="pt-BR" dirty="0"/>
          </a:p>
        </p:txBody>
      </p:sp>
      <p:sp>
        <p:nvSpPr>
          <p:cNvPr id="28689" name="Line 56"/>
          <p:cNvSpPr>
            <a:spLocks noChangeShapeType="1"/>
          </p:cNvSpPr>
          <p:nvPr/>
        </p:nvSpPr>
        <p:spPr bwMode="auto">
          <a:xfrm flipV="1">
            <a:off x="2411413" y="501332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28690" name="Line 57"/>
          <p:cNvSpPr>
            <a:spLocks noChangeShapeType="1"/>
          </p:cNvSpPr>
          <p:nvPr/>
        </p:nvSpPr>
        <p:spPr bwMode="auto">
          <a:xfrm>
            <a:off x="2555875" y="5013325"/>
            <a:ext cx="0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28691" name="Line 58"/>
          <p:cNvSpPr>
            <a:spLocks noChangeShapeType="1"/>
          </p:cNvSpPr>
          <p:nvPr/>
        </p:nvSpPr>
        <p:spPr bwMode="auto">
          <a:xfrm>
            <a:off x="2771775" y="4868863"/>
            <a:ext cx="40322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6" name="Line 58"/>
          <p:cNvSpPr>
            <a:spLocks noChangeShapeType="1"/>
          </p:cNvSpPr>
          <p:nvPr/>
        </p:nvSpPr>
        <p:spPr bwMode="auto">
          <a:xfrm>
            <a:off x="2928926" y="5429264"/>
            <a:ext cx="1027103" cy="45719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7" name="Line 58"/>
          <p:cNvSpPr>
            <a:spLocks noChangeShapeType="1"/>
          </p:cNvSpPr>
          <p:nvPr/>
        </p:nvSpPr>
        <p:spPr bwMode="auto">
          <a:xfrm flipH="1">
            <a:off x="2857487" y="5715016"/>
            <a:ext cx="1143008" cy="11715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8" name="Text Box 54"/>
          <p:cNvSpPr txBox="1">
            <a:spLocks noChangeArrowheads="1"/>
          </p:cNvSpPr>
          <p:nvPr/>
        </p:nvSpPr>
        <p:spPr bwMode="auto">
          <a:xfrm>
            <a:off x="571472" y="4572008"/>
            <a:ext cx="157798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dirty="0" smtClean="0"/>
              <a:t>Não Ionizada</a:t>
            </a:r>
            <a:endParaRPr lang="pt-BR" dirty="0"/>
          </a:p>
        </p:txBody>
      </p:sp>
      <p:sp>
        <p:nvSpPr>
          <p:cNvPr id="59" name="Text Box 54"/>
          <p:cNvSpPr txBox="1">
            <a:spLocks noChangeArrowheads="1"/>
          </p:cNvSpPr>
          <p:nvPr/>
        </p:nvSpPr>
        <p:spPr bwMode="auto">
          <a:xfrm>
            <a:off x="785786" y="5572140"/>
            <a:ext cx="12858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dirty="0" smtClean="0"/>
              <a:t>Ionizada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tângulo 10"/>
          <p:cNvSpPr>
            <a:spLocks noChangeArrowheads="1"/>
          </p:cNvSpPr>
          <p:nvPr/>
        </p:nvSpPr>
        <p:spPr bwMode="auto">
          <a:xfrm>
            <a:off x="285750" y="500063"/>
            <a:ext cx="785812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>
                <a:cs typeface="Arial" charset="0"/>
              </a:rPr>
              <a:t>pka</a:t>
            </a:r>
            <a:br>
              <a:rPr lang="pt-BR" sz="2400">
                <a:cs typeface="Arial" charset="0"/>
              </a:rPr>
            </a:br>
            <a:endParaRPr lang="pt-BR" b="1">
              <a:cs typeface="Arial" charset="0"/>
            </a:endParaRPr>
          </a:p>
        </p:txBody>
      </p:sp>
      <p:sp>
        <p:nvSpPr>
          <p:cNvPr id="29699" name="Rectangle 23"/>
          <p:cNvSpPr>
            <a:spLocks noChangeArrowheads="1"/>
          </p:cNvSpPr>
          <p:nvPr/>
        </p:nvSpPr>
        <p:spPr bwMode="auto">
          <a:xfrm>
            <a:off x="214313" y="1000125"/>
            <a:ext cx="558165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2970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13" y="1571625"/>
            <a:ext cx="19240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75" y="2428875"/>
            <a:ext cx="21145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Retângulo 20"/>
          <p:cNvSpPr>
            <a:spLocks noChangeArrowheads="1"/>
          </p:cNvSpPr>
          <p:nvPr/>
        </p:nvSpPr>
        <p:spPr bwMode="auto">
          <a:xfrm>
            <a:off x="5143500" y="1714500"/>
            <a:ext cx="736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cs typeface="Arial" charset="0"/>
              </a:rPr>
              <a:t>ácido</a:t>
            </a:r>
            <a:endParaRPr lang="pt-BR"/>
          </a:p>
        </p:txBody>
      </p:sp>
      <p:sp>
        <p:nvSpPr>
          <p:cNvPr id="29703" name="Retângulo 21"/>
          <p:cNvSpPr>
            <a:spLocks noChangeArrowheads="1"/>
          </p:cNvSpPr>
          <p:nvPr/>
        </p:nvSpPr>
        <p:spPr bwMode="auto">
          <a:xfrm>
            <a:off x="5143500" y="2500313"/>
            <a:ext cx="6842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cs typeface="Arial" charset="0"/>
              </a:rPr>
              <a:t>base</a:t>
            </a:r>
            <a:endParaRPr lang="pt-BR"/>
          </a:p>
        </p:txBody>
      </p:sp>
      <p:pic>
        <p:nvPicPr>
          <p:cNvPr id="2970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1214438"/>
            <a:ext cx="403860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88" y="3214688"/>
            <a:ext cx="3457575" cy="2314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9706" name="Retângulo 22"/>
          <p:cNvSpPr>
            <a:spLocks noChangeArrowheads="1"/>
          </p:cNvSpPr>
          <p:nvPr/>
        </p:nvSpPr>
        <p:spPr bwMode="auto">
          <a:xfrm>
            <a:off x="214313" y="5786438"/>
            <a:ext cx="4572000" cy="954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sz="1400"/>
              <a:t>Fármacos com </a:t>
            </a:r>
            <a:r>
              <a:rPr lang="pt-BR" sz="1400">
                <a:solidFill>
                  <a:schemeClr val="tx2"/>
                </a:solidFill>
              </a:rPr>
              <a:t>caráter ácido se acumulam </a:t>
            </a:r>
            <a:r>
              <a:rPr lang="pt-BR" sz="1400"/>
              <a:t>no compartimento com </a:t>
            </a:r>
            <a:r>
              <a:rPr lang="pt-BR" sz="1400" b="1"/>
              <a:t>pH mais básico </a:t>
            </a:r>
            <a:r>
              <a:rPr lang="pt-BR" sz="1400"/>
              <a:t>e fármacos com </a:t>
            </a:r>
            <a:r>
              <a:rPr lang="pt-BR" sz="1400">
                <a:solidFill>
                  <a:schemeClr val="tx2"/>
                </a:solidFill>
              </a:rPr>
              <a:t>caráter básico </a:t>
            </a:r>
            <a:r>
              <a:rPr lang="pt-BR" sz="1400"/>
              <a:t>se acumulam no compartimento com </a:t>
            </a:r>
            <a:r>
              <a:rPr lang="pt-BR" sz="1400" b="1"/>
              <a:t>pH mais ácido</a:t>
            </a:r>
            <a:r>
              <a:rPr lang="pt-BR" sz="1400"/>
              <a:t>.</a:t>
            </a:r>
          </a:p>
        </p:txBody>
      </p:sp>
      <p:sp>
        <p:nvSpPr>
          <p:cNvPr id="29707" name="Retângulo 23"/>
          <p:cNvSpPr>
            <a:spLocks noChangeArrowheads="1"/>
          </p:cNvSpPr>
          <p:nvPr/>
        </p:nvSpPr>
        <p:spPr bwMode="auto">
          <a:xfrm>
            <a:off x="4572000" y="285750"/>
            <a:ext cx="4429125" cy="64611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EQUAÇÃO DE</a:t>
            </a:r>
          </a:p>
          <a:p>
            <a:pPr algn="ctr"/>
            <a:r>
              <a:rPr lang="pt-BR" b="1"/>
              <a:t>HENDERSON-HASSELBALCH</a:t>
            </a:r>
            <a:endParaRPr lang="pt-BR"/>
          </a:p>
        </p:txBody>
      </p:sp>
      <p:sp>
        <p:nvSpPr>
          <p:cNvPr id="29708" name="Retângulo 28"/>
          <p:cNvSpPr>
            <a:spLocks noChangeArrowheads="1"/>
          </p:cNvSpPr>
          <p:nvPr/>
        </p:nvSpPr>
        <p:spPr bwMode="auto">
          <a:xfrm>
            <a:off x="4929188" y="6215063"/>
            <a:ext cx="4000500" cy="46196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200"/>
              <a:t>Ácido fraco, terá boa absorção num meio ácido (pH ácido), pois, há uma ionização menor, AAS.</a:t>
            </a:r>
          </a:p>
        </p:txBody>
      </p:sp>
      <p:sp>
        <p:nvSpPr>
          <p:cNvPr id="29709" name="Seta para baixo 29"/>
          <p:cNvSpPr>
            <a:spLocks noChangeArrowheads="1"/>
          </p:cNvSpPr>
          <p:nvPr/>
        </p:nvSpPr>
        <p:spPr bwMode="auto">
          <a:xfrm>
            <a:off x="6429375" y="5643563"/>
            <a:ext cx="484188" cy="477837"/>
          </a:xfrm>
          <a:prstGeom prst="down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0000FF"/>
              </a:gs>
              <a:gs pos="100000">
                <a:srgbClr val="000010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pt-BR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9710" name="Seta para baixo 32"/>
          <p:cNvSpPr>
            <a:spLocks noChangeArrowheads="1"/>
          </p:cNvSpPr>
          <p:nvPr/>
        </p:nvSpPr>
        <p:spPr bwMode="auto">
          <a:xfrm>
            <a:off x="6643688" y="1000125"/>
            <a:ext cx="484187" cy="477838"/>
          </a:xfrm>
          <a:prstGeom prst="down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0000FF"/>
              </a:gs>
              <a:gs pos="100000">
                <a:srgbClr val="000010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pt-BR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9711" name="Retângulo 18"/>
          <p:cNvSpPr>
            <a:spLocks noChangeArrowheads="1"/>
          </p:cNvSpPr>
          <p:nvPr/>
        </p:nvSpPr>
        <p:spPr bwMode="auto">
          <a:xfrm>
            <a:off x="928688" y="571500"/>
            <a:ext cx="5643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“grau de dissociação” (ionização)</a:t>
            </a:r>
          </a:p>
        </p:txBody>
      </p:sp>
      <p:sp>
        <p:nvSpPr>
          <p:cNvPr id="29712" name="Retângulo 19"/>
          <p:cNvSpPr>
            <a:spLocks noChangeArrowheads="1"/>
          </p:cNvSpPr>
          <p:nvPr/>
        </p:nvSpPr>
        <p:spPr bwMode="auto">
          <a:xfrm>
            <a:off x="285750" y="5000625"/>
            <a:ext cx="11271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000"/>
              <a:t>“pouco ionizada”</a:t>
            </a:r>
          </a:p>
        </p:txBody>
      </p:sp>
      <p:sp>
        <p:nvSpPr>
          <p:cNvPr id="29713" name="Retângulo 20"/>
          <p:cNvSpPr>
            <a:spLocks noChangeArrowheads="1"/>
          </p:cNvSpPr>
          <p:nvPr/>
        </p:nvSpPr>
        <p:spPr bwMode="auto">
          <a:xfrm>
            <a:off x="2286000" y="3357563"/>
            <a:ext cx="20034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000"/>
              <a:t>“mais ionizados, excreção fácil “</a:t>
            </a:r>
          </a:p>
        </p:txBody>
      </p:sp>
      <p:sp>
        <p:nvSpPr>
          <p:cNvPr id="29714" name="Retângulo 22"/>
          <p:cNvSpPr>
            <a:spLocks noChangeArrowheads="1"/>
          </p:cNvSpPr>
          <p:nvPr/>
        </p:nvSpPr>
        <p:spPr bwMode="auto">
          <a:xfrm>
            <a:off x="1500188" y="214313"/>
            <a:ext cx="16081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b="1"/>
              <a:t>“Constante 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tângulo 10"/>
          <p:cNvSpPr>
            <a:spLocks noChangeArrowheads="1"/>
          </p:cNvSpPr>
          <p:nvPr/>
        </p:nvSpPr>
        <p:spPr bwMode="auto">
          <a:xfrm>
            <a:off x="500063" y="642938"/>
            <a:ext cx="5857875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200" b="1"/>
              <a:t>Relação pH e pka</a:t>
            </a:r>
          </a:p>
        </p:txBody>
      </p:sp>
      <p:sp>
        <p:nvSpPr>
          <p:cNvPr id="30723" name="Rectangle 23"/>
          <p:cNvSpPr>
            <a:spLocks noChangeArrowheads="1"/>
          </p:cNvSpPr>
          <p:nvPr/>
        </p:nvSpPr>
        <p:spPr bwMode="auto">
          <a:xfrm>
            <a:off x="500063" y="1143000"/>
            <a:ext cx="5581650" cy="1174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30724" name="Retângulo 9"/>
          <p:cNvSpPr>
            <a:spLocks noChangeArrowheads="1"/>
          </p:cNvSpPr>
          <p:nvPr/>
        </p:nvSpPr>
        <p:spPr bwMode="auto">
          <a:xfrm>
            <a:off x="571500" y="1500188"/>
            <a:ext cx="6215063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/>
              <a:t>Polaridade Molecular, ionização e ph do meio:</a:t>
            </a:r>
          </a:p>
          <a:p>
            <a:endParaRPr lang="pt-BR" dirty="0"/>
          </a:p>
          <a:p>
            <a:r>
              <a:rPr lang="pt-BR" b="1" dirty="0"/>
              <a:t>ph &gt; </a:t>
            </a:r>
            <a:r>
              <a:rPr lang="pt-BR" b="1" dirty="0" err="1" smtClean="0"/>
              <a:t>pka</a:t>
            </a:r>
            <a:r>
              <a:rPr lang="pt-BR" b="1" dirty="0" smtClean="0"/>
              <a:t> (plasma/intestino)</a:t>
            </a:r>
            <a:endParaRPr lang="pt-BR" b="1" dirty="0"/>
          </a:p>
          <a:p>
            <a:r>
              <a:rPr lang="pt-BR" dirty="0"/>
              <a:t>Ácido:  Forma ionizada</a:t>
            </a:r>
          </a:p>
          <a:p>
            <a:r>
              <a:rPr lang="pt-BR" dirty="0"/>
              <a:t>Base:  Forma não- ionizada (B)</a:t>
            </a:r>
          </a:p>
          <a:p>
            <a:endParaRPr lang="pt-BR" dirty="0"/>
          </a:p>
          <a:p>
            <a:r>
              <a:rPr lang="pt-BR" b="1" dirty="0"/>
              <a:t>ph &lt; </a:t>
            </a:r>
            <a:r>
              <a:rPr lang="pt-BR" b="1" dirty="0" err="1" smtClean="0"/>
              <a:t>pka</a:t>
            </a:r>
            <a:r>
              <a:rPr lang="pt-BR" b="1" dirty="0" smtClean="0"/>
              <a:t> (estômago)</a:t>
            </a:r>
            <a:endParaRPr lang="pt-BR" b="1" dirty="0"/>
          </a:p>
          <a:p>
            <a:r>
              <a:rPr lang="pt-BR" dirty="0"/>
              <a:t>Ácido:  não – ionizado (HA)</a:t>
            </a:r>
          </a:p>
          <a:p>
            <a:r>
              <a:rPr lang="pt-BR" dirty="0"/>
              <a:t>Base:  ionizado</a:t>
            </a:r>
          </a:p>
        </p:txBody>
      </p:sp>
      <p:pic>
        <p:nvPicPr>
          <p:cNvPr id="30725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0" y="1928813"/>
            <a:ext cx="4500563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tângulo 10"/>
          <p:cNvSpPr>
            <a:spLocks noChangeArrowheads="1"/>
          </p:cNvSpPr>
          <p:nvPr/>
        </p:nvSpPr>
        <p:spPr bwMode="auto">
          <a:xfrm>
            <a:off x="571500" y="571500"/>
            <a:ext cx="7572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 err="1"/>
              <a:t>Pka</a:t>
            </a:r>
            <a:r>
              <a:rPr lang="pt-BR" b="1" dirty="0"/>
              <a:t> – Bases e </a:t>
            </a:r>
            <a:r>
              <a:rPr lang="pt-BR" b="1" dirty="0" smtClean="0"/>
              <a:t>Ácidos (TABELA DE </a:t>
            </a:r>
            <a:r>
              <a:rPr lang="pt-BR" b="1" dirty="0" err="1" smtClean="0"/>
              <a:t>Pka</a:t>
            </a:r>
            <a:r>
              <a:rPr lang="pt-BR" b="1" dirty="0" smtClean="0"/>
              <a:t> para ácidos e bases)</a:t>
            </a:r>
            <a:endParaRPr lang="pt-BR" b="1" dirty="0"/>
          </a:p>
        </p:txBody>
      </p:sp>
      <p:sp>
        <p:nvSpPr>
          <p:cNvPr id="31747" name="Rectangle 23"/>
          <p:cNvSpPr>
            <a:spLocks noChangeArrowheads="1"/>
          </p:cNvSpPr>
          <p:nvPr/>
        </p:nvSpPr>
        <p:spPr bwMode="auto">
          <a:xfrm>
            <a:off x="571500" y="1000125"/>
            <a:ext cx="6643688" cy="1428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31748" name="Picture 4" descr="http://www.sistemanervoso.com/images/farma/fac_0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1357313"/>
            <a:ext cx="7215187" cy="506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Retângulo 4"/>
          <p:cNvSpPr>
            <a:spLocks noChangeArrowheads="1"/>
          </p:cNvSpPr>
          <p:nvPr/>
        </p:nvSpPr>
        <p:spPr bwMode="auto">
          <a:xfrm>
            <a:off x="4572000" y="6581775"/>
            <a:ext cx="4572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/>
              <a:t>Fonte:http://www.sistemanervoso.com/images/farma/fac_06.gif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>
                <a:latin typeface="Comic Sans MS" pitchFamily="66" charset="0"/>
              </a:rPr>
              <a:t>EXEMPLO: Ácido Fraco</a:t>
            </a:r>
            <a:br>
              <a:rPr lang="pt-BR" sz="3200" dirty="0" smtClean="0">
                <a:latin typeface="Comic Sans MS" pitchFamily="66" charset="0"/>
              </a:rPr>
            </a:br>
            <a:r>
              <a:rPr lang="pt-BR" sz="3200" dirty="0" smtClean="0">
                <a:latin typeface="Comic Sans MS" pitchFamily="66" charset="0"/>
              </a:rPr>
              <a:t>Ácido </a:t>
            </a:r>
            <a:r>
              <a:rPr lang="pt-BR" sz="3200" dirty="0" err="1" smtClean="0">
                <a:latin typeface="Comic Sans MS" pitchFamily="66" charset="0"/>
              </a:rPr>
              <a:t>Acetil</a:t>
            </a:r>
            <a:r>
              <a:rPr lang="pt-BR" sz="3200" dirty="0" smtClean="0">
                <a:latin typeface="Comic Sans MS" pitchFamily="66" charset="0"/>
              </a:rPr>
              <a:t> Salicílico - AAS</a:t>
            </a:r>
          </a:p>
        </p:txBody>
      </p:sp>
      <p:pic>
        <p:nvPicPr>
          <p:cNvPr id="32771" name="Picture 4" descr="aspirin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16013" y="2349500"/>
            <a:ext cx="1433512" cy="1800225"/>
          </a:xfrm>
          <a:noFill/>
          <a:ln>
            <a:solidFill>
              <a:srgbClr val="990000"/>
            </a:solidFill>
          </a:ln>
        </p:spPr>
      </p:pic>
      <p:pic>
        <p:nvPicPr>
          <p:cNvPr id="32772" name="Picture 8" descr="BD21427_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00113" y="1092200"/>
            <a:ext cx="7416800" cy="123825"/>
          </a:xfrm>
          <a:noFill/>
        </p:spPr>
      </p:pic>
      <p:sp>
        <p:nvSpPr>
          <p:cNvPr id="32773" name="Text Box 10"/>
          <p:cNvSpPr txBox="1">
            <a:spLocks noChangeArrowheads="1"/>
          </p:cNvSpPr>
          <p:nvPr/>
        </p:nvSpPr>
        <p:spPr bwMode="auto">
          <a:xfrm>
            <a:off x="1116013" y="1628775"/>
            <a:ext cx="6696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/>
              <a:t>Ácido orgânico fraco, pKa 3,7</a:t>
            </a:r>
            <a:endParaRPr lang="pt-BR" b="1">
              <a:solidFill>
                <a:srgbClr val="990000"/>
              </a:solidFill>
            </a:endParaRPr>
          </a:p>
        </p:txBody>
      </p:sp>
      <p:sp>
        <p:nvSpPr>
          <p:cNvPr id="32774" name="Text Box 11"/>
          <p:cNvSpPr txBox="1">
            <a:spLocks noChangeArrowheads="1"/>
          </p:cNvSpPr>
          <p:nvPr/>
        </p:nvSpPr>
        <p:spPr bwMode="auto">
          <a:xfrm>
            <a:off x="2916238" y="3214688"/>
            <a:ext cx="54006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spcBef>
                <a:spcPct val="50000"/>
              </a:spcBef>
              <a:buFontTx/>
              <a:buBlip>
                <a:blip r:embed="rId4"/>
              </a:buBlip>
            </a:pPr>
            <a:r>
              <a:rPr lang="pt-BR"/>
              <a:t>Rapidamente absorvido no estômago.</a:t>
            </a:r>
          </a:p>
          <a:p>
            <a:pPr marL="358775" indent="-358775">
              <a:spcBef>
                <a:spcPct val="50000"/>
              </a:spcBef>
              <a:buFontTx/>
              <a:buBlip>
                <a:blip r:embed="rId4"/>
              </a:buBlip>
            </a:pPr>
            <a:r>
              <a:rPr lang="pt-BR"/>
              <a:t>Eliminado na forma de saliciliato.</a:t>
            </a:r>
          </a:p>
          <a:p>
            <a:pPr marL="358775" indent="-358775">
              <a:spcBef>
                <a:spcPct val="50000"/>
              </a:spcBef>
              <a:buFontTx/>
              <a:buBlip>
                <a:blip r:embed="rId4"/>
              </a:buBlip>
            </a:pPr>
            <a:r>
              <a:rPr lang="pt-BR"/>
              <a:t>Alcalinização da urina aumenta a eliminação de salicilato.</a:t>
            </a:r>
          </a:p>
        </p:txBody>
      </p:sp>
      <p:sp>
        <p:nvSpPr>
          <p:cNvPr id="32775" name="Text Box 12"/>
          <p:cNvSpPr txBox="1">
            <a:spLocks noChangeArrowheads="1"/>
          </p:cNvSpPr>
          <p:nvPr/>
        </p:nvSpPr>
        <p:spPr bwMode="auto">
          <a:xfrm>
            <a:off x="2916238" y="2349500"/>
            <a:ext cx="4103687" cy="45720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>
                <a:solidFill>
                  <a:schemeClr val="bg1"/>
                </a:solidFill>
              </a:rPr>
              <a:t>HASac + H</a:t>
            </a:r>
            <a:r>
              <a:rPr lang="pt-BR" baseline="-25000">
                <a:solidFill>
                  <a:schemeClr val="bg1"/>
                </a:solidFill>
              </a:rPr>
              <a:t>2</a:t>
            </a:r>
            <a:r>
              <a:rPr lang="pt-BR">
                <a:solidFill>
                  <a:schemeClr val="bg1"/>
                </a:solidFill>
              </a:rPr>
              <a:t>O = ASac</a:t>
            </a:r>
            <a:r>
              <a:rPr lang="pt-BR" baseline="30000">
                <a:solidFill>
                  <a:schemeClr val="bg1"/>
                </a:solidFill>
              </a:rPr>
              <a:t>-</a:t>
            </a:r>
            <a:r>
              <a:rPr lang="pt-BR">
                <a:solidFill>
                  <a:schemeClr val="bg1"/>
                </a:solidFill>
              </a:rPr>
              <a:t> + H</a:t>
            </a:r>
            <a:r>
              <a:rPr lang="pt-BR" baseline="-25000">
                <a:solidFill>
                  <a:schemeClr val="bg1"/>
                </a:solidFill>
              </a:rPr>
              <a:t>3</a:t>
            </a:r>
            <a:r>
              <a:rPr lang="pt-BR">
                <a:solidFill>
                  <a:schemeClr val="bg1"/>
                </a:solidFill>
              </a:rPr>
              <a:t>O</a:t>
            </a:r>
            <a:r>
              <a:rPr lang="pt-BR" baseline="30000">
                <a:solidFill>
                  <a:schemeClr val="bg1"/>
                </a:solidFill>
              </a:rPr>
              <a:t>+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32776" name="Text Box 13"/>
          <p:cNvSpPr txBox="1">
            <a:spLocks noChangeArrowheads="1"/>
          </p:cNvSpPr>
          <p:nvPr/>
        </p:nvSpPr>
        <p:spPr bwMode="auto">
          <a:xfrm>
            <a:off x="1187450" y="5516563"/>
            <a:ext cx="6624638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/>
              <a:t>Inibe a biossíntese das prostaglandinas !</a:t>
            </a:r>
            <a:endParaRPr lang="pt-BR">
              <a:solidFill>
                <a:srgbClr val="990000"/>
              </a:solidFill>
            </a:endParaRPr>
          </a:p>
          <a:p>
            <a:pPr>
              <a:spcBef>
                <a:spcPct val="50000"/>
              </a:spcBef>
            </a:pP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BD21427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6238" y="908050"/>
            <a:ext cx="5688012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116013" y="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t-BR" sz="3200" dirty="0" smtClean="0">
                <a:latin typeface="Comic Sans MS" pitchFamily="66" charset="0"/>
              </a:rPr>
              <a:t>EXEMPLO: Base Fraca</a:t>
            </a:r>
            <a:endParaRPr lang="pt-BR" sz="3200" dirty="0" smtClean="0">
              <a:latin typeface="Comic Sans MS" pitchFamily="66" charset="0"/>
              <a:ea typeface="+mj-ea"/>
              <a:cs typeface="+mj-cs"/>
            </a:endParaRPr>
          </a:p>
          <a:p>
            <a:pPr algn="ctr" eaLnBrk="0" hangingPunct="0">
              <a:defRPr/>
            </a:pPr>
            <a:r>
              <a:rPr lang="pt-BR" sz="3200" dirty="0" smtClean="0">
                <a:latin typeface="Comic Sans MS" pitchFamily="66" charset="0"/>
                <a:ea typeface="+mj-ea"/>
                <a:cs typeface="+mj-cs"/>
              </a:rPr>
              <a:t>Anestésicos </a:t>
            </a:r>
            <a:r>
              <a:rPr lang="pt-BR" sz="3200" dirty="0">
                <a:latin typeface="Comic Sans MS" pitchFamily="66" charset="0"/>
                <a:ea typeface="+mj-ea"/>
                <a:cs typeface="+mj-cs"/>
              </a:rPr>
              <a:t>Locais</a:t>
            </a:r>
          </a:p>
        </p:txBody>
      </p:sp>
      <p:sp>
        <p:nvSpPr>
          <p:cNvPr id="33796" name="Text Box 7"/>
          <p:cNvSpPr txBox="1">
            <a:spLocks noChangeArrowheads="1"/>
          </p:cNvSpPr>
          <p:nvPr/>
        </p:nvSpPr>
        <p:spPr bwMode="auto">
          <a:xfrm>
            <a:off x="714375" y="1428750"/>
            <a:ext cx="5761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 dirty="0">
                <a:latin typeface="Comic Sans MS" pitchFamily="66" charset="0"/>
              </a:rPr>
              <a:t>Base Fraca - </a:t>
            </a:r>
            <a:r>
              <a:rPr lang="pt-BR" b="1" dirty="0" err="1">
                <a:latin typeface="Comic Sans MS" pitchFamily="66" charset="0"/>
              </a:rPr>
              <a:t>pKa</a:t>
            </a:r>
            <a:r>
              <a:rPr lang="pt-BR" b="1" dirty="0">
                <a:latin typeface="Comic Sans MS" pitchFamily="66" charset="0"/>
              </a:rPr>
              <a:t> em torno de 8 a </a:t>
            </a:r>
            <a:r>
              <a:rPr lang="pt-BR" b="1" dirty="0" smtClean="0">
                <a:latin typeface="Comic Sans MS" pitchFamily="66" charset="0"/>
              </a:rPr>
              <a:t>9,9</a:t>
            </a:r>
            <a:endParaRPr lang="pt-BR" b="1" dirty="0">
              <a:latin typeface="Comic Sans MS" pitchFamily="66" charset="0"/>
            </a:endParaRPr>
          </a:p>
        </p:txBody>
      </p:sp>
      <p:sp>
        <p:nvSpPr>
          <p:cNvPr id="33797" name="Text Box 8"/>
          <p:cNvSpPr txBox="1">
            <a:spLocks noChangeArrowheads="1"/>
          </p:cNvSpPr>
          <p:nvPr/>
        </p:nvSpPr>
        <p:spPr bwMode="auto">
          <a:xfrm>
            <a:off x="714375" y="2143125"/>
            <a:ext cx="7489825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dirty="0" smtClean="0"/>
              <a:t>	Bloqueiam </a:t>
            </a:r>
            <a:r>
              <a:rPr lang="pt-BR" dirty="0"/>
              <a:t>de modo reversível a condução de impulsos ao longo dos axônios dos nervos e outras membranas excitáveis que utilizam canais de sódio com principal meio de geração de  potenciais de ação.</a:t>
            </a:r>
          </a:p>
        </p:txBody>
      </p:sp>
      <p:pic>
        <p:nvPicPr>
          <p:cNvPr id="33798" name="Picture 9" descr="lidoca2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3860800"/>
            <a:ext cx="2847975" cy="2263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3799" name="Text Box 10"/>
          <p:cNvSpPr txBox="1">
            <a:spLocks noChangeArrowheads="1"/>
          </p:cNvSpPr>
          <p:nvPr/>
        </p:nvSpPr>
        <p:spPr bwMode="auto">
          <a:xfrm>
            <a:off x="1643063" y="6215063"/>
            <a:ext cx="1439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>
                <a:solidFill>
                  <a:srgbClr val="990000"/>
                </a:solidFill>
              </a:rPr>
              <a:t>Xilocaína</a:t>
            </a:r>
          </a:p>
        </p:txBody>
      </p:sp>
      <p:sp>
        <p:nvSpPr>
          <p:cNvPr id="8" name="Retângulo 7"/>
          <p:cNvSpPr/>
          <p:nvPr/>
        </p:nvSpPr>
        <p:spPr>
          <a:xfrm>
            <a:off x="4500562" y="4429132"/>
            <a:ext cx="4213269" cy="646331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pt-BR" dirty="0" smtClean="0"/>
              <a:t>Forma não- ionizada  no Plasma e Intestino</a:t>
            </a:r>
          </a:p>
          <a:p>
            <a:pPr algn="ctr"/>
            <a:r>
              <a:rPr lang="pt-BR" dirty="0" smtClean="0"/>
              <a:t>Rapidamente Absorvida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tângulo 10"/>
          <p:cNvSpPr>
            <a:spLocks noChangeArrowheads="1"/>
          </p:cNvSpPr>
          <p:nvPr/>
        </p:nvSpPr>
        <p:spPr bwMode="auto">
          <a:xfrm>
            <a:off x="142875" y="571500"/>
            <a:ext cx="764381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/>
              <a:t>  </a:t>
            </a:r>
            <a:r>
              <a:rPr lang="pt-BR" sz="2200" b="1" dirty="0" smtClean="0"/>
              <a:t>LATÊNCIA &amp; POTÊNCIA </a:t>
            </a:r>
            <a:endParaRPr lang="pt-BR" sz="2200" b="1" dirty="0"/>
          </a:p>
        </p:txBody>
      </p:sp>
      <p:sp>
        <p:nvSpPr>
          <p:cNvPr id="34819" name="Rectangle 23"/>
          <p:cNvSpPr>
            <a:spLocks noChangeArrowheads="1"/>
          </p:cNvSpPr>
          <p:nvPr/>
        </p:nvSpPr>
        <p:spPr bwMode="auto">
          <a:xfrm>
            <a:off x="214313" y="1000125"/>
            <a:ext cx="558165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30724" name="Retângulo 7"/>
          <p:cNvSpPr>
            <a:spLocks noChangeArrowheads="1"/>
          </p:cNvSpPr>
          <p:nvPr/>
        </p:nvSpPr>
        <p:spPr bwMode="auto">
          <a:xfrm>
            <a:off x="0" y="5357812"/>
            <a:ext cx="4572000" cy="1107996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200" b="1" dirty="0">
                <a:solidFill>
                  <a:schemeClr val="bg1"/>
                </a:solidFill>
              </a:rPr>
              <a:t>Quanto maior a fração não ionizada, maior é a facilidade de penetração =&gt; maior potência (menor latência).</a:t>
            </a:r>
          </a:p>
        </p:txBody>
      </p:sp>
      <p:sp>
        <p:nvSpPr>
          <p:cNvPr id="9" name="Retângulo 8"/>
          <p:cNvSpPr/>
          <p:nvPr/>
        </p:nvSpPr>
        <p:spPr>
          <a:xfrm>
            <a:off x="0" y="1285860"/>
            <a:ext cx="9144000" cy="36988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pt-BR" b="1" dirty="0">
                <a:solidFill>
                  <a:schemeClr val="bg1"/>
                </a:solidFill>
              </a:rPr>
              <a:t>Latência</a:t>
            </a:r>
            <a:r>
              <a:rPr lang="pt-BR" dirty="0">
                <a:solidFill>
                  <a:schemeClr val="bg1"/>
                </a:solidFill>
              </a:rPr>
              <a:t> (tempo decorrido entre administração e efeito).</a:t>
            </a:r>
          </a:p>
        </p:txBody>
      </p:sp>
      <p:sp>
        <p:nvSpPr>
          <p:cNvPr id="34822" name="Retângulo 9"/>
          <p:cNvSpPr>
            <a:spLocks noChangeArrowheads="1"/>
          </p:cNvSpPr>
          <p:nvPr/>
        </p:nvSpPr>
        <p:spPr bwMode="auto">
          <a:xfrm>
            <a:off x="357188" y="2786063"/>
            <a:ext cx="7858125" cy="64633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b="1" dirty="0"/>
              <a:t>Potência: </a:t>
            </a:r>
            <a:r>
              <a:rPr lang="pt-BR" dirty="0"/>
              <a:t>Capacidade da molécula interferir na estrutura e de inibir o funcionamento dos canais </a:t>
            </a:r>
            <a:r>
              <a:rPr lang="pt-BR" dirty="0" smtClean="0"/>
              <a:t>iônicos (MELHOR PENETRAÇÃO) </a:t>
            </a:r>
            <a:endParaRPr lang="pt-BR" dirty="0"/>
          </a:p>
        </p:txBody>
      </p:sp>
      <p:sp>
        <p:nvSpPr>
          <p:cNvPr id="34823" name="Retângulo 10"/>
          <p:cNvSpPr>
            <a:spLocks noChangeArrowheads="1"/>
          </p:cNvSpPr>
          <p:nvPr/>
        </p:nvSpPr>
        <p:spPr bwMode="auto">
          <a:xfrm>
            <a:off x="357188" y="4071938"/>
            <a:ext cx="7929562" cy="6461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/>
              <a:t>Quanto maior for a ligação das proteínas plasmáticas </a:t>
            </a:r>
            <a:r>
              <a:rPr lang="pt-BR" b="1" dirty="0">
                <a:solidFill>
                  <a:srgbClr val="FF0000"/>
                </a:solidFill>
              </a:rPr>
              <a:t>menor será a potência e menor a sua toxicidade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357158" y="2143116"/>
            <a:ext cx="1268412" cy="36988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b="1" dirty="0">
                <a:solidFill>
                  <a:schemeClr val="bg1"/>
                </a:solidFill>
              </a:rPr>
              <a:t>&gt; </a:t>
            </a:r>
            <a:r>
              <a:rPr lang="pt-BR" b="1" dirty="0" err="1">
                <a:solidFill>
                  <a:schemeClr val="bg1"/>
                </a:solidFill>
              </a:rPr>
              <a:t>Lipofilia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928794" y="2143116"/>
            <a:ext cx="3071834" cy="36988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b="1" dirty="0">
                <a:solidFill>
                  <a:schemeClr val="bg1"/>
                </a:solidFill>
              </a:rPr>
              <a:t>&lt;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latência &lt; Tempo para efeito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4827" name="Retângulo 15"/>
          <p:cNvSpPr>
            <a:spLocks noChangeArrowheads="1"/>
          </p:cNvSpPr>
          <p:nvPr/>
        </p:nvSpPr>
        <p:spPr bwMode="auto">
          <a:xfrm>
            <a:off x="4572000" y="5357813"/>
            <a:ext cx="4572000" cy="110799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200" b="1" dirty="0">
                <a:solidFill>
                  <a:schemeClr val="bg1"/>
                </a:solidFill>
              </a:rPr>
              <a:t>Quanto maior for a </a:t>
            </a:r>
            <a:r>
              <a:rPr lang="pt-BR" sz="2200" b="1" dirty="0" err="1">
                <a:solidFill>
                  <a:schemeClr val="bg1"/>
                </a:solidFill>
              </a:rPr>
              <a:t>lipofilia</a:t>
            </a:r>
            <a:r>
              <a:rPr lang="pt-BR" sz="2200" b="1" dirty="0">
                <a:solidFill>
                  <a:schemeClr val="bg1"/>
                </a:solidFill>
              </a:rPr>
              <a:t> </a:t>
            </a:r>
            <a:r>
              <a:rPr lang="pt-BR" sz="2200" dirty="0">
                <a:solidFill>
                  <a:schemeClr val="bg1"/>
                </a:solidFill>
              </a:rPr>
              <a:t>(coeficiente de</a:t>
            </a:r>
            <a:r>
              <a:rPr lang="pt-BR" sz="1200" dirty="0">
                <a:solidFill>
                  <a:schemeClr val="bg1"/>
                </a:solidFill>
              </a:rPr>
              <a:t> </a:t>
            </a:r>
            <a:r>
              <a:rPr lang="pt-BR" sz="2200" dirty="0" smtClean="0">
                <a:solidFill>
                  <a:schemeClr val="bg1"/>
                </a:solidFill>
              </a:rPr>
              <a:t>partição O/A</a:t>
            </a:r>
            <a:r>
              <a:rPr lang="pt-BR" sz="2200" b="1" dirty="0" smtClean="0">
                <a:solidFill>
                  <a:schemeClr val="bg1"/>
                </a:solidFill>
              </a:rPr>
              <a:t>), </a:t>
            </a:r>
            <a:r>
              <a:rPr lang="pt-BR" sz="2200" b="1" dirty="0">
                <a:solidFill>
                  <a:schemeClr val="bg1"/>
                </a:solidFill>
              </a:rPr>
              <a:t>maior será a potência (melhor penetração).</a:t>
            </a:r>
          </a:p>
        </p:txBody>
      </p:sp>
      <p:sp>
        <p:nvSpPr>
          <p:cNvPr id="34828" name="Seta para baixo 16"/>
          <p:cNvSpPr>
            <a:spLocks noChangeArrowheads="1"/>
          </p:cNvSpPr>
          <p:nvPr/>
        </p:nvSpPr>
        <p:spPr bwMode="auto">
          <a:xfrm>
            <a:off x="4286250" y="4714875"/>
            <a:ext cx="571500" cy="714375"/>
          </a:xfrm>
          <a:prstGeom prst="down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0000FF"/>
              </a:gs>
              <a:gs pos="100000">
                <a:srgbClr val="000010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pt-BR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tângulo 10"/>
          <p:cNvSpPr>
            <a:spLocks noChangeArrowheads="1"/>
          </p:cNvSpPr>
          <p:nvPr/>
        </p:nvSpPr>
        <p:spPr bwMode="auto">
          <a:xfrm>
            <a:off x="285750" y="500063"/>
            <a:ext cx="5857875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200" b="1"/>
              <a:t>PRÓ-FÁRMACO</a:t>
            </a:r>
            <a:endParaRPr lang="pt-BR" b="1"/>
          </a:p>
        </p:txBody>
      </p:sp>
      <p:sp>
        <p:nvSpPr>
          <p:cNvPr id="35843" name="Rectangle 23"/>
          <p:cNvSpPr>
            <a:spLocks noChangeArrowheads="1"/>
          </p:cNvSpPr>
          <p:nvPr/>
        </p:nvSpPr>
        <p:spPr bwMode="auto">
          <a:xfrm>
            <a:off x="214313" y="1000125"/>
            <a:ext cx="558165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35844" name="Retângulo 6"/>
          <p:cNvSpPr>
            <a:spLocks noChangeArrowheads="1"/>
          </p:cNvSpPr>
          <p:nvPr/>
        </p:nvSpPr>
        <p:spPr bwMode="auto">
          <a:xfrm>
            <a:off x="6572250" y="6581775"/>
            <a:ext cx="2571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/>
              <a:t>Fonte: CHIN &amp; FERREIRA. 1999.</a:t>
            </a:r>
          </a:p>
        </p:txBody>
      </p:sp>
      <p:sp>
        <p:nvSpPr>
          <p:cNvPr id="35845" name="Retângulo 7"/>
          <p:cNvSpPr>
            <a:spLocks noChangeArrowheads="1"/>
          </p:cNvSpPr>
          <p:nvPr/>
        </p:nvSpPr>
        <p:spPr bwMode="auto">
          <a:xfrm>
            <a:off x="500063" y="1428750"/>
            <a:ext cx="75009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/>
              <a:t>Introdução de novos fármacos na terapêutica através dos processos de modificação molecular.</a:t>
            </a:r>
          </a:p>
        </p:txBody>
      </p:sp>
      <p:sp>
        <p:nvSpPr>
          <p:cNvPr id="35846" name="Retângulo 8"/>
          <p:cNvSpPr>
            <a:spLocks noChangeArrowheads="1"/>
          </p:cNvSpPr>
          <p:nvPr/>
        </p:nvSpPr>
        <p:spPr bwMode="auto">
          <a:xfrm>
            <a:off x="500063" y="2143125"/>
            <a:ext cx="75009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b="1"/>
              <a:t>Latenciação: </a:t>
            </a:r>
            <a:r>
              <a:rPr lang="pt-BR"/>
              <a:t>transformação do fármaco em forma de transporte inativo que, “</a:t>
            </a:r>
            <a:r>
              <a:rPr lang="pt-BR" i="1"/>
              <a:t>in vivo”</a:t>
            </a:r>
            <a:r>
              <a:rPr lang="pt-BR"/>
              <a:t>, mediante reação química ou enzimática, libera a porção ativa no local de ação. </a:t>
            </a:r>
          </a:p>
        </p:txBody>
      </p:sp>
      <p:pic>
        <p:nvPicPr>
          <p:cNvPr id="358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38" y="3643313"/>
            <a:ext cx="547687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8" name="Retângulo 10"/>
          <p:cNvSpPr>
            <a:spLocks noChangeArrowheads="1"/>
          </p:cNvSpPr>
          <p:nvPr/>
        </p:nvSpPr>
        <p:spPr bwMode="auto">
          <a:xfrm>
            <a:off x="0" y="6396038"/>
            <a:ext cx="6143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200" b="1"/>
              <a:t>Uso:</a:t>
            </a:r>
            <a:r>
              <a:rPr lang="pt-BR" sz="1200"/>
              <a:t> quimioterápicos específicos contra os maiores desafios da Ciência na atualidade: AIDS e câncer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pt-BR" sz="3600" b="1" dirty="0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RESUMO:</a:t>
            </a:r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/>
            </a:r>
            <a:br>
              <a:rPr lang="pt-BR" sz="3000" b="1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</a:br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INFLUÊNCIA DO pH NA ABSORÇÃO E DISTRIBUIÇÃO DE DROGAS: </a:t>
            </a:r>
            <a:r>
              <a:rPr lang="pt-BR" sz="3000" b="1" dirty="0" err="1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pka</a:t>
            </a:r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 pH</a:t>
            </a:r>
          </a:p>
        </p:txBody>
      </p:sp>
      <p:sp>
        <p:nvSpPr>
          <p:cNvPr id="368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714348" y="2438400"/>
            <a:ext cx="7772400" cy="349093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pt-BR" sz="2200" b="1" dirty="0" smtClean="0">
                <a:latin typeface="Century Gothic" pitchFamily="34" charset="0"/>
                <a:cs typeface="Times New Roman" pitchFamily="18" charset="0"/>
              </a:rPr>
              <a:t>Drogas ácidas:</a:t>
            </a:r>
            <a:r>
              <a:rPr lang="pt-BR" sz="2200" dirty="0" smtClean="0">
                <a:latin typeface="Century Gothic" pitchFamily="34" charset="0"/>
                <a:cs typeface="Times New Roman" pitchFamily="18" charset="0"/>
              </a:rPr>
              <a:t> ionizam-se </a:t>
            </a:r>
            <a:r>
              <a:rPr lang="pt-BR" sz="2200" b="1" dirty="0" smtClean="0">
                <a:latin typeface="Century Gothic" pitchFamily="34" charset="0"/>
                <a:cs typeface="Times New Roman" pitchFamily="18" charset="0"/>
              </a:rPr>
              <a:t>pouco</a:t>
            </a:r>
            <a:r>
              <a:rPr lang="pt-BR" sz="2200" dirty="0" smtClean="0">
                <a:latin typeface="Century Gothic" pitchFamily="34" charset="0"/>
                <a:cs typeface="Times New Roman" pitchFamily="18" charset="0"/>
              </a:rPr>
              <a:t> no estômago, portanto são bem absorvidas. Ionizam-se quase </a:t>
            </a:r>
            <a:r>
              <a:rPr lang="pt-BR" sz="2200" b="1" dirty="0" smtClean="0">
                <a:latin typeface="Century Gothic" pitchFamily="34" charset="0"/>
                <a:cs typeface="Times New Roman" pitchFamily="18" charset="0"/>
              </a:rPr>
              <a:t>completamente</a:t>
            </a:r>
            <a:r>
              <a:rPr lang="pt-BR" sz="2200" dirty="0" smtClean="0">
                <a:latin typeface="Century Gothic" pitchFamily="34" charset="0"/>
                <a:cs typeface="Times New Roman" pitchFamily="18" charset="0"/>
              </a:rPr>
              <a:t> no intestino ou no sangue, permanecendo nesses compartimentos.</a:t>
            </a:r>
          </a:p>
          <a:p>
            <a:pPr algn="just" eaLnBrk="1" hangingPunct="1">
              <a:lnSpc>
                <a:spcPct val="90000"/>
              </a:lnSpc>
            </a:pPr>
            <a:endParaRPr lang="pt-BR" sz="2200" dirty="0" smtClean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pt-BR" sz="2200" b="1" dirty="0" smtClean="0">
                <a:latin typeface="Century Gothic" pitchFamily="34" charset="0"/>
                <a:cs typeface="Times New Roman" pitchFamily="18" charset="0"/>
              </a:rPr>
              <a:t>Drogas básicas:</a:t>
            </a:r>
            <a:r>
              <a:rPr lang="pt-BR" sz="2200" dirty="0" smtClean="0">
                <a:latin typeface="Century Gothic" pitchFamily="34" charset="0"/>
                <a:cs typeface="Times New Roman" pitchFamily="18" charset="0"/>
              </a:rPr>
              <a:t> ionizam-se </a:t>
            </a:r>
            <a:r>
              <a:rPr lang="pt-BR" sz="2200" b="1" dirty="0" smtClean="0">
                <a:latin typeface="Century Gothic" pitchFamily="34" charset="0"/>
                <a:cs typeface="Times New Roman" pitchFamily="18" charset="0"/>
              </a:rPr>
              <a:t>quase completamente</a:t>
            </a:r>
            <a:r>
              <a:rPr lang="pt-BR" sz="2200" dirty="0" smtClean="0">
                <a:latin typeface="Century Gothic" pitchFamily="34" charset="0"/>
                <a:cs typeface="Times New Roman" pitchFamily="18" charset="0"/>
              </a:rPr>
              <a:t> no estômago, não sendo bem absorvidas pela mucosa estomacal. Ionizam-se </a:t>
            </a:r>
            <a:r>
              <a:rPr lang="pt-BR" sz="2200" b="1" dirty="0" smtClean="0">
                <a:latin typeface="Century Gothic" pitchFamily="34" charset="0"/>
                <a:cs typeface="Times New Roman" pitchFamily="18" charset="0"/>
              </a:rPr>
              <a:t>muito pouco </a:t>
            </a:r>
            <a:r>
              <a:rPr lang="pt-BR" sz="2200" dirty="0" smtClean="0">
                <a:latin typeface="Century Gothic" pitchFamily="34" charset="0"/>
                <a:cs typeface="Times New Roman" pitchFamily="18" charset="0"/>
              </a:rPr>
              <a:t>no intestino ou no sangue, sendo absorvidos pela mucosa intestinal.</a:t>
            </a:r>
            <a:endParaRPr lang="pt-BR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pt-BR" dirty="0" smtClean="0"/>
              <a:t>Modelos Farmacocinéticos:</a:t>
            </a:r>
            <a:endParaRPr lang="pt-BR" dirty="0"/>
          </a:p>
        </p:txBody>
      </p:sp>
      <p:sp>
        <p:nvSpPr>
          <p:cNvPr id="39939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500034" y="2285992"/>
            <a:ext cx="8001056" cy="2043114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None/>
            </a:pPr>
            <a:r>
              <a:rPr lang="pt-BR" sz="2200" b="1" dirty="0" smtClean="0"/>
              <a:t>1- Corpo é imaginado como um só compartimento, onde a droga penetra e onde é eliminada;</a:t>
            </a:r>
          </a:p>
          <a:p>
            <a:pPr algn="just"/>
            <a:endParaRPr lang="pt-BR" sz="2200" b="1" dirty="0" smtClean="0"/>
          </a:p>
          <a:p>
            <a:pPr algn="just">
              <a:buFont typeface="Wingdings" pitchFamily="2" charset="2"/>
              <a:buNone/>
            </a:pPr>
            <a:r>
              <a:rPr lang="pt-BR" sz="2200" b="1" dirty="0" smtClean="0"/>
              <a:t>2- Corpo formado por 2 compartimentos: </a:t>
            </a:r>
          </a:p>
          <a:p>
            <a:pPr algn="just">
              <a:buFont typeface="Wingdings" pitchFamily="2" charset="2"/>
              <a:buNone/>
            </a:pPr>
            <a:r>
              <a:rPr lang="pt-BR" sz="2200" b="1" dirty="0" smtClean="0"/>
              <a:t>um central – representado pelo sangue e o periférico – tecidos.</a:t>
            </a:r>
            <a:endParaRPr lang="pt-BR" sz="2200" dirty="0" smtClean="0"/>
          </a:p>
        </p:txBody>
      </p:sp>
      <p:sp>
        <p:nvSpPr>
          <p:cNvPr id="4" name="Retângulo 3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Transferência da droga de um compartimento para o outro segue regras da cinética:</a:t>
            </a:r>
          </a:p>
          <a:p>
            <a:pPr algn="ctr"/>
            <a:r>
              <a:rPr lang="pt-BR" b="1" dirty="0" smtClean="0">
                <a:solidFill>
                  <a:schemeClr val="bg1"/>
                </a:solidFill>
              </a:rPr>
              <a:t>que esta relacionada com a </a:t>
            </a:r>
            <a:r>
              <a:rPr lang="pt-BR" b="1" dirty="0" smtClean="0">
                <a:solidFill>
                  <a:srgbClr val="FFFF00"/>
                </a:solidFill>
              </a:rPr>
              <a:t>velocidade de transferência</a:t>
            </a:r>
            <a:endParaRPr lang="pt-BR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1214438"/>
            <a:ext cx="73533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/>
          <a:lstStyle/>
          <a:p>
            <a:pPr>
              <a:defRPr/>
            </a:pPr>
            <a:r>
              <a:rPr lang="pt-BR" dirty="0" smtClean="0"/>
              <a:t>Modelo  farmacocinético 1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Modelo Farmacocinético 2</a:t>
            </a:r>
            <a:endParaRPr lang="pt-BR" dirty="0"/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500188"/>
            <a:ext cx="84486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Regras da farmacocinética</a:t>
            </a:r>
            <a:endParaRPr lang="pt-BR" dirty="0"/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500188"/>
            <a:ext cx="8191500" cy="517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Regras da farmacocinética</a:t>
            </a:r>
            <a:endParaRPr lang="pt-BR" dirty="0"/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500188"/>
            <a:ext cx="83248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Regras da farmacocinética</a:t>
            </a:r>
            <a:endParaRPr lang="pt-BR" dirty="0"/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1619250"/>
            <a:ext cx="813435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3000" b="1" dirty="0" smtClean="0">
                <a:latin typeface="Century Gothic" pitchFamily="34" charset="0"/>
                <a:cs typeface="Times New Roman" pitchFamily="18" charset="0"/>
              </a:rPr>
              <a:t>RESUMO DE CINÉTICA:</a:t>
            </a:r>
            <a:endParaRPr lang="pt-BR" sz="3000" dirty="0" smtClean="0">
              <a:cs typeface="Times New Roman" pitchFamily="18" charset="0"/>
            </a:endParaRPr>
          </a:p>
        </p:txBody>
      </p:sp>
      <p:sp>
        <p:nvSpPr>
          <p:cNvPr id="675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772400" cy="44958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pt-BR" sz="2400" b="1" dirty="0" smtClean="0">
                <a:latin typeface="Century Gothic" pitchFamily="34" charset="0"/>
                <a:cs typeface="Times New Roman" pitchFamily="18" charset="0"/>
              </a:rPr>
              <a:t>Cinética de primeira ordem:</a:t>
            </a:r>
            <a:r>
              <a:rPr lang="pt-BR" sz="2400" dirty="0" smtClean="0">
                <a:latin typeface="Century Gothic" pitchFamily="34" charset="0"/>
                <a:cs typeface="Times New Roman" pitchFamily="18" charset="0"/>
              </a:rPr>
              <a:t> a velocidade de remoção da droga do organismo é </a:t>
            </a:r>
            <a:r>
              <a:rPr lang="pt-BR" sz="2400" i="1" dirty="0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proporcional à concentração plasmática </a:t>
            </a:r>
            <a:r>
              <a:rPr lang="pt-BR" sz="2400" dirty="0" smtClean="0">
                <a:latin typeface="Century Gothic" pitchFamily="34" charset="0"/>
                <a:cs typeface="Times New Roman" pitchFamily="18" charset="0"/>
              </a:rPr>
              <a:t>da mesma. A maioria das substâncias obedece a essa cinética.</a:t>
            </a:r>
          </a:p>
          <a:p>
            <a:pPr algn="just" eaLnBrk="1" hangingPunct="1">
              <a:lnSpc>
                <a:spcPct val="90000"/>
              </a:lnSpc>
            </a:pPr>
            <a:endParaRPr lang="pt-BR" sz="2400" dirty="0" smtClean="0"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pt-BR" sz="2400" b="1" dirty="0" smtClean="0">
                <a:latin typeface="Century Gothic" pitchFamily="34" charset="0"/>
                <a:cs typeface="Times New Roman" pitchFamily="18" charset="0"/>
              </a:rPr>
              <a:t>Cinética de </a:t>
            </a:r>
            <a:r>
              <a:rPr lang="pt-BR" sz="2400" b="1" dirty="0" err="1" smtClean="0">
                <a:latin typeface="Century Gothic" pitchFamily="34" charset="0"/>
                <a:cs typeface="Times New Roman" pitchFamily="18" charset="0"/>
              </a:rPr>
              <a:t>Michaelis-Menten</a:t>
            </a:r>
            <a:r>
              <a:rPr lang="pt-BR" sz="2400" b="1" dirty="0" smtClean="0">
                <a:latin typeface="Century Gothic" pitchFamily="34" charset="0"/>
                <a:cs typeface="Times New Roman" pitchFamily="18" charset="0"/>
              </a:rPr>
              <a:t> de ordem zero:</a:t>
            </a:r>
            <a:r>
              <a:rPr lang="pt-BR" sz="2400" dirty="0" smtClean="0">
                <a:latin typeface="Century Gothic" pitchFamily="34" charset="0"/>
                <a:cs typeface="Times New Roman" pitchFamily="18" charset="0"/>
              </a:rPr>
              <a:t> algumas poucas drogas (etanol por ex.) são eliminadas a uma velocidade constante, </a:t>
            </a:r>
            <a:r>
              <a:rPr lang="pt-BR" sz="2400" b="1" i="1" dirty="0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não</a:t>
            </a:r>
            <a:r>
              <a:rPr lang="pt-BR" sz="2400" i="1" dirty="0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 havendo influência da concentração plasmática.</a:t>
            </a:r>
            <a:endParaRPr lang="pt-BR" sz="2400" i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772400" cy="4495800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pt-BR" sz="2400" dirty="0" smtClean="0">
                <a:latin typeface="Century Gothic" pitchFamily="34" charset="0"/>
                <a:cs typeface="Times New Roman" pitchFamily="18" charset="0"/>
              </a:rPr>
              <a:t>Outras drogas (aspirina e </a:t>
            </a:r>
            <a:r>
              <a:rPr lang="pt-BR" sz="2400" dirty="0" err="1" smtClean="0">
                <a:latin typeface="Century Gothic" pitchFamily="34" charset="0"/>
                <a:cs typeface="Times New Roman" pitchFamily="18" charset="0"/>
              </a:rPr>
              <a:t>fenitoína</a:t>
            </a:r>
            <a:r>
              <a:rPr lang="pt-BR" sz="2400" dirty="0" smtClean="0">
                <a:latin typeface="Century Gothic" pitchFamily="34" charset="0"/>
                <a:cs typeface="Times New Roman" pitchFamily="18" charset="0"/>
              </a:rPr>
              <a:t>) apresentam taxa de eliminação </a:t>
            </a:r>
            <a:r>
              <a:rPr lang="pt-BR" sz="2400" i="1" dirty="0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intermediária</a:t>
            </a:r>
            <a:r>
              <a:rPr lang="pt-BR" sz="2400" dirty="0" smtClean="0">
                <a:latin typeface="Century Gothic" pitchFamily="34" charset="0"/>
                <a:cs typeface="Times New Roman" pitchFamily="18" charset="0"/>
              </a:rPr>
              <a:t> entre as cinéticas de ordem zero e primeira ordem.</a:t>
            </a:r>
          </a:p>
          <a:p>
            <a:pPr algn="just" eaLnBrk="1" hangingPunct="1"/>
            <a:endParaRPr lang="pt-BR" sz="2400" dirty="0" smtClean="0">
              <a:latin typeface="Century Gothic" pitchFamily="34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None/>
            </a:pPr>
            <a:endParaRPr lang="pt-BR" sz="2400" dirty="0" smtClean="0">
              <a:latin typeface="Century Gothic" pitchFamily="34" charset="0"/>
              <a:cs typeface="Times New Roman" pitchFamily="18" charset="0"/>
            </a:endParaRPr>
          </a:p>
          <a:p>
            <a:pPr algn="just" eaLnBrk="1" hangingPunct="1">
              <a:buNone/>
            </a:pPr>
            <a:r>
              <a:rPr lang="pt-BR" sz="2400" dirty="0" smtClean="0">
                <a:latin typeface="Century Gothic" pitchFamily="34" charset="0"/>
                <a:cs typeface="Times New Roman" pitchFamily="18" charset="0"/>
              </a:rPr>
              <a:t>    </a:t>
            </a:r>
            <a:r>
              <a:rPr lang="pt-BR" sz="2400" b="1" dirty="0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Cuidados:</a:t>
            </a:r>
            <a:r>
              <a:rPr lang="pt-BR" sz="2400" dirty="0" smtClean="0">
                <a:latin typeface="Century Gothic" pitchFamily="34" charset="0"/>
                <a:cs typeface="Times New Roman" pitchFamily="18" charset="0"/>
              </a:rPr>
              <a:t> Pequenas modificações na dose podem levar a aumentos desproporcionais na concentração plasmática de algumas drogas resultando em </a:t>
            </a:r>
            <a:r>
              <a:rPr lang="pt-BR" sz="2400" b="1" dirty="0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toxicidade</a:t>
            </a:r>
            <a:r>
              <a:rPr lang="pt-BR" sz="2400" dirty="0" smtClean="0">
                <a:latin typeface="Century Gothic" pitchFamily="34" charset="0"/>
                <a:cs typeface="Times New Roman" pitchFamily="18" charset="0"/>
              </a:rPr>
              <a:t>.</a:t>
            </a:r>
            <a:endParaRPr lang="pt-BR" sz="2400" dirty="0" smtClean="0"/>
          </a:p>
        </p:txBody>
      </p:sp>
      <p:sp>
        <p:nvSpPr>
          <p:cNvPr id="3" name="Retângulo 2"/>
          <p:cNvSpPr/>
          <p:nvPr/>
        </p:nvSpPr>
        <p:spPr>
          <a:xfrm>
            <a:off x="7429520" y="6215082"/>
            <a:ext cx="631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smtClean="0">
                <a:latin typeface="Century Gothic" pitchFamily="34" charset="0"/>
                <a:cs typeface="Times New Roman" pitchFamily="18" charset="0"/>
              </a:rPr>
              <a:t>FIM!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"/>
            <a:ext cx="4786346" cy="1000108"/>
          </a:xfrm>
        </p:spPr>
        <p:txBody>
          <a:bodyPr>
            <a:normAutofit/>
          </a:bodyPr>
          <a:lstStyle/>
          <a:p>
            <a:pPr algn="l"/>
            <a:r>
              <a:rPr lang="pt-BR" sz="3600" i="1" dirty="0" smtClean="0">
                <a:latin typeface="Arial" pitchFamily="34" charset="0"/>
                <a:cs typeface="Arial" pitchFamily="34" charset="0"/>
              </a:rPr>
              <a:t>Referências Básicas</a:t>
            </a:r>
            <a:endParaRPr lang="pt-BR" sz="36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14282" y="1285860"/>
            <a:ext cx="850112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latin typeface="Calibri" pitchFamily="34" charset="0"/>
                <a:ea typeface="Times New Roman" pitchFamily="18" charset="0"/>
              </a:rPr>
              <a:t> DE LUCIA R, OLIVEIRA-FILHO R.M, PLANETA C.S, GALLACI M, AVELLAR </a:t>
            </a:r>
            <a:r>
              <a:rPr lang="pt-BR" dirty="0" err="1" smtClean="0">
                <a:latin typeface="Calibri" pitchFamily="34" charset="0"/>
                <a:ea typeface="Times New Roman" pitchFamily="18" charset="0"/>
              </a:rPr>
              <a:t>M.C.W.</a:t>
            </a:r>
            <a:r>
              <a:rPr lang="pt-BR" dirty="0" smtClean="0">
                <a:latin typeface="Calibri" pitchFamily="34" charset="0"/>
                <a:ea typeface="Times New Roman" pitchFamily="18" charset="0"/>
              </a:rPr>
              <a:t> Farmacologia Integrada - 3</a:t>
            </a:r>
            <a:r>
              <a:rPr lang="pt-BR" baseline="30000" dirty="0" smtClean="0">
                <a:latin typeface="Calibri" pitchFamily="34" charset="0"/>
                <a:ea typeface="Times New Roman" pitchFamily="18" charset="0"/>
              </a:rPr>
              <a:t>a</a:t>
            </a:r>
            <a:r>
              <a:rPr lang="pt-BR" dirty="0" smtClean="0">
                <a:latin typeface="Calibri" pitchFamily="34" charset="0"/>
                <a:ea typeface="Times New Roman" pitchFamily="18" charset="0"/>
              </a:rPr>
              <a:t>. ed. </a:t>
            </a:r>
            <a:r>
              <a:rPr lang="pt-BR" dirty="0" err="1" smtClean="0">
                <a:latin typeface="Calibri" pitchFamily="34" charset="0"/>
                <a:ea typeface="Times New Roman" pitchFamily="18" charset="0"/>
              </a:rPr>
              <a:t>Revinter</a:t>
            </a:r>
            <a:r>
              <a:rPr lang="pt-BR" dirty="0" smtClean="0">
                <a:latin typeface="Calibri" pitchFamily="34" charset="0"/>
                <a:ea typeface="Times New Roman" pitchFamily="18" charset="0"/>
              </a:rPr>
              <a:t> (RJ), 2007.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BR" sz="1600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1600" dirty="0" smtClean="0">
                <a:latin typeface="Arial" pitchFamily="34" charset="0"/>
                <a:ea typeface="Times New Roman" pitchFamily="18" charset="0"/>
              </a:rPr>
              <a:t>- </a:t>
            </a:r>
            <a:r>
              <a:rPr lang="pt-BR" dirty="0" smtClean="0">
                <a:latin typeface="Calibri" pitchFamily="34" charset="0"/>
                <a:ea typeface="Times New Roman" pitchFamily="18" charset="0"/>
              </a:rPr>
              <a:t>KATZUNG B.G: Farmacologia Básica e Clínica - 10</a:t>
            </a:r>
            <a:r>
              <a:rPr lang="pt-BR" baseline="30000" dirty="0" smtClean="0">
                <a:latin typeface="Calibri" pitchFamily="34" charset="0"/>
                <a:ea typeface="Times New Roman" pitchFamily="18" charset="0"/>
              </a:rPr>
              <a:t>a</a:t>
            </a:r>
            <a:r>
              <a:rPr lang="pt-BR" dirty="0" smtClean="0">
                <a:latin typeface="Calibri" pitchFamily="34" charset="0"/>
                <a:ea typeface="Times New Roman" pitchFamily="18" charset="0"/>
              </a:rPr>
              <a:t>  Ed. McGraw-Hill, Rio de Janeiro, 2007. </a:t>
            </a:r>
            <a:endParaRPr lang="pt-BR" sz="2800" dirty="0" smtClean="0">
              <a:latin typeface="Arial" pitchFamily="34" charset="0"/>
            </a:endParaRPr>
          </a:p>
          <a:p>
            <a:pPr algn="just"/>
            <a:endParaRPr lang="pt-BR" dirty="0"/>
          </a:p>
          <a:p>
            <a:pPr algn="just">
              <a:buFontTx/>
              <a:buChar char="-"/>
            </a:pPr>
            <a:r>
              <a:rPr lang="pt-BR" dirty="0" smtClean="0"/>
              <a:t>MINNEMAN,</a:t>
            </a:r>
            <a:r>
              <a:rPr lang="pt-BR" dirty="0" err="1" smtClean="0"/>
              <a:t>K.P</a:t>
            </a:r>
            <a:r>
              <a:rPr lang="pt-BR" dirty="0" err="1"/>
              <a:t>.</a:t>
            </a:r>
            <a:r>
              <a:rPr lang="pt-BR" dirty="0"/>
              <a:t>; WECKER, L.; LARNER, J.; BRODY, </a:t>
            </a:r>
            <a:r>
              <a:rPr lang="pt-BR" dirty="0" err="1"/>
              <a:t>T.M.</a:t>
            </a:r>
            <a:r>
              <a:rPr lang="pt-BR" dirty="0"/>
              <a:t> (</a:t>
            </a:r>
            <a:r>
              <a:rPr lang="pt-BR" dirty="0" err="1"/>
              <a:t>edit</a:t>
            </a:r>
            <a:r>
              <a:rPr lang="pt-BR" dirty="0"/>
              <a:t>) Brody- Farmacologia Humana</a:t>
            </a:r>
            <a:r>
              <a:rPr lang="pt-BR" dirty="0" smtClean="0"/>
              <a:t>, 3ªed</a:t>
            </a:r>
            <a:r>
              <a:rPr lang="pt-BR" dirty="0"/>
              <a:t>. </a:t>
            </a:r>
            <a:r>
              <a:rPr lang="pt-BR" dirty="0" err="1" smtClean="0"/>
              <a:t>Elsevier</a:t>
            </a:r>
            <a:r>
              <a:rPr lang="pt-BR" dirty="0" smtClean="0"/>
              <a:t>, 2006.</a:t>
            </a:r>
          </a:p>
          <a:p>
            <a:pPr algn="just"/>
            <a:endParaRPr lang="pt-BR" dirty="0"/>
          </a:p>
          <a:p>
            <a:pPr algn="just">
              <a:buFontTx/>
              <a:buChar char="-"/>
            </a:pPr>
            <a:r>
              <a:rPr lang="pt-BR" dirty="0" smtClean="0"/>
              <a:t>RANG</a:t>
            </a:r>
            <a:r>
              <a:rPr lang="pt-BR" dirty="0"/>
              <a:t>, H.P.; DALE, </a:t>
            </a:r>
            <a:r>
              <a:rPr lang="pt-BR" dirty="0" err="1"/>
              <a:t>M.M.</a:t>
            </a:r>
            <a:r>
              <a:rPr lang="pt-BR" dirty="0"/>
              <a:t>; RITTER, </a:t>
            </a:r>
            <a:r>
              <a:rPr lang="pt-BR" dirty="0" err="1"/>
              <a:t>J.N.</a:t>
            </a:r>
            <a:r>
              <a:rPr lang="pt-BR" dirty="0"/>
              <a:t>; MOORE, </a:t>
            </a:r>
            <a:r>
              <a:rPr lang="pt-BR" dirty="0" err="1"/>
              <a:t>P.K.</a:t>
            </a:r>
            <a:r>
              <a:rPr lang="pt-BR" dirty="0"/>
              <a:t> Farmacologia, 6ªed. </a:t>
            </a:r>
            <a:r>
              <a:rPr lang="pt-BR" dirty="0" err="1"/>
              <a:t>Elsevier</a:t>
            </a:r>
            <a:r>
              <a:rPr lang="pt-BR" dirty="0"/>
              <a:t> (2007</a:t>
            </a:r>
            <a:r>
              <a:rPr lang="pt-BR" dirty="0" smtClean="0"/>
              <a:t>).</a:t>
            </a:r>
          </a:p>
          <a:p>
            <a:pPr algn="just">
              <a:buFontTx/>
              <a:buChar char="-"/>
            </a:pPr>
            <a:endParaRPr lang="pt-BR" dirty="0"/>
          </a:p>
          <a:p>
            <a:pPr algn="just">
              <a:buFontTx/>
              <a:buChar char="-"/>
            </a:pPr>
            <a:r>
              <a:rPr lang="pt-BR" dirty="0" smtClean="0"/>
              <a:t> BRUNTON</a:t>
            </a:r>
            <a:r>
              <a:rPr lang="pt-BR" dirty="0"/>
              <a:t>, </a:t>
            </a:r>
            <a:r>
              <a:rPr lang="pt-BR" dirty="0" err="1" smtClean="0"/>
              <a:t>L.L</a:t>
            </a:r>
            <a:r>
              <a:rPr lang="pt-BR" dirty="0" err="1"/>
              <a:t>.</a:t>
            </a:r>
            <a:r>
              <a:rPr lang="pt-BR" dirty="0"/>
              <a:t>; LAZO, </a:t>
            </a:r>
            <a:r>
              <a:rPr lang="pt-BR" dirty="0" err="1"/>
              <a:t>J.S.</a:t>
            </a:r>
            <a:r>
              <a:rPr lang="pt-BR" dirty="0"/>
              <a:t>; PARKER</a:t>
            </a:r>
            <a:r>
              <a:rPr lang="pt-BR" dirty="0" smtClean="0"/>
              <a:t>, </a:t>
            </a:r>
            <a:r>
              <a:rPr lang="pt-BR" dirty="0" err="1" smtClean="0"/>
              <a:t>K.L</a:t>
            </a:r>
            <a:r>
              <a:rPr lang="pt-BR" dirty="0" err="1"/>
              <a:t>.</a:t>
            </a:r>
            <a:r>
              <a:rPr lang="pt-BR" dirty="0"/>
              <a:t> </a:t>
            </a:r>
            <a:r>
              <a:rPr lang="pt-BR" dirty="0" err="1"/>
              <a:t>Goodman&amp;Gilman</a:t>
            </a:r>
            <a:r>
              <a:rPr lang="pt-BR" dirty="0"/>
              <a:t>’s As Bases Farmacológicas </a:t>
            </a:r>
            <a:r>
              <a:rPr lang="pt-BR" dirty="0" smtClean="0"/>
              <a:t>da Terapêutica</a:t>
            </a:r>
            <a:r>
              <a:rPr lang="pt-BR" dirty="0"/>
              <a:t>, 11ª ed. Mac </a:t>
            </a:r>
            <a:r>
              <a:rPr lang="pt-BR" dirty="0" err="1"/>
              <a:t>Graw</a:t>
            </a:r>
            <a:r>
              <a:rPr lang="pt-BR" dirty="0"/>
              <a:t> </a:t>
            </a:r>
            <a:r>
              <a:rPr lang="pt-BR" dirty="0" smtClean="0"/>
              <a:t>Hill, 2006.</a:t>
            </a:r>
          </a:p>
          <a:p>
            <a:pPr algn="just">
              <a:buFontTx/>
              <a:buChar char="-"/>
            </a:pPr>
            <a:endParaRPr lang="pt-BR" dirty="0"/>
          </a:p>
          <a:p>
            <a:pPr algn="just">
              <a:buFontTx/>
              <a:buChar char="-"/>
            </a:pPr>
            <a:r>
              <a:rPr lang="pt-BR" dirty="0" smtClean="0"/>
              <a:t> SILVA</a:t>
            </a:r>
            <a:r>
              <a:rPr lang="pt-BR" dirty="0"/>
              <a:t>, P. Farmacologia, 7ª ed. Guanabara </a:t>
            </a:r>
            <a:r>
              <a:rPr lang="pt-BR" dirty="0" err="1" smtClean="0"/>
              <a:t>Koogan</a:t>
            </a:r>
            <a:r>
              <a:rPr lang="pt-BR" dirty="0" smtClean="0"/>
              <a:t>, 2006.</a:t>
            </a:r>
          </a:p>
          <a:p>
            <a:pPr algn="just">
              <a:buFontTx/>
              <a:buChar char="-"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-"/>
            </a:pPr>
            <a:r>
              <a:rPr lang="pt-BR" dirty="0" smtClean="0">
                <a:latin typeface="Calibri" pitchFamily="34" charset="0"/>
                <a:ea typeface="Times New Roman" pitchFamily="18" charset="0"/>
              </a:rPr>
              <a:t>GOODMAN &amp; GILMAN: As Bases Farmacológicas da Terapêutica,  11° Edição, ed. </a:t>
            </a:r>
            <a:r>
              <a:rPr lang="pt-BR" dirty="0" err="1" smtClean="0">
                <a:latin typeface="Calibri" pitchFamily="34" charset="0"/>
                <a:ea typeface="Times New Roman" pitchFamily="18" charset="0"/>
              </a:rPr>
              <a:t>McGrawHill</a:t>
            </a:r>
            <a:r>
              <a:rPr lang="pt-BR" dirty="0" smtClean="0">
                <a:latin typeface="Calibri" pitchFamily="34" charset="0"/>
                <a:ea typeface="Times New Roman" pitchFamily="18" charset="0"/>
              </a:rPr>
              <a:t> (NY), 2007 .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	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2844" y="214290"/>
            <a:ext cx="4786346" cy="1470025"/>
          </a:xfrm>
        </p:spPr>
        <p:txBody>
          <a:bodyPr>
            <a:normAutofit/>
          </a:bodyPr>
          <a:lstStyle/>
          <a:p>
            <a:pPr algn="l"/>
            <a:r>
              <a:rPr lang="pt-BR" sz="3600" i="1" dirty="0" smtClean="0">
                <a:latin typeface="Arial" pitchFamily="34" charset="0"/>
                <a:cs typeface="Arial" pitchFamily="34" charset="0"/>
              </a:rPr>
              <a:t>Contatos:</a:t>
            </a:r>
            <a:endParaRPr lang="pt-BR" sz="36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95536" y="1412776"/>
            <a:ext cx="7929618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dirty="0" err="1">
                <a:latin typeface="Arial" pitchFamily="34" charset="0"/>
                <a:cs typeface="Arial" pitchFamily="34" charset="0"/>
              </a:rPr>
              <a:t>E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-mail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pt-BR" sz="2400" dirty="0" smtClean="0">
              <a:latin typeface="Arial" pitchFamily="34" charset="0"/>
              <a:cs typeface="Arial" pitchFamily="34" charset="0"/>
              <a:hlinkClick r:id="rId2"/>
            </a:endParaRPr>
          </a:p>
          <a:p>
            <a:pPr algn="ctr"/>
            <a:r>
              <a:rPr lang="pt-BR" sz="2400" dirty="0" smtClean="0">
                <a:latin typeface="Arial" pitchFamily="34" charset="0"/>
                <a:cs typeface="Arial" pitchFamily="34" charset="0"/>
                <a:hlinkClick r:id="rId2"/>
              </a:rPr>
              <a:t>hugosantosfarma@gmail.com</a:t>
            </a:r>
          </a:p>
          <a:p>
            <a:pPr algn="ctr"/>
            <a:endParaRPr lang="pt-BR" sz="2400" dirty="0" smtClean="0">
              <a:latin typeface="Arial" pitchFamily="34" charset="0"/>
              <a:cs typeface="Arial" pitchFamily="34" charset="0"/>
              <a:hlinkClick r:id="rId2"/>
            </a:endParaRPr>
          </a:p>
          <a:p>
            <a:pPr algn="ctr"/>
            <a:r>
              <a:rPr lang="pt-BR" sz="2400" dirty="0" smtClean="0">
                <a:latin typeface="Arial" pitchFamily="34" charset="0"/>
                <a:cs typeface="Arial" pitchFamily="34" charset="0"/>
                <a:hlinkClick r:id="rId2"/>
              </a:rPr>
              <a:t>hugosantosprofessor@gmail.com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pt-BR" sz="2400" dirty="0">
              <a:latin typeface="Arial" pitchFamily="34" charset="0"/>
              <a:cs typeface="Arial" pitchFamily="34" charset="0"/>
            </a:endParaRPr>
          </a:p>
          <a:p>
            <a:pPr algn="ctr"/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2400" dirty="0" smtClean="0">
                <a:latin typeface="Arial" pitchFamily="34" charset="0"/>
                <a:cs typeface="Arial" pitchFamily="34" charset="0"/>
              </a:rPr>
              <a:t>Site: </a:t>
            </a:r>
            <a:r>
              <a:rPr lang="pt-BR" sz="2400" dirty="0" smtClean="0">
                <a:latin typeface="Arial" pitchFamily="34" charset="0"/>
                <a:cs typeface="Arial" pitchFamily="34" charset="0"/>
                <a:hlinkClick r:id="rId3"/>
              </a:rPr>
              <a:t>www.doutormedicamentos.com.br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2400" dirty="0" smtClean="0">
                <a:latin typeface="Arial" pitchFamily="34" charset="0"/>
                <a:cs typeface="Arial" pitchFamily="34" charset="0"/>
              </a:rPr>
              <a:t>CELULAR: (62) 8242 - 6945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pt-BR" dirty="0">
              <a:latin typeface="Arial" pitchFamily="34" charset="0"/>
              <a:cs typeface="Arial" pitchFamily="34" charset="0"/>
            </a:endParaRP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endParaRPr lang="pt-BR" dirty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pt-BR" sz="3200" i="1" dirty="0" smtClean="0">
                <a:latin typeface="Arial" pitchFamily="34" charset="0"/>
                <a:cs typeface="Arial" pitchFamily="34" charset="0"/>
              </a:rPr>
              <a:t>Grato.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1362</Words>
  <Application>Microsoft Office PowerPoint</Application>
  <PresentationFormat>Apresentação na tela (4:3)</PresentationFormat>
  <Paragraphs>303</Paragraphs>
  <Slides>38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40" baseType="lpstr">
      <vt:lpstr>Tema do Office</vt:lpstr>
      <vt:lpstr>Chart</vt:lpstr>
      <vt:lpstr>Slide 1</vt:lpstr>
      <vt:lpstr>Slide 2</vt:lpstr>
      <vt:lpstr>FARMACOCINÉTICA – “Resumo”</vt:lpstr>
      <vt:lpstr>ABSORÇÃO </vt:lpstr>
      <vt:lpstr>Slide 5</vt:lpstr>
      <vt:lpstr>Slide 6</vt:lpstr>
      <vt:lpstr>Slide 7</vt:lpstr>
      <vt:lpstr>Farmacocinética</vt:lpstr>
      <vt:lpstr>Slide 9</vt:lpstr>
      <vt:lpstr>Slide 10</vt:lpstr>
      <vt:lpstr>Slide 11</vt:lpstr>
      <vt:lpstr>Slide 12</vt:lpstr>
      <vt:lpstr>Slide 13</vt:lpstr>
      <vt:lpstr>Slide 14</vt:lpstr>
      <vt:lpstr>ABSORÇÃO DE FÁRMACOS</vt:lpstr>
      <vt:lpstr>Slide 16</vt:lpstr>
      <vt:lpstr>Exemplos de Mecanismos de transporte através de membranas</vt:lpstr>
      <vt:lpstr>Slide 18</vt:lpstr>
      <vt:lpstr>Slide 19</vt:lpstr>
      <vt:lpstr>pH dos compartimentos biológicos</vt:lpstr>
      <vt:lpstr>Slide 21</vt:lpstr>
      <vt:lpstr>Slide 22</vt:lpstr>
      <vt:lpstr>Slide 23</vt:lpstr>
      <vt:lpstr>EXEMPLO: Ácido Fraco Ácido Acetil Salicílico - AAS</vt:lpstr>
      <vt:lpstr>Slide 25</vt:lpstr>
      <vt:lpstr>Slide 26</vt:lpstr>
      <vt:lpstr>Slide 27</vt:lpstr>
      <vt:lpstr>RESUMO: INFLUÊNCIA DO pH NA ABSORÇÃO E DISTRIBUIÇÃO DE DROGAS: pka pH</vt:lpstr>
      <vt:lpstr>Modelos Farmacocinéticos:</vt:lpstr>
      <vt:lpstr>Modelo  farmacocinético 1</vt:lpstr>
      <vt:lpstr>Modelo Farmacocinético 2</vt:lpstr>
      <vt:lpstr>Regras da farmacocinética</vt:lpstr>
      <vt:lpstr>Regras da farmacocinética</vt:lpstr>
      <vt:lpstr>Regras da farmacocinética</vt:lpstr>
      <vt:lpstr>RESUMO DE CINÉTICA:</vt:lpstr>
      <vt:lpstr>Slide 36</vt:lpstr>
      <vt:lpstr>Referências Básicas</vt:lpstr>
      <vt:lpstr>Contatos: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Universidade Federal de Goiás Faculdade de Medicina</dc:title>
  <dc:creator>HUGO</dc:creator>
  <cp:lastModifiedBy>Microsoft Coporation</cp:lastModifiedBy>
  <cp:revision>78</cp:revision>
  <dcterms:created xsi:type="dcterms:W3CDTF">2003-01-02T00:13:29Z</dcterms:created>
  <dcterms:modified xsi:type="dcterms:W3CDTF">2012-07-20T13:25:17Z</dcterms:modified>
</cp:coreProperties>
</file>