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257" r:id="rId3"/>
    <p:sldId id="258" r:id="rId4"/>
    <p:sldId id="301" r:id="rId5"/>
    <p:sldId id="260" r:id="rId6"/>
    <p:sldId id="305" r:id="rId7"/>
    <p:sldId id="304" r:id="rId8"/>
    <p:sldId id="302" r:id="rId9"/>
    <p:sldId id="303" r:id="rId10"/>
    <p:sldId id="309" r:id="rId11"/>
    <p:sldId id="310" r:id="rId12"/>
    <p:sldId id="308" r:id="rId13"/>
    <p:sldId id="306" r:id="rId14"/>
    <p:sldId id="297" r:id="rId15"/>
    <p:sldId id="298" r:id="rId16"/>
    <p:sldId id="299" r:id="rId17"/>
    <p:sldId id="300" r:id="rId18"/>
    <p:sldId id="307" r:id="rId19"/>
    <p:sldId id="259" r:id="rId20"/>
    <p:sldId id="311" r:id="rId21"/>
    <p:sldId id="312" r:id="rId22"/>
    <p:sldId id="313" r:id="rId23"/>
    <p:sldId id="314"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1" r:id="rId55"/>
    <p:sldId id="292" r:id="rId56"/>
    <p:sldId id="293" r:id="rId57"/>
    <p:sldId id="294" r:id="rId58"/>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Constantia" pitchFamily="18" charset="0"/>
        <a:ea typeface="+mn-ea"/>
        <a:cs typeface="Arial" charset="0"/>
      </a:defRPr>
    </a:lvl1pPr>
    <a:lvl2pPr marL="457200" algn="l" rtl="0" fontAlgn="base">
      <a:spcBef>
        <a:spcPct val="0"/>
      </a:spcBef>
      <a:spcAft>
        <a:spcPct val="0"/>
      </a:spcAft>
      <a:defRPr kern="1200">
        <a:solidFill>
          <a:schemeClr val="tx1"/>
        </a:solidFill>
        <a:latin typeface="Constantia" pitchFamily="18" charset="0"/>
        <a:ea typeface="+mn-ea"/>
        <a:cs typeface="Arial" charset="0"/>
      </a:defRPr>
    </a:lvl2pPr>
    <a:lvl3pPr marL="914400" algn="l" rtl="0" fontAlgn="base">
      <a:spcBef>
        <a:spcPct val="0"/>
      </a:spcBef>
      <a:spcAft>
        <a:spcPct val="0"/>
      </a:spcAft>
      <a:defRPr kern="1200">
        <a:solidFill>
          <a:schemeClr val="tx1"/>
        </a:solidFill>
        <a:latin typeface="Constantia" pitchFamily="18" charset="0"/>
        <a:ea typeface="+mn-ea"/>
        <a:cs typeface="Arial" charset="0"/>
      </a:defRPr>
    </a:lvl3pPr>
    <a:lvl4pPr marL="1371600" algn="l" rtl="0" fontAlgn="base">
      <a:spcBef>
        <a:spcPct val="0"/>
      </a:spcBef>
      <a:spcAft>
        <a:spcPct val="0"/>
      </a:spcAft>
      <a:defRPr kern="1200">
        <a:solidFill>
          <a:schemeClr val="tx1"/>
        </a:solidFill>
        <a:latin typeface="Constantia" pitchFamily="18" charset="0"/>
        <a:ea typeface="+mn-ea"/>
        <a:cs typeface="Arial" charset="0"/>
      </a:defRPr>
    </a:lvl4pPr>
    <a:lvl5pPr marL="1828800" algn="l" rtl="0" fontAlgn="base">
      <a:spcBef>
        <a:spcPct val="0"/>
      </a:spcBef>
      <a:spcAft>
        <a:spcPct val="0"/>
      </a:spcAft>
      <a:defRPr kern="1200">
        <a:solidFill>
          <a:schemeClr val="tx1"/>
        </a:solidFill>
        <a:latin typeface="Constantia" pitchFamily="18" charset="0"/>
        <a:ea typeface="+mn-ea"/>
        <a:cs typeface="Arial" charset="0"/>
      </a:defRPr>
    </a:lvl5pPr>
    <a:lvl6pPr marL="2286000" algn="l" defTabSz="914400" rtl="0" eaLnBrk="1" latinLnBrk="0" hangingPunct="1">
      <a:defRPr kern="1200">
        <a:solidFill>
          <a:schemeClr val="tx1"/>
        </a:solidFill>
        <a:latin typeface="Constantia" pitchFamily="18" charset="0"/>
        <a:ea typeface="+mn-ea"/>
        <a:cs typeface="Arial" charset="0"/>
      </a:defRPr>
    </a:lvl6pPr>
    <a:lvl7pPr marL="2743200" algn="l" defTabSz="914400" rtl="0" eaLnBrk="1" latinLnBrk="0" hangingPunct="1">
      <a:defRPr kern="1200">
        <a:solidFill>
          <a:schemeClr val="tx1"/>
        </a:solidFill>
        <a:latin typeface="Constantia" pitchFamily="18" charset="0"/>
        <a:ea typeface="+mn-ea"/>
        <a:cs typeface="Arial" charset="0"/>
      </a:defRPr>
    </a:lvl7pPr>
    <a:lvl8pPr marL="3200400" algn="l" defTabSz="914400" rtl="0" eaLnBrk="1" latinLnBrk="0" hangingPunct="1">
      <a:defRPr kern="1200">
        <a:solidFill>
          <a:schemeClr val="tx1"/>
        </a:solidFill>
        <a:latin typeface="Constantia" pitchFamily="18" charset="0"/>
        <a:ea typeface="+mn-ea"/>
        <a:cs typeface="Arial" charset="0"/>
      </a:defRPr>
    </a:lvl8pPr>
    <a:lvl9pPr marL="3657600" algn="l" defTabSz="914400" rtl="0" eaLnBrk="1" latinLnBrk="0" hangingPunct="1">
      <a:defRPr kern="1200">
        <a:solidFill>
          <a:schemeClr val="tx1"/>
        </a:solidFill>
        <a:latin typeface="Constantia"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153" autoAdjust="0"/>
  </p:normalViewPr>
  <p:slideViewPr>
    <p:cSldViewPr>
      <p:cViewPr varScale="1">
        <p:scale>
          <a:sx n="72" d="100"/>
          <a:sy n="72" d="100"/>
        </p:scale>
        <p:origin x="191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20"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endParaRPr lang="pt-BR"/>
          </a:p>
        </p:txBody>
      </p:sp>
      <p:sp>
        <p:nvSpPr>
          <p:cNvPr id="1048821"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fld id="{248E0527-33A1-4F12-96D9-D6C4F3B607DC}" type="datetimeFigureOut">
              <a:rPr lang="pt-BR"/>
              <a:t>02/08/2019</a:t>
            </a:fld>
            <a:endParaRPr lang="pt-BR"/>
          </a:p>
        </p:txBody>
      </p:sp>
      <p:sp>
        <p:nvSpPr>
          <p:cNvPr id="1048822"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smtClean="0"/>
          </a:p>
        </p:txBody>
      </p:sp>
      <p:sp>
        <p:nvSpPr>
          <p:cNvPr id="1048823"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p>
        </p:txBody>
      </p:sp>
      <p:sp>
        <p:nvSpPr>
          <p:cNvPr id="1048824"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endParaRPr lang="pt-BR"/>
          </a:p>
        </p:txBody>
      </p:sp>
      <p:sp>
        <p:nvSpPr>
          <p:cNvPr id="1048825"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fld id="{B49754F3-11B7-4554-955F-825315E02630}" type="slidenum">
              <a:rPr lang="pt-BR"/>
              <a:t>‹nº›</a:t>
            </a:fld>
            <a:endParaRPr lang="pt-BR"/>
          </a:p>
        </p:txBody>
      </p:sp>
    </p:spTree>
    <p:extLst>
      <p:ext uri="{BB962C8B-B14F-4D97-AF65-F5344CB8AC3E}">
        <p14:creationId xmlns:p14="http://schemas.microsoft.com/office/powerpoint/2010/main" val="38168469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Espaço Reservado para Imagem de Slide 1"/>
          <p:cNvSpPr>
            <a:spLocks noGrp="1" noRot="1" noChangeAspect="1"/>
          </p:cNvSpPr>
          <p:nvPr>
            <p:ph type="sldImg"/>
          </p:nvPr>
        </p:nvSpPr>
        <p:spPr/>
      </p:sp>
      <p:sp>
        <p:nvSpPr>
          <p:cNvPr id="1048602" name="Espaço Reservado para Anotações 2"/>
          <p:cNvSpPr>
            <a:spLocks noGrp="1"/>
          </p:cNvSpPr>
          <p:nvPr>
            <p:ph type="body" idx="1"/>
          </p:nvPr>
        </p:nvSpPr>
        <p:spPr/>
        <p:txBody>
          <a:bodyPr/>
          <a:lstStyle/>
          <a:p>
            <a:endParaRPr lang="pt-BR" dirty="0"/>
          </a:p>
        </p:txBody>
      </p:sp>
      <p:sp>
        <p:nvSpPr>
          <p:cNvPr id="1048603" name="Espaço Reservado para Número de Slide 3"/>
          <p:cNvSpPr>
            <a:spLocks noGrp="1"/>
          </p:cNvSpPr>
          <p:nvPr>
            <p:ph type="sldNum" sz="quarter" idx="10"/>
          </p:nvPr>
        </p:nvSpPr>
        <p:spPr/>
        <p:txBody>
          <a:bodyPr/>
          <a:lstStyle/>
          <a:p>
            <a:fld id="{B49754F3-11B7-4554-955F-825315E02630}" type="slidenum">
              <a:rPr lang="pt-BR" smtClean="0"/>
              <a:t>2</a:t>
            </a:fld>
            <a:endParaRPr lang="pt-BR"/>
          </a:p>
        </p:txBody>
      </p:sp>
    </p:spTree>
    <p:extLst>
      <p:ext uri="{BB962C8B-B14F-4D97-AF65-F5344CB8AC3E}">
        <p14:creationId xmlns:p14="http://schemas.microsoft.com/office/powerpoint/2010/main" val="1092442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Rectangle 2"/>
          <p:cNvSpPr>
            <a:spLocks noGrp="1" noRot="1" noChangeAspect="1" noTextEdit="1"/>
          </p:cNvSpPr>
          <p:nvPr>
            <p:ph type="sldImg"/>
          </p:nvPr>
        </p:nvSpPr>
        <p:spPr bwMode="auto">
          <a:noFill/>
          <a:ln>
            <a:solidFill>
              <a:srgbClr val="000000"/>
            </a:solidFill>
            <a:miter lim="800000"/>
            <a:headEnd/>
            <a:tailEnd/>
          </a:ln>
        </p:spPr>
      </p:sp>
      <p:sp>
        <p:nvSpPr>
          <p:cNvPr id="104861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pt-BR" dirty="0" smtClean="0"/>
              <a:t>A candidíase oral é um marcador clínico precoce de imunodepressão grave. A presença de candidíase oral foi associada ao subsequente desenvolvimento de pneumonia por </a:t>
            </a:r>
            <a:r>
              <a:rPr lang="pt-BR" i="1" dirty="0" smtClean="0"/>
              <a:t>P. </a:t>
            </a:r>
            <a:r>
              <a:rPr lang="pt-BR" i="1" dirty="0" err="1" smtClean="0"/>
              <a:t>jirovecii</a:t>
            </a:r>
            <a:r>
              <a:rPr lang="pt-BR" dirty="0" smtClean="0"/>
              <a:t>. Diarreia crônica e febre de origem indeterminada, bem como </a:t>
            </a:r>
            <a:r>
              <a:rPr lang="pt-BR" dirty="0" err="1" smtClean="0"/>
              <a:t>leucoplasia</a:t>
            </a:r>
            <a:r>
              <a:rPr lang="pt-BR" dirty="0" smtClean="0"/>
              <a:t> pilosa oral, também são </a:t>
            </a:r>
            <a:r>
              <a:rPr lang="pt-BR" dirty="0" err="1" smtClean="0"/>
              <a:t>preditores</a:t>
            </a:r>
            <a:r>
              <a:rPr lang="pt-BR" dirty="0" smtClean="0"/>
              <a:t> de evolução para AIDS.</a:t>
            </a:r>
          </a:p>
        </p:txBody>
      </p:sp>
    </p:spTree>
    <p:extLst>
      <p:ext uri="{BB962C8B-B14F-4D97-AF65-F5344CB8AC3E}">
        <p14:creationId xmlns:p14="http://schemas.microsoft.com/office/powerpoint/2010/main" val="3457702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Rectangle 2"/>
          <p:cNvSpPr>
            <a:spLocks noGrp="1" noRot="1" noChangeAspect="1" noTextEdit="1"/>
          </p:cNvSpPr>
          <p:nvPr>
            <p:ph type="sldImg"/>
          </p:nvPr>
        </p:nvSpPr>
        <p:spPr bwMode="auto">
          <a:noFill/>
          <a:ln>
            <a:solidFill>
              <a:srgbClr val="000000"/>
            </a:solidFill>
            <a:miter lim="800000"/>
            <a:headEnd/>
            <a:tailEnd/>
          </a:ln>
        </p:spPr>
      </p:sp>
      <p:sp>
        <p:nvSpPr>
          <p:cNvPr id="104862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pt-BR" dirty="0" smtClean="0"/>
              <a:t>- Mesmo em indivíduos assintomáticos com contagens elevadas de LT-CD4+, a replicação viral e a ativação imune crônica são associadas ao desenvolvimento de doenças não tradicionalmente relacionadas a infecção pelo HIV, tais como eventos cardiovasculares.</a:t>
            </a:r>
          </a:p>
          <a:p>
            <a:pPr eaLnBrk="1" hangingPunct="1"/>
            <a:r>
              <a:rPr lang="pt-BR" dirty="0" smtClean="0"/>
              <a:t>- Pessoas com reconstituição imune, em uso de TARV, que mantêm contagens de LT-CD4+ acima de 500 células/mm3 e carga viral indetectável atingem expectativa de vida semelhante a da população geral. Quando o tratamento e iniciado precocemente, aumentam-se as chances de se alcançar níveis elevados de LT-CD4+.</a:t>
            </a:r>
          </a:p>
          <a:p>
            <a:pPr eaLnBrk="1" hangingPunct="1"/>
            <a:r>
              <a:rPr lang="pt-BR" dirty="0" smtClean="0"/>
              <a:t>- Redução da morbimortalidade com o inicio mais precoce de TARV.</a:t>
            </a:r>
          </a:p>
          <a:p>
            <a:pPr eaLnBrk="1" hangingPunct="1"/>
            <a:r>
              <a:rPr lang="pt-BR" dirty="0" smtClean="0"/>
              <a:t>- O início mais precoce da TARV vem sendo demonstrado como ferramenta importante na redução da transmissão do HIV.</a:t>
            </a:r>
          </a:p>
          <a:p>
            <a:pPr eaLnBrk="1" hangingPunct="1"/>
            <a:r>
              <a:rPr lang="pt-BR" dirty="0" smtClean="0"/>
              <a:t>- Benefícios clínicos evidentes para os pacientes sintomáticos ou não.</a:t>
            </a:r>
          </a:p>
        </p:txBody>
      </p:sp>
    </p:spTree>
    <p:extLst>
      <p:ext uri="{BB962C8B-B14F-4D97-AF65-F5344CB8AC3E}">
        <p14:creationId xmlns:p14="http://schemas.microsoft.com/office/powerpoint/2010/main" val="4279810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Espaço Reservado para Imagem de Slide 1"/>
          <p:cNvSpPr>
            <a:spLocks noGrp="1" noRot="1" noChangeAspect="1"/>
          </p:cNvSpPr>
          <p:nvPr>
            <p:ph type="sldImg"/>
          </p:nvPr>
        </p:nvSpPr>
        <p:spPr/>
      </p:sp>
      <p:sp>
        <p:nvSpPr>
          <p:cNvPr id="1048636" name="Espaço Reservado para Anotações 2"/>
          <p:cNvSpPr>
            <a:spLocks noGrp="1"/>
          </p:cNvSpPr>
          <p:nvPr>
            <p:ph type="body" idx="1"/>
          </p:nvPr>
        </p:nvSpPr>
        <p:spPr/>
        <p:txBody>
          <a:bodyPr/>
          <a:lstStyle/>
          <a:p>
            <a:r>
              <a:rPr lang="pt-BR" sz="1200" b="0" i="0" u="none" strike="noStrike" kern="1200" baseline="0" dirty="0" smtClean="0">
                <a:solidFill>
                  <a:schemeClr val="tx1"/>
                </a:solidFill>
                <a:latin typeface="+mn-lt"/>
                <a:ea typeface="+mn-ea"/>
                <a:cs typeface="+mn-cs"/>
              </a:rPr>
              <a:t>Os ITRN levam a toxicidade mitocondrial celular por meio da inibição da DNA-polimerase , enzima responsável pela síntese da </a:t>
            </a:r>
            <a:r>
              <a:rPr lang="pt-BR" sz="1200" b="0" i="0" u="none" strike="noStrike" kern="1200" baseline="0" dirty="0" err="1" smtClean="0">
                <a:solidFill>
                  <a:schemeClr val="tx1"/>
                </a:solidFill>
                <a:latin typeface="+mn-lt"/>
                <a:ea typeface="+mn-ea"/>
                <a:cs typeface="+mn-cs"/>
              </a:rPr>
              <a:t>mtDNA</a:t>
            </a:r>
            <a:r>
              <a:rPr lang="pt-BR" sz="1200" b="0" i="0" u="none" strike="noStrike" kern="1200" baseline="0" dirty="0" smtClean="0">
                <a:solidFill>
                  <a:schemeClr val="tx1"/>
                </a:solidFill>
                <a:latin typeface="+mn-lt"/>
                <a:ea typeface="+mn-ea"/>
                <a:cs typeface="+mn-cs"/>
              </a:rPr>
              <a:t>, fundamental para a atividade regular da cadeia respiratória. Com relação ao tecido adiposo, os ITRN, predominantemente os análogos </a:t>
            </a:r>
            <a:r>
              <a:rPr lang="pt-BR" sz="1200" b="0" i="0" u="none" strike="noStrike" kern="1200" baseline="0" dirty="0" err="1" smtClean="0">
                <a:solidFill>
                  <a:schemeClr val="tx1"/>
                </a:solidFill>
                <a:latin typeface="+mn-lt"/>
                <a:ea typeface="+mn-ea"/>
                <a:cs typeface="+mn-cs"/>
              </a:rPr>
              <a:t>timidinicos</a:t>
            </a:r>
            <a:r>
              <a:rPr lang="pt-BR" sz="1200" b="0" i="0" u="none" strike="noStrike" kern="1200" baseline="0" dirty="0" smtClean="0">
                <a:solidFill>
                  <a:schemeClr val="tx1"/>
                </a:solidFill>
                <a:latin typeface="+mn-lt"/>
                <a:ea typeface="+mn-ea"/>
                <a:cs typeface="+mn-cs"/>
              </a:rPr>
              <a:t> (zidovudina - AZT e </a:t>
            </a:r>
            <a:r>
              <a:rPr lang="pt-BR" sz="1200" b="0" i="0" u="none" strike="noStrike" kern="1200" baseline="0" dirty="0" err="1" smtClean="0">
                <a:solidFill>
                  <a:schemeClr val="tx1"/>
                </a:solidFill>
                <a:latin typeface="+mn-lt"/>
                <a:ea typeface="+mn-ea"/>
                <a:cs typeface="+mn-cs"/>
              </a:rPr>
              <a:t>estavudina</a:t>
            </a:r>
            <a:r>
              <a:rPr lang="pt-BR" sz="1200" b="0" i="0" u="none" strike="noStrike" kern="1200" baseline="0" dirty="0" smtClean="0">
                <a:solidFill>
                  <a:schemeClr val="tx1"/>
                </a:solidFill>
                <a:latin typeface="+mn-lt"/>
                <a:ea typeface="+mn-ea"/>
                <a:cs typeface="+mn-cs"/>
              </a:rPr>
              <a:t> - d4T), estão envolvidos na perda de gordura periférica e no desenvolvimento da </a:t>
            </a:r>
            <a:r>
              <a:rPr lang="pt-BR" sz="1200" b="0" i="0" u="none" strike="noStrike" kern="1200" baseline="0" dirty="0" err="1" smtClean="0">
                <a:solidFill>
                  <a:schemeClr val="tx1"/>
                </a:solidFill>
                <a:latin typeface="+mn-lt"/>
                <a:ea typeface="+mn-ea"/>
                <a:cs typeface="+mn-cs"/>
              </a:rPr>
              <a:t>lipoatrofi</a:t>
            </a:r>
            <a:r>
              <a:rPr lang="pt-BR" sz="1200" b="0" i="0" u="none" strike="noStrike" kern="1200" baseline="0" dirty="0" smtClean="0">
                <a:solidFill>
                  <a:schemeClr val="tx1"/>
                </a:solidFill>
                <a:latin typeface="+mn-lt"/>
                <a:ea typeface="+mn-ea"/>
                <a:cs typeface="+mn-cs"/>
              </a:rPr>
              <a:t> a, uma vez que a </a:t>
            </a:r>
            <a:r>
              <a:rPr lang="pt-BR" sz="1200" b="0" i="0" u="none" strike="noStrike" kern="1200" baseline="0" dirty="0" err="1" smtClean="0">
                <a:solidFill>
                  <a:schemeClr val="tx1"/>
                </a:solidFill>
                <a:latin typeface="+mn-lt"/>
                <a:ea typeface="+mn-ea"/>
                <a:cs typeface="+mn-cs"/>
              </a:rPr>
              <a:t>deplecao</a:t>
            </a:r>
            <a:r>
              <a:rPr lang="pt-BR" sz="1200" b="0" i="0" u="none" strike="noStrike" kern="1200" baseline="0" dirty="0" smtClean="0">
                <a:solidFill>
                  <a:schemeClr val="tx1"/>
                </a:solidFill>
                <a:latin typeface="+mn-lt"/>
                <a:ea typeface="+mn-ea"/>
                <a:cs typeface="+mn-cs"/>
              </a:rPr>
              <a:t> da </a:t>
            </a:r>
            <a:r>
              <a:rPr lang="pt-BR" sz="1200" b="0" i="0" u="none" strike="noStrike" kern="1200" baseline="0" dirty="0" err="1" smtClean="0">
                <a:solidFill>
                  <a:schemeClr val="tx1"/>
                </a:solidFill>
                <a:latin typeface="+mn-lt"/>
                <a:ea typeface="+mn-ea"/>
                <a:cs typeface="+mn-cs"/>
              </a:rPr>
              <a:t>mtDNA</a:t>
            </a:r>
            <a:r>
              <a:rPr lang="pt-BR" sz="1200" b="0" i="0" u="none" strike="noStrike" kern="1200" baseline="0" dirty="0" smtClean="0">
                <a:solidFill>
                  <a:schemeClr val="tx1"/>
                </a:solidFill>
                <a:latin typeface="+mn-lt"/>
                <a:ea typeface="+mn-ea"/>
                <a:cs typeface="+mn-cs"/>
              </a:rPr>
              <a:t> induzida por esses ARV interfere na adipogênese e na lipogênese, além de levar ao aumento do estresse </a:t>
            </a:r>
            <a:r>
              <a:rPr lang="pt-BR" sz="1200" b="0" i="0" u="none" strike="noStrike" kern="1200" baseline="0" dirty="0" err="1" smtClean="0">
                <a:solidFill>
                  <a:schemeClr val="tx1"/>
                </a:solidFill>
                <a:latin typeface="+mn-lt"/>
                <a:ea typeface="+mn-ea"/>
                <a:cs typeface="+mn-cs"/>
              </a:rPr>
              <a:t>oxidativo</a:t>
            </a:r>
            <a:r>
              <a:rPr lang="pt-BR" sz="1200" b="0" i="0" u="none" strike="noStrike" kern="1200" baseline="0" dirty="0" smtClean="0">
                <a:solidFill>
                  <a:schemeClr val="tx1"/>
                </a:solidFill>
                <a:latin typeface="+mn-lt"/>
                <a:ea typeface="+mn-ea"/>
                <a:cs typeface="+mn-cs"/>
              </a:rPr>
              <a:t> e a maior produção de </a:t>
            </a:r>
            <a:r>
              <a:rPr lang="pt-BR" sz="1200" b="0" i="0" u="none" strike="noStrike" kern="1200" baseline="0" dirty="0" err="1" smtClean="0">
                <a:solidFill>
                  <a:schemeClr val="tx1"/>
                </a:solidFill>
                <a:latin typeface="+mn-lt"/>
                <a:ea typeface="+mn-ea"/>
                <a:cs typeface="+mn-cs"/>
              </a:rPr>
              <a:t>adiponectina</a:t>
            </a:r>
            <a:r>
              <a:rPr lang="pt-BR" sz="1200" b="0" i="0" u="none" strike="noStrike" kern="1200" baseline="0" dirty="0" smtClean="0">
                <a:solidFill>
                  <a:schemeClr val="tx1"/>
                </a:solidFill>
                <a:latin typeface="+mn-lt"/>
                <a:ea typeface="+mn-ea"/>
                <a:cs typeface="+mn-cs"/>
              </a:rPr>
              <a:t>, leptina e de </a:t>
            </a:r>
            <a:r>
              <a:rPr lang="pt-BR" sz="1200" b="0" i="0" u="none" strike="noStrike" kern="1200" baseline="0" dirty="0" err="1" smtClean="0">
                <a:solidFill>
                  <a:schemeClr val="tx1"/>
                </a:solidFill>
                <a:latin typeface="+mn-lt"/>
                <a:ea typeface="+mn-ea"/>
                <a:cs typeface="+mn-cs"/>
              </a:rPr>
              <a:t>citocinas</a:t>
            </a:r>
            <a:r>
              <a:rPr lang="pt-BR" sz="1200" b="0" i="0" u="none" strike="noStrike" kern="1200" baseline="0" dirty="0" smtClean="0">
                <a:solidFill>
                  <a:schemeClr val="tx1"/>
                </a:solidFill>
                <a:latin typeface="+mn-lt"/>
                <a:ea typeface="+mn-ea"/>
                <a:cs typeface="+mn-cs"/>
              </a:rPr>
              <a:t> pro-</a:t>
            </a:r>
            <a:r>
              <a:rPr lang="pt-BR" sz="1200" b="0" i="0" u="none" strike="noStrike" kern="1200" baseline="0" dirty="0" err="1" smtClean="0">
                <a:solidFill>
                  <a:schemeClr val="tx1"/>
                </a:solidFill>
                <a:latin typeface="+mn-lt"/>
                <a:ea typeface="+mn-ea"/>
                <a:cs typeface="+mn-cs"/>
              </a:rPr>
              <a:t>inflamatorias</a:t>
            </a:r>
            <a:r>
              <a:rPr lang="pt-BR" sz="1200" b="0" i="0" u="none" strike="noStrike" kern="1200" baseline="0" dirty="0" smtClean="0">
                <a:solidFill>
                  <a:schemeClr val="tx1"/>
                </a:solidFill>
                <a:latin typeface="+mn-lt"/>
                <a:ea typeface="+mn-ea"/>
                <a:cs typeface="+mn-cs"/>
              </a:rPr>
              <a:t> (IL-6, proteína quimiotática do monócito 1 – MCP 1). Os ITRN também induzem a redução das reservas de </a:t>
            </a:r>
            <a:r>
              <a:rPr lang="pt-BR" sz="1200" b="0" i="0" u="none" strike="noStrike" kern="1200" baseline="0" dirty="0" err="1" smtClean="0">
                <a:solidFill>
                  <a:schemeClr val="tx1"/>
                </a:solidFill>
                <a:latin typeface="+mn-lt"/>
                <a:ea typeface="+mn-ea"/>
                <a:cs typeface="+mn-cs"/>
              </a:rPr>
              <a:t>lipidios</a:t>
            </a:r>
            <a:r>
              <a:rPr lang="pt-BR" sz="1200" b="0" i="0" u="none" strike="noStrike" kern="1200" baseline="0" dirty="0" smtClean="0">
                <a:solidFill>
                  <a:schemeClr val="tx1"/>
                </a:solidFill>
                <a:latin typeface="+mn-lt"/>
                <a:ea typeface="+mn-ea"/>
                <a:cs typeface="+mn-cs"/>
              </a:rPr>
              <a:t>, ocasionando </a:t>
            </a:r>
            <a:r>
              <a:rPr lang="pt-BR" sz="1200" b="0" i="0" u="none" strike="noStrike" kern="1200" baseline="0" dirty="0" err="1" smtClean="0">
                <a:solidFill>
                  <a:schemeClr val="tx1"/>
                </a:solidFill>
                <a:latin typeface="+mn-lt"/>
                <a:ea typeface="+mn-ea"/>
                <a:cs typeface="+mn-cs"/>
              </a:rPr>
              <a:t>resistencia</a:t>
            </a:r>
            <a:r>
              <a:rPr lang="pt-BR" sz="1200" b="0" i="0" u="none" strike="noStrike" kern="1200" baseline="0" dirty="0" smtClean="0">
                <a:solidFill>
                  <a:schemeClr val="tx1"/>
                </a:solidFill>
                <a:latin typeface="+mn-lt"/>
                <a:ea typeface="+mn-ea"/>
                <a:cs typeface="+mn-cs"/>
              </a:rPr>
              <a:t> a insulina (RI). Principal achado clinico: </a:t>
            </a:r>
            <a:r>
              <a:rPr lang="pt-BR" sz="1200" b="0" i="0" u="none" strike="noStrike" kern="1200" baseline="0" dirty="0" err="1" smtClean="0">
                <a:solidFill>
                  <a:schemeClr val="tx1"/>
                </a:solidFill>
                <a:latin typeface="+mn-lt"/>
                <a:ea typeface="+mn-ea"/>
                <a:cs typeface="+mn-cs"/>
              </a:rPr>
              <a:t>lipoatrofi</a:t>
            </a:r>
            <a:r>
              <a:rPr lang="pt-BR" sz="1200" b="0" i="0" u="none" strike="noStrike" kern="1200" baseline="0" dirty="0" smtClean="0">
                <a:solidFill>
                  <a:schemeClr val="tx1"/>
                </a:solidFill>
                <a:latin typeface="+mn-lt"/>
                <a:ea typeface="+mn-ea"/>
                <a:cs typeface="+mn-cs"/>
              </a:rPr>
              <a:t> a </a:t>
            </a:r>
            <a:r>
              <a:rPr lang="pt-BR" sz="1200" b="0" i="0" u="none" strike="noStrike" kern="1200" baseline="0" dirty="0" err="1" smtClean="0">
                <a:solidFill>
                  <a:schemeClr val="tx1"/>
                </a:solidFill>
                <a:latin typeface="+mn-lt"/>
                <a:ea typeface="+mn-ea"/>
                <a:cs typeface="+mn-cs"/>
              </a:rPr>
              <a:t>periferica</a:t>
            </a:r>
            <a:r>
              <a:rPr lang="pt-BR" sz="1200" b="0" i="0" u="none" strike="noStrike" kern="1200" baseline="0" dirty="0" smtClean="0">
                <a:solidFill>
                  <a:schemeClr val="tx1"/>
                </a:solidFill>
                <a:latin typeface="+mn-lt"/>
                <a:ea typeface="+mn-ea"/>
                <a:cs typeface="+mn-cs"/>
              </a:rPr>
              <a:t>.</a:t>
            </a:r>
          </a:p>
          <a:p>
            <a:r>
              <a:rPr lang="pt-BR" sz="1200" b="0" i="0" u="none" strike="noStrike" kern="1200" baseline="0" dirty="0" smtClean="0">
                <a:solidFill>
                  <a:schemeClr val="tx1"/>
                </a:solidFill>
                <a:latin typeface="+mn-lt"/>
                <a:ea typeface="+mn-ea"/>
                <a:cs typeface="+mn-cs"/>
              </a:rPr>
              <a:t>Outros ITRN, embora também possam levar a dano celular mediado por toxicidade mitocondrial, como, por exemplo, a didanosina (neuropatia periférica, pancreatite e </a:t>
            </a:r>
            <a:r>
              <a:rPr lang="pt-BR" sz="1200" b="0" i="0" u="none" strike="noStrike" kern="1200" baseline="0" dirty="0" err="1" smtClean="0">
                <a:solidFill>
                  <a:schemeClr val="tx1"/>
                </a:solidFill>
                <a:latin typeface="+mn-lt"/>
                <a:ea typeface="+mn-ea"/>
                <a:cs typeface="+mn-cs"/>
              </a:rPr>
              <a:t>hiperlactatemia</a:t>
            </a:r>
            <a:r>
              <a:rPr lang="pt-BR" sz="1200" b="0" i="0" u="none" strike="noStrike" kern="1200" baseline="0" dirty="0" smtClean="0">
                <a:solidFill>
                  <a:schemeClr val="tx1"/>
                </a:solidFill>
                <a:latin typeface="+mn-lt"/>
                <a:ea typeface="+mn-ea"/>
                <a:cs typeface="+mn-cs"/>
              </a:rPr>
              <a:t>) e o tenofovir (toxicidade tubular renal), não estão relacionados a toxicidade do tecido adiposo.</a:t>
            </a:r>
          </a:p>
          <a:p>
            <a:endParaRPr lang="pt-BR" sz="1200" b="0" i="0" u="none" strike="noStrike" kern="1200" baseline="0" dirty="0" smtClean="0">
              <a:solidFill>
                <a:schemeClr val="tx1"/>
              </a:solidFill>
              <a:latin typeface="+mn-lt"/>
              <a:ea typeface="+mn-ea"/>
              <a:cs typeface="+mn-cs"/>
            </a:endParaRPr>
          </a:p>
          <a:p>
            <a:endParaRPr lang="pt-BR" dirty="0"/>
          </a:p>
        </p:txBody>
      </p:sp>
      <p:sp>
        <p:nvSpPr>
          <p:cNvPr id="1048637" name="Espaço Reservado para Número de Slide 3"/>
          <p:cNvSpPr>
            <a:spLocks noGrp="1"/>
          </p:cNvSpPr>
          <p:nvPr>
            <p:ph type="sldNum" sz="quarter" idx="10"/>
          </p:nvPr>
        </p:nvSpPr>
        <p:spPr/>
        <p:txBody>
          <a:bodyPr/>
          <a:lstStyle/>
          <a:p>
            <a:fld id="{B49754F3-11B7-4554-955F-825315E02630}" type="slidenum">
              <a:rPr lang="pt-BR" smtClean="0"/>
              <a:t>28</a:t>
            </a:fld>
            <a:endParaRPr lang="pt-BR"/>
          </a:p>
        </p:txBody>
      </p:sp>
    </p:spTree>
    <p:extLst>
      <p:ext uri="{BB962C8B-B14F-4D97-AF65-F5344CB8AC3E}">
        <p14:creationId xmlns:p14="http://schemas.microsoft.com/office/powerpoint/2010/main" val="2245985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Espaço Reservado para Imagem de Slide 1"/>
          <p:cNvSpPr>
            <a:spLocks noGrp="1" noRot="1" noChangeAspect="1"/>
          </p:cNvSpPr>
          <p:nvPr>
            <p:ph type="sldImg"/>
          </p:nvPr>
        </p:nvSpPr>
        <p:spPr/>
      </p:sp>
      <p:sp>
        <p:nvSpPr>
          <p:cNvPr id="1048641" name="Espaço Reservado para Anotações 2"/>
          <p:cNvSpPr>
            <a:spLocks noGrp="1"/>
          </p:cNvSpPr>
          <p:nvPr>
            <p:ph type="body" idx="1"/>
          </p:nvPr>
        </p:nvSpPr>
        <p:spPr/>
        <p:txBody>
          <a:bodyPr/>
          <a:lstStyle/>
          <a:p>
            <a:r>
              <a:rPr lang="pt-BR" dirty="0" err="1" smtClean="0"/>
              <a:t>Transcriptase</a:t>
            </a:r>
            <a:r>
              <a:rPr lang="pt-BR" dirty="0" smtClean="0"/>
              <a:t> reversa é uma</a:t>
            </a:r>
            <a:r>
              <a:rPr lang="pt-BR" baseline="0" dirty="0" smtClean="0"/>
              <a:t> enzima semelhante à DNA-polimerase mitocondrial, daí a toxicidade mitocondrial dos ITRN.</a:t>
            </a:r>
            <a:endParaRPr lang="pt-BR" dirty="0"/>
          </a:p>
        </p:txBody>
      </p:sp>
      <p:sp>
        <p:nvSpPr>
          <p:cNvPr id="1048642" name="Espaço Reservado para Número de Slide 3"/>
          <p:cNvSpPr>
            <a:spLocks noGrp="1"/>
          </p:cNvSpPr>
          <p:nvPr>
            <p:ph type="sldNum" sz="quarter" idx="10"/>
          </p:nvPr>
        </p:nvSpPr>
        <p:spPr/>
        <p:txBody>
          <a:bodyPr/>
          <a:lstStyle/>
          <a:p>
            <a:fld id="{B49754F3-11B7-4554-955F-825315E02630}" type="slidenum">
              <a:rPr lang="pt-BR" smtClean="0"/>
              <a:t>29</a:t>
            </a:fld>
            <a:endParaRPr lang="pt-BR"/>
          </a:p>
        </p:txBody>
      </p:sp>
    </p:spTree>
    <p:extLst>
      <p:ext uri="{BB962C8B-B14F-4D97-AF65-F5344CB8AC3E}">
        <p14:creationId xmlns:p14="http://schemas.microsoft.com/office/powerpoint/2010/main" val="950406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Espaço Reservado para Imagem de Slide 1"/>
          <p:cNvSpPr>
            <a:spLocks noGrp="1" noRot="1" noChangeAspect="1"/>
          </p:cNvSpPr>
          <p:nvPr>
            <p:ph type="sldImg"/>
          </p:nvPr>
        </p:nvSpPr>
        <p:spPr/>
      </p:sp>
      <p:sp>
        <p:nvSpPr>
          <p:cNvPr id="1048646" name="Espaço Reservado para Anotações 2"/>
          <p:cNvSpPr>
            <a:spLocks noGrp="1"/>
          </p:cNvSpPr>
          <p:nvPr>
            <p:ph type="body" idx="1"/>
          </p:nvPr>
        </p:nvSpPr>
        <p:spPr/>
        <p:txBody>
          <a:bodyPr/>
          <a:lstStyle/>
          <a:p>
            <a:r>
              <a:rPr lang="pt-BR" sz="1200" kern="1200" dirty="0" smtClean="0">
                <a:solidFill>
                  <a:schemeClr val="tx1"/>
                </a:solidFill>
                <a:latin typeface="+mn-lt"/>
                <a:ea typeface="+mn-ea"/>
                <a:cs typeface="+mn-cs"/>
              </a:rPr>
              <a:t>As principais reações sérias e potencialmente fatais são:</a:t>
            </a:r>
          </a:p>
          <a:p>
            <a:pPr marL="171450" indent="-171450">
              <a:buFontTx/>
              <a:buChar char="-"/>
            </a:pPr>
            <a:r>
              <a:rPr lang="pt-BR" sz="1200" kern="1200" dirty="0" smtClean="0">
                <a:solidFill>
                  <a:schemeClr val="tx1"/>
                </a:solidFill>
                <a:latin typeface="+mn-lt"/>
                <a:ea typeface="+mn-ea"/>
                <a:cs typeface="+mn-cs"/>
              </a:rPr>
              <a:t>ABC: reação de hipersensibilidade.</a:t>
            </a:r>
            <a:r>
              <a:rPr lang="pt-BR" sz="1200" kern="1200" baseline="0" dirty="0" smtClean="0">
                <a:solidFill>
                  <a:schemeClr val="tx1"/>
                </a:solidFill>
                <a:latin typeface="+mn-lt"/>
                <a:ea typeface="+mn-ea"/>
                <a:cs typeface="+mn-cs"/>
              </a:rPr>
              <a:t> </a:t>
            </a:r>
            <a:r>
              <a:rPr lang="pt-BR" sz="1200" kern="1200" dirty="0" smtClean="0">
                <a:solidFill>
                  <a:schemeClr val="tx1"/>
                </a:solidFill>
                <a:effectLst/>
                <a:latin typeface="+mn-lt"/>
                <a:ea typeface="+mn-ea"/>
                <a:cs typeface="+mn-cs"/>
              </a:rPr>
              <a:t>Sinais e sintomas de hipersensibilidade ao </a:t>
            </a:r>
            <a:r>
              <a:rPr lang="pt-BR" sz="1200" kern="1200" dirty="0" err="1" smtClean="0">
                <a:solidFill>
                  <a:schemeClr val="tx1"/>
                </a:solidFill>
                <a:effectLst/>
                <a:latin typeface="+mn-lt"/>
                <a:ea typeface="+mn-ea"/>
                <a:cs typeface="+mn-cs"/>
              </a:rPr>
              <a:t>abacavir</a:t>
            </a:r>
            <a:r>
              <a:rPr lang="pt-BR" sz="1200" kern="1200" dirty="0" smtClean="0">
                <a:solidFill>
                  <a:schemeClr val="tx1"/>
                </a:solidFill>
                <a:effectLst/>
                <a:latin typeface="+mn-lt"/>
                <a:ea typeface="+mn-ea"/>
                <a:cs typeface="+mn-cs"/>
              </a:rPr>
              <a:t>: febre, vermelhidão na pele, enjoo, vômitos, dor abdominal, mal-estar, tosse, falta de ar, inflamação na garganta, cansaço constante, calafrios, dor de cabeça ou distúrbios do sono.</a:t>
            </a:r>
            <a:endParaRPr lang="pt-BR" sz="1200" kern="1200" dirty="0" smtClean="0">
              <a:solidFill>
                <a:schemeClr val="tx1"/>
              </a:solidFill>
              <a:latin typeface="+mn-lt"/>
              <a:ea typeface="+mn-ea"/>
              <a:cs typeface="+mn-cs"/>
            </a:endParaRPr>
          </a:p>
          <a:p>
            <a:r>
              <a:rPr lang="pt-BR" sz="1200" kern="1200" dirty="0" smtClean="0">
                <a:solidFill>
                  <a:schemeClr val="tx1"/>
                </a:solidFill>
                <a:latin typeface="+mn-lt"/>
                <a:ea typeface="+mn-ea"/>
                <a:cs typeface="+mn-cs"/>
              </a:rPr>
              <a:t>- Síndrome de Stevens-Johnson (SSJ) ou </a:t>
            </a:r>
            <a:r>
              <a:rPr lang="pt-BR" sz="1200" kern="1200" dirty="0" err="1" smtClean="0">
                <a:solidFill>
                  <a:schemeClr val="tx1"/>
                </a:solidFill>
                <a:latin typeface="+mn-lt"/>
                <a:ea typeface="+mn-ea"/>
                <a:cs typeface="+mn-cs"/>
              </a:rPr>
              <a:t>necrólise</a:t>
            </a:r>
            <a:r>
              <a:rPr lang="pt-BR" sz="1200" kern="1200" dirty="0" smtClean="0">
                <a:solidFill>
                  <a:schemeClr val="tx1"/>
                </a:solidFill>
                <a:latin typeface="+mn-lt"/>
                <a:ea typeface="+mn-ea"/>
                <a:cs typeface="+mn-cs"/>
              </a:rPr>
              <a:t> epidérmica tóxica (NET), que são mais associadas ao uso de NVP, mas também relatada com EFZ, ETR, todos os IP (exceto SQV) e muitos ITRN (</a:t>
            </a:r>
            <a:r>
              <a:rPr lang="pt-BR" sz="1200" kern="1200" dirty="0" err="1" smtClean="0">
                <a:solidFill>
                  <a:schemeClr val="tx1"/>
                </a:solidFill>
                <a:latin typeface="+mn-lt"/>
                <a:ea typeface="+mn-ea"/>
                <a:cs typeface="+mn-cs"/>
              </a:rPr>
              <a:t>ex</a:t>
            </a:r>
            <a:r>
              <a:rPr lang="pt-BR" sz="1200" kern="1200" dirty="0" smtClean="0">
                <a:solidFill>
                  <a:schemeClr val="tx1"/>
                </a:solidFill>
                <a:latin typeface="+mn-lt"/>
                <a:ea typeface="+mn-ea"/>
                <a:cs typeface="+mn-cs"/>
              </a:rPr>
              <a:t>: AZT, </a:t>
            </a:r>
            <a:r>
              <a:rPr lang="pt-BR" sz="1200" kern="1200" dirty="0" err="1" smtClean="0">
                <a:solidFill>
                  <a:schemeClr val="tx1"/>
                </a:solidFill>
                <a:latin typeface="+mn-lt"/>
                <a:ea typeface="+mn-ea"/>
                <a:cs typeface="+mn-cs"/>
              </a:rPr>
              <a:t>ddI</a:t>
            </a:r>
            <a:r>
              <a:rPr lang="pt-BR" sz="1200" kern="1200" dirty="0" smtClean="0">
                <a:solidFill>
                  <a:schemeClr val="tx1"/>
                </a:solidFill>
                <a:latin typeface="+mn-lt"/>
                <a:ea typeface="+mn-ea"/>
                <a:cs typeface="+mn-cs"/>
              </a:rPr>
              <a:t> e ABC). Sinais e sintomas: Exantema</a:t>
            </a:r>
            <a:r>
              <a:rPr lang="pt-BR" sz="1200" kern="1200" baseline="0" dirty="0" smtClean="0">
                <a:solidFill>
                  <a:schemeClr val="tx1"/>
                </a:solidFill>
                <a:latin typeface="+mn-lt"/>
                <a:ea typeface="+mn-ea"/>
                <a:cs typeface="+mn-cs"/>
              </a:rPr>
              <a:t> com bolhas, febre, feridas na boca, olhos irritados, edema facial, mialgia, </a:t>
            </a:r>
            <a:r>
              <a:rPr lang="pt-BR" sz="1200" kern="1200" baseline="0" dirty="0" err="1" smtClean="0">
                <a:solidFill>
                  <a:schemeClr val="tx1"/>
                </a:solidFill>
                <a:latin typeface="+mn-lt"/>
                <a:ea typeface="+mn-ea"/>
                <a:cs typeface="+mn-cs"/>
              </a:rPr>
              <a:t>artralgia</a:t>
            </a:r>
            <a:r>
              <a:rPr lang="pt-BR" sz="1200" kern="1200" baseline="0" dirty="0" smtClean="0">
                <a:solidFill>
                  <a:schemeClr val="tx1"/>
                </a:solidFill>
                <a:latin typeface="+mn-lt"/>
                <a:ea typeface="+mn-ea"/>
                <a:cs typeface="+mn-cs"/>
              </a:rPr>
              <a:t> ou fraqueza muscular. NVP: Iniciar com 200 mg/dia por 14 dias e depois passar para 400 mg/dia reduz o risco.</a:t>
            </a:r>
            <a:endParaRPr lang="pt-BR" sz="1200" kern="1200" dirty="0" smtClean="0">
              <a:solidFill>
                <a:schemeClr val="tx1"/>
              </a:solidFill>
              <a:latin typeface="+mn-lt"/>
              <a:ea typeface="+mn-ea"/>
              <a:cs typeface="+mn-cs"/>
            </a:endParaRPr>
          </a:p>
          <a:p>
            <a:r>
              <a:rPr lang="pt-BR" sz="1200" kern="1200" dirty="0" smtClean="0">
                <a:solidFill>
                  <a:schemeClr val="tx1"/>
                </a:solidFill>
                <a:latin typeface="+mn-lt"/>
                <a:ea typeface="+mn-ea"/>
                <a:cs typeface="+mn-cs"/>
              </a:rPr>
              <a:t>- Necrose hepática devido a NVP. Sinais e sintomas: Dor ou sensibilidade abdominal, fezes claras, urina escura, febre,</a:t>
            </a:r>
            <a:r>
              <a:rPr lang="pt-BR" sz="1200" kern="1200" baseline="0" dirty="0" smtClean="0">
                <a:solidFill>
                  <a:schemeClr val="tx1"/>
                </a:solidFill>
                <a:latin typeface="+mn-lt"/>
                <a:ea typeface="+mn-ea"/>
                <a:cs typeface="+mn-cs"/>
              </a:rPr>
              <a:t> cefaleia, prurido, perda de apetite, náusea e vômito, exantema, inchaço dos pés ou pernas, cansaço ou fraqueza incomuns, ou olhos ou pele amarela.</a:t>
            </a:r>
            <a:endParaRPr lang="pt-BR" sz="1200" kern="1200" dirty="0" smtClean="0">
              <a:solidFill>
                <a:schemeClr val="tx1"/>
              </a:solidFill>
              <a:latin typeface="+mn-lt"/>
              <a:ea typeface="+mn-ea"/>
              <a:cs typeface="+mn-cs"/>
            </a:endParaRPr>
          </a:p>
          <a:p>
            <a:r>
              <a:rPr lang="pt-BR" sz="1200" kern="1200" dirty="0" smtClean="0">
                <a:solidFill>
                  <a:schemeClr val="tx1"/>
                </a:solidFill>
                <a:latin typeface="+mn-lt"/>
                <a:ea typeface="+mn-ea"/>
                <a:cs typeface="+mn-cs"/>
              </a:rPr>
              <a:t>- Exacerbação aguda da Hepatite B devido a descontinuação de agentes ativos contra HIV e HBV (</a:t>
            </a:r>
            <a:r>
              <a:rPr lang="pt-BR" sz="1200" kern="1200" dirty="0" err="1" smtClean="0">
                <a:solidFill>
                  <a:schemeClr val="tx1"/>
                </a:solidFill>
                <a:latin typeface="+mn-lt"/>
                <a:ea typeface="+mn-ea"/>
                <a:cs typeface="+mn-cs"/>
              </a:rPr>
              <a:t>ex</a:t>
            </a:r>
            <a:r>
              <a:rPr lang="pt-BR" sz="1200" kern="1200" dirty="0" smtClean="0">
                <a:solidFill>
                  <a:schemeClr val="tx1"/>
                </a:solidFill>
                <a:latin typeface="+mn-lt"/>
                <a:ea typeface="+mn-ea"/>
                <a:cs typeface="+mn-cs"/>
              </a:rPr>
              <a:t>: TDF, 3TCe FTC), devido a síndrome inflamatória da reconstituição imune ou devido a resistência do HBV ao ITRN.</a:t>
            </a:r>
          </a:p>
          <a:p>
            <a:r>
              <a:rPr lang="pt-BR" sz="1200" kern="1200" dirty="0" smtClean="0">
                <a:solidFill>
                  <a:schemeClr val="tx1"/>
                </a:solidFill>
                <a:latin typeface="+mn-lt"/>
                <a:ea typeface="+mn-ea"/>
                <a:cs typeface="+mn-cs"/>
              </a:rPr>
              <a:t>- Progressiva fraqueza muscular ascendente (similar a síndrome de </a:t>
            </a:r>
            <a:r>
              <a:rPr lang="pt-BR" sz="1200" kern="1200" dirty="0" err="1" smtClean="0">
                <a:solidFill>
                  <a:schemeClr val="tx1"/>
                </a:solidFill>
                <a:latin typeface="+mn-lt"/>
                <a:ea typeface="+mn-ea"/>
                <a:cs typeface="+mn-cs"/>
              </a:rPr>
              <a:t>Guillain</a:t>
            </a:r>
            <a:r>
              <a:rPr lang="pt-BR" sz="1200" kern="1200" dirty="0" smtClean="0">
                <a:solidFill>
                  <a:schemeClr val="tx1"/>
                </a:solidFill>
                <a:latin typeface="+mn-lt"/>
                <a:ea typeface="+mn-ea"/>
                <a:cs typeface="+mn-cs"/>
              </a:rPr>
              <a:t> </a:t>
            </a:r>
            <a:r>
              <a:rPr lang="pt-BR" sz="1200" kern="1200" dirty="0" err="1" smtClean="0">
                <a:solidFill>
                  <a:schemeClr val="tx1"/>
                </a:solidFill>
                <a:latin typeface="+mn-lt"/>
                <a:ea typeface="+mn-ea"/>
                <a:cs typeface="+mn-cs"/>
              </a:rPr>
              <a:t>Barré</a:t>
            </a:r>
            <a:r>
              <a:rPr lang="pt-BR" sz="1200" kern="1200" dirty="0" smtClean="0">
                <a:solidFill>
                  <a:schemeClr val="tx1"/>
                </a:solidFill>
                <a:latin typeface="+mn-lt"/>
                <a:ea typeface="+mn-ea"/>
                <a:cs typeface="+mn-cs"/>
              </a:rPr>
              <a:t>) usualmente devido ao uso de d4T.</a:t>
            </a:r>
          </a:p>
          <a:p>
            <a:r>
              <a:rPr lang="pt-BR" sz="1200" kern="1200" dirty="0" smtClean="0">
                <a:solidFill>
                  <a:schemeClr val="tx1"/>
                </a:solidFill>
                <a:latin typeface="+mn-lt"/>
                <a:ea typeface="+mn-ea"/>
                <a:cs typeface="+mn-cs"/>
              </a:rPr>
              <a:t>- Acidose lática com perda de peso, fadiga e sintomas gastrintestinais, que estão associados com toxicidade mitocondrial secundária ao uso de certos ITRN, como </a:t>
            </a:r>
            <a:r>
              <a:rPr lang="pt-BR" sz="1200" kern="1200" dirty="0" err="1" smtClean="0">
                <a:solidFill>
                  <a:schemeClr val="tx1"/>
                </a:solidFill>
                <a:latin typeface="+mn-lt"/>
                <a:ea typeface="+mn-ea"/>
                <a:cs typeface="+mn-cs"/>
              </a:rPr>
              <a:t>ddI</a:t>
            </a:r>
            <a:r>
              <a:rPr lang="pt-BR" sz="1200" kern="1200" dirty="0" smtClean="0">
                <a:solidFill>
                  <a:schemeClr val="tx1"/>
                </a:solidFill>
                <a:latin typeface="+mn-lt"/>
                <a:ea typeface="+mn-ea"/>
                <a:cs typeface="+mn-cs"/>
              </a:rPr>
              <a:t>, d4T e AZT. Sinais</a:t>
            </a:r>
            <a:r>
              <a:rPr lang="pt-BR" sz="1200" kern="1200" baseline="0" dirty="0" smtClean="0">
                <a:solidFill>
                  <a:schemeClr val="tx1"/>
                </a:solidFill>
                <a:latin typeface="+mn-lt"/>
                <a:ea typeface="+mn-ea"/>
                <a:cs typeface="+mn-cs"/>
              </a:rPr>
              <a:t> e sintomas: desconforto estomacal ou cólicas, náuseas, vômitos ou diarreia, diminuição do apetite, uma sensação geral de mal-estar, câimbras ou dores musculares, cansaço ou fraqueza incomum, dificuldade para respirar, ou pele ou olhos amarelados. </a:t>
            </a:r>
            <a:r>
              <a:rPr lang="pt-BR" sz="1200" kern="1200" dirty="0" smtClean="0">
                <a:solidFill>
                  <a:schemeClr val="tx1"/>
                </a:solidFill>
                <a:latin typeface="+mn-lt"/>
                <a:ea typeface="+mn-ea"/>
                <a:cs typeface="+mn-cs"/>
              </a:rPr>
              <a:t>Mais comum</a:t>
            </a:r>
            <a:r>
              <a:rPr lang="pt-BR" sz="1200" kern="1200" baseline="0" dirty="0" smtClean="0">
                <a:solidFill>
                  <a:schemeClr val="tx1"/>
                </a:solidFill>
                <a:latin typeface="+mn-lt"/>
                <a:ea typeface="+mn-ea"/>
                <a:cs typeface="+mn-cs"/>
              </a:rPr>
              <a:t> em mulheres, obesos e em usuários antigos de TARV. </a:t>
            </a:r>
            <a:endParaRPr lang="pt-BR" sz="1200" kern="1200" dirty="0" smtClean="0">
              <a:solidFill>
                <a:schemeClr val="tx1"/>
              </a:solidFill>
              <a:latin typeface="+mn-lt"/>
              <a:ea typeface="+mn-ea"/>
              <a:cs typeface="+mn-cs"/>
            </a:endParaRPr>
          </a:p>
          <a:p>
            <a:pPr eaLnBrk="1" hangingPunct="1"/>
            <a:endParaRPr lang="pt-BR" dirty="0" smtClean="0"/>
          </a:p>
          <a:p>
            <a:endParaRPr lang="pt-BR" dirty="0"/>
          </a:p>
        </p:txBody>
      </p:sp>
      <p:sp>
        <p:nvSpPr>
          <p:cNvPr id="1048647" name="Espaço Reservado para Número de Slide 3"/>
          <p:cNvSpPr>
            <a:spLocks noGrp="1"/>
          </p:cNvSpPr>
          <p:nvPr>
            <p:ph type="sldNum" sz="quarter" idx="10"/>
          </p:nvPr>
        </p:nvSpPr>
        <p:spPr/>
        <p:txBody>
          <a:bodyPr/>
          <a:lstStyle/>
          <a:p>
            <a:fld id="{B49754F3-11B7-4554-955F-825315E02630}" type="slidenum">
              <a:rPr lang="pt-BR" smtClean="0"/>
              <a:t>30</a:t>
            </a:fld>
            <a:endParaRPr lang="pt-BR"/>
          </a:p>
        </p:txBody>
      </p:sp>
    </p:spTree>
    <p:extLst>
      <p:ext uri="{BB962C8B-B14F-4D97-AF65-F5344CB8AC3E}">
        <p14:creationId xmlns:p14="http://schemas.microsoft.com/office/powerpoint/2010/main" val="2821058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0" name="Espaço Reservado para Imagem de Slide 1"/>
          <p:cNvSpPr>
            <a:spLocks noGrp="1" noRot="1" noChangeAspect="1"/>
          </p:cNvSpPr>
          <p:nvPr>
            <p:ph type="sldImg"/>
          </p:nvPr>
        </p:nvSpPr>
        <p:spPr/>
      </p:sp>
      <p:sp>
        <p:nvSpPr>
          <p:cNvPr id="1048651" name="Espaço Reservado para Anotações 2"/>
          <p:cNvSpPr>
            <a:spLocks noGrp="1"/>
          </p:cNvSpPr>
          <p:nvPr>
            <p:ph type="body" idx="1"/>
          </p:nvPr>
        </p:nvSpPr>
        <p:spPr/>
        <p:txBody>
          <a:bodyPr/>
          <a:lstStyle/>
          <a:p>
            <a:pPr eaLnBrk="1" hangingPunct="1"/>
            <a:r>
              <a:rPr lang="pt-BR" dirty="0" smtClean="0"/>
              <a:t>Os pacientes sintomáticos são os que apresentam sintomas indicativos de:</a:t>
            </a:r>
          </a:p>
          <a:p>
            <a:pPr eaLnBrk="1" hangingPunct="1"/>
            <a:r>
              <a:rPr lang="pt-BR" dirty="0" smtClean="0"/>
              <a:t>-Imunodeficiência de moderada a avançada (AIDS);</a:t>
            </a:r>
          </a:p>
          <a:p>
            <a:pPr eaLnBrk="1" hangingPunct="1"/>
            <a:r>
              <a:rPr lang="pt-BR" dirty="0" smtClean="0"/>
              <a:t>-</a:t>
            </a:r>
            <a:r>
              <a:rPr lang="pt-BR" dirty="0" err="1" smtClean="0"/>
              <a:t>Nefropatia</a:t>
            </a:r>
            <a:r>
              <a:rPr lang="pt-BR" dirty="0" smtClean="0"/>
              <a:t> associada ao HIV (NAHIV): </a:t>
            </a:r>
            <a:r>
              <a:rPr lang="pt-BR" dirty="0" err="1" smtClean="0"/>
              <a:t>proteinúria</a:t>
            </a:r>
            <a:r>
              <a:rPr lang="pt-BR" dirty="0" smtClean="0"/>
              <a:t> intensa e </a:t>
            </a:r>
            <a:r>
              <a:rPr lang="pt-BR" dirty="0" err="1" smtClean="0"/>
              <a:t>hipoalbuminemia</a:t>
            </a:r>
            <a:r>
              <a:rPr lang="pt-BR" dirty="0" smtClean="0"/>
              <a:t>, habitualmente sem sinais clínicos de hipertensão arterial ou edema.</a:t>
            </a:r>
          </a:p>
          <a:p>
            <a:pPr eaLnBrk="1" hangingPunct="1"/>
            <a:r>
              <a:rPr lang="pt-BR" dirty="0" smtClean="0"/>
              <a:t>-Alterações neurológicas atribuídas ao HIV: inclui alterações </a:t>
            </a:r>
            <a:r>
              <a:rPr lang="pt-BR" dirty="0" err="1" smtClean="0"/>
              <a:t>neurocognitivas</a:t>
            </a:r>
            <a:r>
              <a:rPr lang="pt-BR" dirty="0" smtClean="0"/>
              <a:t>, como perda da memória, </a:t>
            </a:r>
            <a:r>
              <a:rPr lang="pt-BR" dirty="0" err="1" smtClean="0"/>
              <a:t>lentificação</a:t>
            </a:r>
            <a:r>
              <a:rPr lang="pt-BR" dirty="0" smtClean="0"/>
              <a:t> psicomotora e déficit de atenção.</a:t>
            </a:r>
          </a:p>
          <a:p>
            <a:pPr eaLnBrk="1" hangingPunct="1"/>
            <a:r>
              <a:rPr lang="pt-BR" dirty="0" smtClean="0"/>
              <a:t>-Cardiomiopatia associada ao HIV.</a:t>
            </a:r>
          </a:p>
          <a:p>
            <a:pPr eaLnBrk="1" hangingPunct="1"/>
            <a:endParaRPr lang="pt-BR" dirty="0" smtClean="0"/>
          </a:p>
          <a:p>
            <a:pPr marL="0" marR="0" indent="0" algn="l" defTabSz="914400" rtl="0" eaLnBrk="1" fontAlgn="base" latinLnBrk="0" hangingPunct="1">
              <a:lnSpc>
                <a:spcPct val="100000"/>
              </a:lnSpc>
              <a:spcBef>
                <a:spcPct val="30000"/>
              </a:spcBef>
              <a:spcAft>
                <a:spcPct val="0"/>
              </a:spcAft>
              <a:buClrTx/>
              <a:buSzTx/>
              <a:buFontTx/>
              <a:buNone/>
            </a:pPr>
            <a:r>
              <a:rPr lang="pt-BR" i="1" dirty="0" smtClean="0"/>
              <a:t>A progressão da hepatite B é mais rápida em coinfectados pelo HIV e pelo HBV do que entre os </a:t>
            </a:r>
            <a:r>
              <a:rPr lang="pt-BR" i="1" dirty="0" err="1" smtClean="0"/>
              <a:t>monoinfectados</a:t>
            </a:r>
            <a:r>
              <a:rPr lang="pt-BR" i="1" dirty="0" smtClean="0"/>
              <a:t> pelo HBV, e o risco de morte por complicações decorrentes de doença hepática é superior em indivíduos com LT-CD4 &lt; 500 células/mm3. Pacientes com indicação de tratamento para hepatite B, e para os quais o </a:t>
            </a:r>
            <a:r>
              <a:rPr lang="pt-BR" i="1" dirty="0" err="1" smtClean="0"/>
              <a:t>interferon</a:t>
            </a:r>
            <a:r>
              <a:rPr lang="pt-BR" i="1" dirty="0" smtClean="0"/>
              <a:t> não esteja recomendado, devem iniciar mais precocemente a TARV.</a:t>
            </a:r>
          </a:p>
          <a:p>
            <a:pPr eaLnBrk="1" hangingPunct="1"/>
            <a:endParaRPr lang="pt-BR" dirty="0" smtClean="0"/>
          </a:p>
          <a:p>
            <a:pPr eaLnBrk="1" hangingPunct="1"/>
            <a:r>
              <a:rPr lang="pt-BR" i="1" dirty="0" smtClean="0"/>
              <a:t>No caso de pacientes com contagens de LT-CD4+ ≤ 500 células/mm3, recomenda-se iniciar TARV e aguardar o aumento dos LT-CD4+ para o inicio do tratamento do HCV. Nos casos de LT-CD4+ superiores a 500 células/mm3, recomenda-se tratar inicialmente a hepatite C, protelando o uso de TARV, para evitar interações medicamentosas e sobreposição de toxicidades.</a:t>
            </a:r>
          </a:p>
          <a:p>
            <a:pPr eaLnBrk="1" hangingPunct="1"/>
            <a:r>
              <a:rPr lang="pt-BR" i="1" dirty="0" smtClean="0"/>
              <a:t>- Carga viral acima de 100.000 cópias/</a:t>
            </a:r>
            <a:r>
              <a:rPr lang="pt-BR" i="1" dirty="0" err="1" smtClean="0"/>
              <a:t>mL</a:t>
            </a:r>
            <a:r>
              <a:rPr lang="pt-BR" i="1" dirty="0" smtClean="0"/>
              <a:t>.</a:t>
            </a:r>
          </a:p>
          <a:p>
            <a:pPr eaLnBrk="1" hangingPunct="1"/>
            <a:r>
              <a:rPr lang="pt-BR" i="1" dirty="0" smtClean="0"/>
              <a:t>Em pacientes com contagem de LT-CD4+ &gt; 500 células/mm3 e carga viral superior a 100.000 cópias/</a:t>
            </a:r>
            <a:r>
              <a:rPr lang="pt-BR" i="1" dirty="0" err="1" smtClean="0"/>
              <a:t>mL</a:t>
            </a:r>
            <a:r>
              <a:rPr lang="pt-BR" i="1" dirty="0" smtClean="0"/>
              <a:t>, recomenda-se monitorização laboratorial frequente e considerar inicio de TARV quando o LT-CD4+ estiver próximo a 500 células/mm3.</a:t>
            </a:r>
          </a:p>
          <a:p>
            <a:pPr eaLnBrk="1" hangingPunct="1"/>
            <a:endParaRPr lang="pt-BR" dirty="0" smtClean="0"/>
          </a:p>
          <a:p>
            <a:pPr eaLnBrk="1" hangingPunct="1"/>
            <a:endParaRPr lang="pt-BR" dirty="0" smtClean="0"/>
          </a:p>
          <a:p>
            <a:endParaRPr lang="pt-BR" dirty="0"/>
          </a:p>
        </p:txBody>
      </p:sp>
      <p:sp>
        <p:nvSpPr>
          <p:cNvPr id="1048652" name="Espaço Reservado para Número de Slide 3"/>
          <p:cNvSpPr>
            <a:spLocks noGrp="1"/>
          </p:cNvSpPr>
          <p:nvPr>
            <p:ph type="sldNum" sz="quarter" idx="10"/>
          </p:nvPr>
        </p:nvSpPr>
        <p:spPr/>
        <p:txBody>
          <a:bodyPr/>
          <a:lstStyle/>
          <a:p>
            <a:fld id="{B49754F3-11B7-4554-955F-825315E02630}" type="slidenum">
              <a:rPr lang="pt-BR" smtClean="0"/>
              <a:t>31</a:t>
            </a:fld>
            <a:endParaRPr lang="pt-BR"/>
          </a:p>
        </p:txBody>
      </p:sp>
    </p:spTree>
    <p:extLst>
      <p:ext uri="{BB962C8B-B14F-4D97-AF65-F5344CB8AC3E}">
        <p14:creationId xmlns:p14="http://schemas.microsoft.com/office/powerpoint/2010/main" val="3958471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Rectangle 2"/>
          <p:cNvSpPr>
            <a:spLocks noGrp="1" noRot="1" noChangeAspect="1" noTextEdit="1"/>
          </p:cNvSpPr>
          <p:nvPr>
            <p:ph type="sldImg"/>
          </p:nvPr>
        </p:nvSpPr>
        <p:spPr bwMode="auto">
          <a:noFill/>
          <a:ln>
            <a:solidFill>
              <a:srgbClr val="000000"/>
            </a:solidFill>
            <a:miter lim="800000"/>
            <a:headEnd/>
            <a:tailEnd/>
          </a:ln>
        </p:spPr>
      </p:sp>
      <p:sp>
        <p:nvSpPr>
          <p:cNvPr id="1048657"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pt-BR" dirty="0" smtClean="0"/>
          </a:p>
        </p:txBody>
      </p:sp>
    </p:spTree>
    <p:extLst>
      <p:ext uri="{BB962C8B-B14F-4D97-AF65-F5344CB8AC3E}">
        <p14:creationId xmlns:p14="http://schemas.microsoft.com/office/powerpoint/2010/main" val="1187758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0" name="Rectangle 2"/>
          <p:cNvSpPr>
            <a:spLocks noGrp="1" noRot="1" noChangeAspect="1" noTextEdit="1"/>
          </p:cNvSpPr>
          <p:nvPr>
            <p:ph type="sldImg"/>
          </p:nvPr>
        </p:nvSpPr>
        <p:spPr bwMode="auto">
          <a:noFill/>
          <a:ln>
            <a:solidFill>
              <a:srgbClr val="000000"/>
            </a:solidFill>
            <a:miter lim="800000"/>
            <a:headEnd/>
            <a:tailEnd/>
          </a:ln>
        </p:spPr>
      </p:sp>
      <p:sp>
        <p:nvSpPr>
          <p:cNvPr id="1048661" name="Rectangle 3"/>
          <p:cNvSpPr>
            <a:spLocks noGrp="1"/>
          </p:cNvSpPr>
          <p:nvPr>
            <p:ph type="body" idx="1"/>
          </p:nvPr>
        </p:nvSpPr>
        <p:spPr bwMode="auto">
          <a:noFill/>
        </p:spPr>
        <p:txBody>
          <a:bodyPr wrap="square" numCol="1" anchor="t" anchorCtr="0" compatLnSpc="1">
            <a:prstTxWarp prst="textNoShape">
              <a:avLst/>
            </a:prstTxWarp>
          </a:bodyPr>
          <a:lstStyle/>
          <a:p>
            <a:r>
              <a:rPr lang="pt-BR" sz="1000" u="sng" kern="1200" dirty="0" smtClean="0">
                <a:solidFill>
                  <a:schemeClr val="tx1"/>
                </a:solidFill>
                <a:latin typeface="+mn-lt"/>
                <a:ea typeface="+mn-ea"/>
                <a:cs typeface="+mn-cs"/>
              </a:rPr>
              <a:t>Pela dúvida quanto a capacidade do </a:t>
            </a:r>
            <a:r>
              <a:rPr lang="pt-BR" sz="1000" b="1" u="sng" kern="1200" dirty="0" smtClean="0">
                <a:solidFill>
                  <a:schemeClr val="tx1"/>
                </a:solidFill>
                <a:latin typeface="+mn-lt"/>
                <a:ea typeface="+mn-ea"/>
                <a:cs typeface="+mn-cs"/>
              </a:rPr>
              <a:t>ABC</a:t>
            </a:r>
            <a:r>
              <a:rPr lang="pt-BR" sz="1000" u="sng" kern="1200" dirty="0" smtClean="0">
                <a:solidFill>
                  <a:schemeClr val="tx1"/>
                </a:solidFill>
                <a:latin typeface="+mn-lt"/>
                <a:ea typeface="+mn-ea"/>
                <a:cs typeface="+mn-cs"/>
              </a:rPr>
              <a:t> de manter o controle </a:t>
            </a:r>
            <a:r>
              <a:rPr lang="pt-BR" sz="1000" u="sng" kern="1200" dirty="0" err="1" smtClean="0">
                <a:solidFill>
                  <a:schemeClr val="tx1"/>
                </a:solidFill>
                <a:latin typeface="+mn-lt"/>
                <a:ea typeface="+mn-ea"/>
                <a:cs typeface="+mn-cs"/>
              </a:rPr>
              <a:t>virológico</a:t>
            </a:r>
            <a:r>
              <a:rPr lang="pt-BR" sz="1000" u="sng" kern="1200" dirty="0" smtClean="0">
                <a:solidFill>
                  <a:schemeClr val="tx1"/>
                </a:solidFill>
                <a:latin typeface="+mn-lt"/>
                <a:ea typeface="+mn-ea"/>
                <a:cs typeface="+mn-cs"/>
              </a:rPr>
              <a:t> de forma durável, seu uso deve ser evitado em pacientes com carga viral acima de 100.000 cópias/</a:t>
            </a:r>
            <a:r>
              <a:rPr lang="pt-BR" sz="1000" u="sng" kern="1200" dirty="0" err="1" smtClean="0">
                <a:solidFill>
                  <a:schemeClr val="tx1"/>
                </a:solidFill>
                <a:latin typeface="+mn-lt"/>
                <a:ea typeface="+mn-ea"/>
                <a:cs typeface="+mn-cs"/>
              </a:rPr>
              <a:t>mL</a:t>
            </a:r>
            <a:r>
              <a:rPr lang="pt-BR" sz="1000" u="sng" kern="1200" dirty="0" smtClean="0">
                <a:solidFill>
                  <a:schemeClr val="tx1"/>
                </a:solidFill>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pPr>
            <a:r>
              <a:rPr lang="pt-BR" sz="1000" kern="1200" dirty="0" smtClean="0">
                <a:solidFill>
                  <a:schemeClr val="tx1"/>
                </a:solidFill>
                <a:latin typeface="+mn-lt"/>
                <a:ea typeface="+mn-ea"/>
                <a:cs typeface="+mn-cs"/>
              </a:rPr>
              <a:t>O ABC é geralmente bem tolerado, mas pode causar reação de hipersensibilidade em 3 a 5% dos pacientes dentro das 6 primeiras semanas. Essa reação pode incluir febre, </a:t>
            </a:r>
            <a:r>
              <a:rPr lang="pt-BR" sz="1000" kern="1200" dirty="0" err="1" smtClean="0">
                <a:solidFill>
                  <a:schemeClr val="tx1"/>
                </a:solidFill>
                <a:latin typeface="+mn-lt"/>
                <a:ea typeface="+mn-ea"/>
                <a:cs typeface="+mn-cs"/>
              </a:rPr>
              <a:t>rash</a:t>
            </a:r>
            <a:r>
              <a:rPr lang="pt-BR" sz="1000" kern="1200" dirty="0" smtClean="0">
                <a:solidFill>
                  <a:schemeClr val="tx1"/>
                </a:solidFill>
                <a:latin typeface="+mn-lt"/>
                <a:ea typeface="+mn-ea"/>
                <a:cs typeface="+mn-cs"/>
              </a:rPr>
              <a:t> e queixas respiratórias e gastrintestinais. Sua severidade aumenta com doses subsequentes. Em casos suspeitos o ABC deve ser descontinuado imediatamente e não poderá ser reintroduzido por ser potencialmente fatal.</a:t>
            </a:r>
          </a:p>
          <a:p>
            <a:r>
              <a:rPr lang="pt-BR" sz="1000" kern="1200" dirty="0" smtClean="0">
                <a:solidFill>
                  <a:schemeClr val="tx1"/>
                </a:solidFill>
                <a:latin typeface="+mn-lt"/>
                <a:ea typeface="+mn-ea"/>
                <a:cs typeface="+mn-cs"/>
              </a:rPr>
              <a:t>Atualmente, há um teste genético que consegue prever a probabilidade de uma pessoa desenvolver reação de hipersensibilidade ao ABC, identificação do alelo [HLA]-B5701.</a:t>
            </a:r>
          </a:p>
          <a:p>
            <a:endParaRPr lang="pt-BR" sz="1000" kern="1200" dirty="0" smtClean="0">
              <a:solidFill>
                <a:schemeClr val="tx1"/>
              </a:solidFill>
              <a:latin typeface="+mn-lt"/>
              <a:ea typeface="+mn-ea"/>
              <a:cs typeface="+mn-cs"/>
            </a:endParaRPr>
          </a:p>
          <a:p>
            <a:r>
              <a:rPr lang="pt-BR" sz="1000" kern="1200" dirty="0" smtClean="0">
                <a:solidFill>
                  <a:schemeClr val="tx1"/>
                </a:solidFill>
                <a:latin typeface="+mn-lt"/>
                <a:ea typeface="+mn-ea"/>
                <a:cs typeface="+mn-cs"/>
              </a:rPr>
              <a:t>O </a:t>
            </a:r>
            <a:r>
              <a:rPr lang="pt-BR" sz="1000" b="1" kern="1200" dirty="0" err="1" smtClean="0">
                <a:solidFill>
                  <a:schemeClr val="tx1"/>
                </a:solidFill>
                <a:latin typeface="+mn-lt"/>
                <a:ea typeface="+mn-ea"/>
                <a:cs typeface="+mn-cs"/>
              </a:rPr>
              <a:t>ddI</a:t>
            </a:r>
            <a:r>
              <a:rPr lang="pt-BR" sz="1000" b="1" kern="1200" dirty="0" smtClean="0">
                <a:solidFill>
                  <a:schemeClr val="tx1"/>
                </a:solidFill>
                <a:latin typeface="+mn-lt"/>
                <a:ea typeface="+mn-ea"/>
                <a:cs typeface="+mn-cs"/>
              </a:rPr>
              <a:t> </a:t>
            </a:r>
            <a:r>
              <a:rPr lang="pt-BR" sz="1000" kern="1200" dirty="0" smtClean="0">
                <a:solidFill>
                  <a:schemeClr val="tx1"/>
                </a:solidFill>
                <a:latin typeface="+mn-lt"/>
                <a:ea typeface="+mn-ea"/>
                <a:cs typeface="+mn-cs"/>
              </a:rPr>
              <a:t>deve ser tomado de estômago vazio.</a:t>
            </a:r>
          </a:p>
          <a:p>
            <a:r>
              <a:rPr lang="pt-BR" sz="1000" kern="1200" dirty="0" smtClean="0">
                <a:solidFill>
                  <a:schemeClr val="tx1"/>
                </a:solidFill>
                <a:latin typeface="+mn-lt"/>
                <a:ea typeface="+mn-ea"/>
                <a:cs typeface="+mn-cs"/>
              </a:rPr>
              <a:t>Pessoas com menos de 60kg: 250 mg/dia</a:t>
            </a:r>
          </a:p>
          <a:p>
            <a:r>
              <a:rPr lang="pt-BR" sz="1000" kern="1200" dirty="0" smtClean="0">
                <a:solidFill>
                  <a:schemeClr val="tx1"/>
                </a:solidFill>
                <a:latin typeface="+mn-lt"/>
                <a:ea typeface="+mn-ea"/>
                <a:cs typeface="+mn-cs"/>
              </a:rPr>
              <a:t>Pessoas com mais de 60 kg: 400 mg/dia</a:t>
            </a:r>
          </a:p>
          <a:p>
            <a:r>
              <a:rPr lang="pt-BR" sz="1000" kern="1200" dirty="0" smtClean="0">
                <a:solidFill>
                  <a:schemeClr val="tx1"/>
                </a:solidFill>
                <a:latin typeface="+mn-lt"/>
                <a:ea typeface="+mn-ea"/>
                <a:cs typeface="+mn-cs"/>
              </a:rPr>
              <a:t>O </a:t>
            </a:r>
            <a:r>
              <a:rPr lang="pt-BR" sz="1000" kern="1200" dirty="0" err="1" smtClean="0">
                <a:solidFill>
                  <a:schemeClr val="tx1"/>
                </a:solidFill>
                <a:latin typeface="+mn-lt"/>
                <a:ea typeface="+mn-ea"/>
                <a:cs typeface="+mn-cs"/>
              </a:rPr>
              <a:t>ddI</a:t>
            </a:r>
            <a:r>
              <a:rPr lang="pt-BR" sz="1000" kern="1200" dirty="0" smtClean="0">
                <a:solidFill>
                  <a:schemeClr val="tx1"/>
                </a:solidFill>
                <a:latin typeface="+mn-lt"/>
                <a:ea typeface="+mn-ea"/>
                <a:cs typeface="+mn-cs"/>
              </a:rPr>
              <a:t> não deve ser associado à </a:t>
            </a:r>
            <a:r>
              <a:rPr lang="pt-BR" sz="1000" kern="1200" dirty="0" err="1" smtClean="0">
                <a:solidFill>
                  <a:schemeClr val="tx1"/>
                </a:solidFill>
                <a:latin typeface="+mn-lt"/>
                <a:ea typeface="+mn-ea"/>
                <a:cs typeface="+mn-cs"/>
              </a:rPr>
              <a:t>estavudina</a:t>
            </a:r>
            <a:r>
              <a:rPr lang="pt-BR" sz="1000" kern="1200" dirty="0" smtClean="0">
                <a:solidFill>
                  <a:schemeClr val="tx1"/>
                </a:solidFill>
                <a:latin typeface="+mn-lt"/>
                <a:ea typeface="+mn-ea"/>
                <a:cs typeface="+mn-cs"/>
              </a:rPr>
              <a:t>, devido a toxicidade mitocondrial, nem com o TDF, por ele inibir a fosforilação intracelular do </a:t>
            </a:r>
            <a:r>
              <a:rPr lang="pt-BR" sz="1000" kern="1200" dirty="0" err="1" smtClean="0">
                <a:solidFill>
                  <a:schemeClr val="tx1"/>
                </a:solidFill>
                <a:latin typeface="+mn-lt"/>
                <a:ea typeface="+mn-ea"/>
                <a:cs typeface="+mn-cs"/>
              </a:rPr>
              <a:t>ddI</a:t>
            </a:r>
            <a:r>
              <a:rPr lang="pt-BR" sz="1000" kern="1200" dirty="0" smtClean="0">
                <a:solidFill>
                  <a:schemeClr val="tx1"/>
                </a:solidFill>
                <a:latin typeface="+mn-lt"/>
                <a:ea typeface="+mn-ea"/>
                <a:cs typeface="+mn-cs"/>
              </a:rPr>
              <a:t>.</a:t>
            </a:r>
          </a:p>
          <a:p>
            <a:pPr eaLnBrk="1" hangingPunct="1"/>
            <a:endParaRPr lang="pt-BR" sz="1000" dirty="0" smtClean="0"/>
          </a:p>
          <a:p>
            <a:pPr eaLnBrk="1" hangingPunct="1"/>
            <a:r>
              <a:rPr lang="pt-BR" sz="1000" b="1" dirty="0" smtClean="0"/>
              <a:t>ITRNN</a:t>
            </a:r>
            <a:r>
              <a:rPr lang="pt-BR" sz="1000" dirty="0" smtClean="0"/>
              <a:t>:</a:t>
            </a:r>
          </a:p>
          <a:p>
            <a:pPr eaLnBrk="1" hangingPunct="1"/>
            <a:r>
              <a:rPr lang="pt-BR" sz="1000" dirty="0" smtClean="0"/>
              <a:t>-Melhor perfil de toxicidade;</a:t>
            </a:r>
          </a:p>
          <a:p>
            <a:pPr eaLnBrk="1" hangingPunct="1"/>
            <a:r>
              <a:rPr lang="pt-BR" sz="1000" dirty="0" smtClean="0"/>
              <a:t>-Menos associados a manifestações gastrintestinais;</a:t>
            </a:r>
          </a:p>
          <a:p>
            <a:pPr eaLnBrk="1" hangingPunct="1"/>
            <a:r>
              <a:rPr lang="pt-BR" sz="1000" dirty="0" smtClean="0"/>
              <a:t>-Menor risco de dislipidemia e resistência à insulina;</a:t>
            </a:r>
          </a:p>
          <a:p>
            <a:pPr eaLnBrk="1" hangingPunct="1"/>
            <a:r>
              <a:rPr lang="pt-BR" sz="1000" dirty="0" smtClean="0"/>
              <a:t>-Maior comodidade posológica;</a:t>
            </a:r>
          </a:p>
          <a:p>
            <a:pPr eaLnBrk="1" hangingPunct="1"/>
            <a:r>
              <a:rPr lang="pt-BR" sz="1000" dirty="0" smtClean="0"/>
              <a:t>-Meia-vida longa permite irregularidade de horário de tomada;</a:t>
            </a:r>
          </a:p>
          <a:p>
            <a:pPr eaLnBrk="1" hangingPunct="1"/>
            <a:r>
              <a:rPr lang="pt-BR" sz="1000" dirty="0" smtClean="0"/>
              <a:t>-Maiores taxas de adesão ao tratamento em longo prazo;</a:t>
            </a:r>
          </a:p>
          <a:p>
            <a:pPr eaLnBrk="1" hangingPunct="1"/>
            <a:r>
              <a:rPr lang="pt-BR" sz="1000" dirty="0" smtClean="0"/>
              <a:t>-Elevada potência de inibição da replicação viral;</a:t>
            </a:r>
          </a:p>
          <a:p>
            <a:pPr eaLnBrk="1" hangingPunct="1"/>
            <a:r>
              <a:rPr lang="pt-BR" sz="1000" dirty="0" smtClean="0"/>
              <a:t>-Maior efetividade;</a:t>
            </a:r>
          </a:p>
          <a:p>
            <a:pPr eaLnBrk="1" hangingPunct="1"/>
            <a:r>
              <a:rPr lang="pt-BR" sz="1000" dirty="0" smtClean="0"/>
              <a:t>-Maior durabilidade da supressão viral.</a:t>
            </a:r>
          </a:p>
          <a:p>
            <a:pPr eaLnBrk="1" hangingPunct="1"/>
            <a:r>
              <a:rPr lang="pt-BR" sz="1000" dirty="0" smtClean="0"/>
              <a:t>-MAIOR RISCO DE FALHA QUANDO HÁ PERDA DE DOSES: BAIXA BARREIRA GENÉTICA.</a:t>
            </a:r>
            <a:endParaRPr lang="pt-BR" sz="1000" b="1" dirty="0" smtClean="0"/>
          </a:p>
          <a:p>
            <a:pPr eaLnBrk="1" hangingPunct="1"/>
            <a:r>
              <a:rPr lang="pt-BR" sz="1000" b="1" dirty="0" smtClean="0"/>
              <a:t>IP:</a:t>
            </a:r>
            <a:endParaRPr lang="pt-BR" sz="1000" dirty="0" smtClean="0"/>
          </a:p>
          <a:p>
            <a:pPr eaLnBrk="1" hangingPunct="1"/>
            <a:r>
              <a:rPr lang="pt-BR" sz="1000" dirty="0" smtClean="0"/>
              <a:t>-Maior barreira genética de resistência. </a:t>
            </a:r>
          </a:p>
          <a:p>
            <a:pPr eaLnBrk="1" hangingPunct="1"/>
            <a:endParaRPr lang="pt-BR" sz="1000" dirty="0" smtClean="0"/>
          </a:p>
          <a:p>
            <a:pPr eaLnBrk="1" hangingPunct="1"/>
            <a:r>
              <a:rPr lang="pt-BR" sz="1000" b="1" dirty="0" smtClean="0"/>
              <a:t>EFZ</a:t>
            </a:r>
            <a:endParaRPr lang="pt-BR" sz="1000" dirty="0" smtClean="0"/>
          </a:p>
          <a:p>
            <a:pPr eaLnBrk="1" hangingPunct="1"/>
            <a:r>
              <a:rPr lang="pt-BR" sz="1000" dirty="0" smtClean="0"/>
              <a:t>-Mais associado a eventos adversos do sistema nervoso central;</a:t>
            </a:r>
          </a:p>
          <a:p>
            <a:pPr eaLnBrk="1" hangingPunct="1"/>
            <a:r>
              <a:rPr lang="pt-BR" sz="1000" dirty="0" smtClean="0"/>
              <a:t>-Teratogênico (risco em mulheres em idade fértil);</a:t>
            </a:r>
          </a:p>
          <a:p>
            <a:pPr eaLnBrk="1" hangingPunct="1"/>
            <a:r>
              <a:rPr lang="pt-BR" sz="1000" dirty="0" smtClean="0"/>
              <a:t>-Posologia mais confortável</a:t>
            </a:r>
          </a:p>
          <a:p>
            <a:pPr marL="0" marR="0" indent="0" algn="l" defTabSz="914400" rtl="0" eaLnBrk="1" fontAlgn="base" latinLnBrk="0" hangingPunct="1">
              <a:lnSpc>
                <a:spcPct val="100000"/>
              </a:lnSpc>
              <a:spcBef>
                <a:spcPct val="30000"/>
              </a:spcBef>
              <a:spcAft>
                <a:spcPct val="0"/>
              </a:spcAft>
              <a:buClrTx/>
              <a:buSzTx/>
              <a:buFontTx/>
              <a:buNone/>
            </a:pPr>
            <a:r>
              <a:rPr lang="pt-BR" sz="1000" kern="1200" dirty="0" smtClean="0">
                <a:solidFill>
                  <a:schemeClr val="tx1"/>
                </a:solidFill>
                <a:latin typeface="+mn-lt"/>
                <a:ea typeface="+mn-ea"/>
                <a:cs typeface="+mn-cs"/>
              </a:rPr>
              <a:t>O EFZ pode levar a toxicidade no SNC, causando </a:t>
            </a:r>
            <a:r>
              <a:rPr lang="pt-BR" sz="1000" kern="1200" dirty="0" err="1" smtClean="0">
                <a:solidFill>
                  <a:schemeClr val="tx1"/>
                </a:solidFill>
                <a:latin typeface="+mn-lt"/>
                <a:ea typeface="+mn-ea"/>
                <a:cs typeface="+mn-cs"/>
              </a:rPr>
              <a:t>cefaléia</a:t>
            </a:r>
            <a:r>
              <a:rPr lang="pt-BR" sz="1000" kern="1200" dirty="0" smtClean="0">
                <a:solidFill>
                  <a:schemeClr val="tx1"/>
                </a:solidFill>
                <a:latin typeface="+mn-lt"/>
                <a:ea typeface="+mn-ea"/>
                <a:cs typeface="+mn-cs"/>
              </a:rPr>
              <a:t>, pesadelos, sensação de "ressaca" ou "dissociação". Os pacientes devem ser aconselhados a evitar dirigir ou operar máquinas pesadas se ele sentir sensação de dissociação. Isso se resolve de 1 a 3 semanas de tratamento. Esses sintomas causam grande número de abandono da TARV. O paciente pode sofrer com a mudança de humor e sentimentos depressivos. O EFZ deve ser </a:t>
            </a:r>
            <a:r>
              <a:rPr lang="pt-BR" sz="1000" kern="1200" dirty="0" err="1" smtClean="0">
                <a:solidFill>
                  <a:schemeClr val="tx1"/>
                </a:solidFill>
                <a:latin typeface="+mn-lt"/>
                <a:ea typeface="+mn-ea"/>
                <a:cs typeface="+mn-cs"/>
              </a:rPr>
              <a:t>contra-indicado</a:t>
            </a:r>
            <a:r>
              <a:rPr lang="pt-BR" sz="1000" kern="1200" dirty="0" smtClean="0">
                <a:solidFill>
                  <a:schemeClr val="tx1"/>
                </a:solidFill>
                <a:latin typeface="+mn-lt"/>
                <a:ea typeface="+mn-ea"/>
                <a:cs typeface="+mn-cs"/>
              </a:rPr>
              <a:t> para pacientes com depressão maior ou com ideação suicida.</a:t>
            </a:r>
          </a:p>
          <a:p>
            <a:pPr eaLnBrk="1" hangingPunct="1"/>
            <a:endParaRPr lang="pt-BR" sz="1000" b="1" dirty="0" smtClean="0"/>
          </a:p>
          <a:p>
            <a:pPr eaLnBrk="1" hangingPunct="1"/>
            <a:r>
              <a:rPr lang="pt-BR" sz="1000" b="1" dirty="0" smtClean="0"/>
              <a:t>NVP</a:t>
            </a:r>
          </a:p>
          <a:p>
            <a:pPr eaLnBrk="1" hangingPunct="1"/>
            <a:r>
              <a:rPr lang="pt-BR" sz="1000" b="1" dirty="0" smtClean="0"/>
              <a:t>-</a:t>
            </a:r>
            <a:r>
              <a:rPr lang="pt-BR" sz="1000" dirty="0" smtClean="0"/>
              <a:t>Mais associado à elevação das transaminases;</a:t>
            </a:r>
          </a:p>
          <a:p>
            <a:pPr eaLnBrk="1" hangingPunct="1"/>
            <a:r>
              <a:rPr lang="pt-BR" sz="1000" dirty="0" smtClean="0"/>
              <a:t>-Maior toxicidade hepática, exantema e risco de síndrome de Stevens-Johnson.</a:t>
            </a:r>
          </a:p>
          <a:p>
            <a:pPr eaLnBrk="1" hangingPunct="1"/>
            <a:r>
              <a:rPr lang="pt-BR" sz="1000" dirty="0" smtClean="0"/>
              <a:t>	A dose deve ser escalonada no início do tratamento.</a:t>
            </a:r>
          </a:p>
          <a:p>
            <a:pPr eaLnBrk="1" hangingPunct="1"/>
            <a:r>
              <a:rPr lang="pt-BR" sz="1000" dirty="0" smtClean="0"/>
              <a:t>-Preferível para mulheres que desejam engravidar ou para grávidas;</a:t>
            </a:r>
          </a:p>
          <a:p>
            <a:pPr eaLnBrk="1" hangingPunct="1"/>
            <a:r>
              <a:rPr lang="pt-BR" sz="1000" dirty="0" smtClean="0"/>
              <a:t>-Melhor perfil metabólico em relação à EFZ e ATV: redução de LDL e aumento de HDL.</a:t>
            </a:r>
          </a:p>
          <a:p>
            <a:pPr eaLnBrk="1" hangingPunct="1"/>
            <a:r>
              <a:rPr lang="pt-BR" sz="1000" dirty="0" smtClean="0"/>
              <a:t>	Opção para pacientes com diabetes </a:t>
            </a:r>
            <a:r>
              <a:rPr lang="pt-BR" sz="1000" dirty="0" err="1" smtClean="0"/>
              <a:t>melitus</a:t>
            </a:r>
            <a:r>
              <a:rPr lang="pt-BR" sz="1000" dirty="0" smtClean="0"/>
              <a:t>, portadores de </a:t>
            </a:r>
            <a:r>
              <a:rPr lang="pt-BR" sz="1000" dirty="0" err="1" smtClean="0"/>
              <a:t>coronariopatia</a:t>
            </a:r>
            <a:r>
              <a:rPr lang="pt-BR" sz="1000" dirty="0" smtClean="0"/>
              <a:t> ou indivíduos com risco cardiovascular elevado (escore de </a:t>
            </a:r>
            <a:r>
              <a:rPr lang="pt-BR" sz="1000" dirty="0" err="1" smtClean="0"/>
              <a:t>Framingham</a:t>
            </a:r>
            <a:r>
              <a:rPr lang="pt-BR" sz="1000" dirty="0" smtClean="0"/>
              <a:t> &gt; 20%).</a:t>
            </a:r>
          </a:p>
          <a:p>
            <a:pPr eaLnBrk="1" hangingPunct="1"/>
            <a:r>
              <a:rPr lang="pt-BR" sz="1000" dirty="0" smtClean="0"/>
              <a:t>-Sua indicação é preferencial aos IP, exceto em casos de exantema ao EFV.</a:t>
            </a:r>
          </a:p>
          <a:p>
            <a:pPr marL="0" marR="0" indent="0" algn="l" defTabSz="914400" rtl="0" eaLnBrk="1" fontAlgn="base" latinLnBrk="0" hangingPunct="1">
              <a:lnSpc>
                <a:spcPct val="100000"/>
              </a:lnSpc>
              <a:spcBef>
                <a:spcPct val="30000"/>
              </a:spcBef>
              <a:spcAft>
                <a:spcPct val="0"/>
              </a:spcAft>
              <a:buClrTx/>
              <a:buSzTx/>
              <a:buFontTx/>
              <a:buNone/>
            </a:pPr>
            <a:r>
              <a:rPr lang="pt-BR" sz="1000" kern="1200" dirty="0" smtClean="0">
                <a:solidFill>
                  <a:schemeClr val="tx1"/>
                </a:solidFill>
                <a:latin typeface="+mn-lt"/>
                <a:ea typeface="+mn-ea"/>
                <a:cs typeface="+mn-cs"/>
              </a:rPr>
              <a:t>Os efeitos mais preocupantes da NVP são </a:t>
            </a:r>
            <a:r>
              <a:rPr lang="pt-BR" sz="1000" kern="1200" dirty="0" err="1" smtClean="0">
                <a:solidFill>
                  <a:schemeClr val="tx1"/>
                </a:solidFill>
                <a:latin typeface="+mn-lt"/>
                <a:ea typeface="+mn-ea"/>
                <a:cs typeface="+mn-cs"/>
              </a:rPr>
              <a:t>rash</a:t>
            </a:r>
            <a:r>
              <a:rPr lang="pt-BR" sz="1000" kern="1200" dirty="0" smtClean="0">
                <a:solidFill>
                  <a:schemeClr val="tx1"/>
                </a:solidFill>
                <a:latin typeface="+mn-lt"/>
                <a:ea typeface="+mn-ea"/>
                <a:cs typeface="+mn-cs"/>
              </a:rPr>
              <a:t> e </a:t>
            </a:r>
            <a:r>
              <a:rPr lang="pt-BR" sz="1000" kern="1200" dirty="0" err="1" smtClean="0">
                <a:solidFill>
                  <a:schemeClr val="tx1"/>
                </a:solidFill>
                <a:latin typeface="+mn-lt"/>
                <a:ea typeface="+mn-ea"/>
                <a:cs typeface="+mn-cs"/>
              </a:rPr>
              <a:t>hepatotoxicidade</a:t>
            </a:r>
            <a:r>
              <a:rPr lang="pt-BR" sz="1000" kern="1200" dirty="0" smtClean="0">
                <a:solidFill>
                  <a:schemeClr val="tx1"/>
                </a:solidFill>
                <a:latin typeface="+mn-lt"/>
                <a:ea typeface="+mn-ea"/>
                <a:cs typeface="+mn-cs"/>
              </a:rPr>
              <a:t>. Cerca de 15% dos pacientes desenvolvem </a:t>
            </a:r>
            <a:r>
              <a:rPr lang="pt-BR" sz="1000" kern="1200" dirty="0" err="1" smtClean="0">
                <a:solidFill>
                  <a:schemeClr val="tx1"/>
                </a:solidFill>
                <a:latin typeface="+mn-lt"/>
                <a:ea typeface="+mn-ea"/>
                <a:cs typeface="+mn-cs"/>
              </a:rPr>
              <a:t>rash</a:t>
            </a:r>
            <a:r>
              <a:rPr lang="pt-BR" sz="1000" kern="1200" dirty="0" smtClean="0">
                <a:solidFill>
                  <a:schemeClr val="tx1"/>
                </a:solidFill>
                <a:latin typeface="+mn-lt"/>
                <a:ea typeface="+mn-ea"/>
                <a:cs typeface="+mn-cs"/>
              </a:rPr>
              <a:t>, embora, destes, apenas 1% em severidade suficiente para descontinuar o uso. O paciente deve procurar o médico caso apareça </a:t>
            </a:r>
            <a:r>
              <a:rPr lang="pt-BR" sz="1000" kern="1200" dirty="0" err="1" smtClean="0">
                <a:solidFill>
                  <a:schemeClr val="tx1"/>
                </a:solidFill>
                <a:latin typeface="+mn-lt"/>
                <a:ea typeface="+mn-ea"/>
                <a:cs typeface="+mn-cs"/>
              </a:rPr>
              <a:t>rash</a:t>
            </a:r>
            <a:r>
              <a:rPr lang="pt-BR" sz="1000" kern="1200" dirty="0" smtClean="0">
                <a:solidFill>
                  <a:schemeClr val="tx1"/>
                </a:solidFill>
                <a:latin typeface="+mn-lt"/>
                <a:ea typeface="+mn-ea"/>
                <a:cs typeface="+mn-cs"/>
              </a:rPr>
              <a:t>. Sinais associados  e que podem sugerir síndrome de hipersensibilidade aguda inclui o </a:t>
            </a:r>
            <a:r>
              <a:rPr lang="pt-BR" sz="1000" kern="1200" dirty="0" err="1" smtClean="0">
                <a:solidFill>
                  <a:schemeClr val="tx1"/>
                </a:solidFill>
                <a:latin typeface="+mn-lt"/>
                <a:ea typeface="+mn-ea"/>
                <a:cs typeface="+mn-cs"/>
              </a:rPr>
              <a:t>apareciemtno</a:t>
            </a:r>
            <a:r>
              <a:rPr lang="pt-BR" sz="1000" kern="1200" dirty="0" smtClean="0">
                <a:solidFill>
                  <a:schemeClr val="tx1"/>
                </a:solidFill>
                <a:latin typeface="+mn-lt"/>
                <a:ea typeface="+mn-ea"/>
                <a:cs typeface="+mn-cs"/>
              </a:rPr>
              <a:t> de bolhas orais e febre.</a:t>
            </a:r>
          </a:p>
          <a:p>
            <a:pPr marL="0" marR="0" indent="0" algn="l" defTabSz="914400" rtl="0" eaLnBrk="1" fontAlgn="base" latinLnBrk="0" hangingPunct="1">
              <a:lnSpc>
                <a:spcPct val="100000"/>
              </a:lnSpc>
              <a:spcBef>
                <a:spcPct val="30000"/>
              </a:spcBef>
              <a:spcAft>
                <a:spcPct val="0"/>
              </a:spcAft>
              <a:buClrTx/>
              <a:buSzTx/>
              <a:buFontTx/>
              <a:buNone/>
            </a:pPr>
            <a:r>
              <a:rPr lang="pt-BR" sz="1000" kern="1200" dirty="0" smtClean="0">
                <a:solidFill>
                  <a:schemeClr val="tx1"/>
                </a:solidFill>
                <a:latin typeface="+mn-lt"/>
                <a:ea typeface="+mn-ea"/>
                <a:cs typeface="+mn-cs"/>
              </a:rPr>
              <a:t>Os usuário de NVP devem ser instruídos </a:t>
            </a:r>
            <a:r>
              <a:rPr lang="pt-BR" sz="1000" kern="1200" dirty="0" err="1" smtClean="0">
                <a:solidFill>
                  <a:schemeClr val="tx1"/>
                </a:solidFill>
                <a:latin typeface="+mn-lt"/>
                <a:ea typeface="+mn-ea"/>
                <a:cs typeface="+mn-cs"/>
              </a:rPr>
              <a:t>quento</a:t>
            </a:r>
            <a:r>
              <a:rPr lang="pt-BR" sz="1000" kern="1200" dirty="0" smtClean="0">
                <a:solidFill>
                  <a:schemeClr val="tx1"/>
                </a:solidFill>
                <a:latin typeface="+mn-lt"/>
                <a:ea typeface="+mn-ea"/>
                <a:cs typeface="+mn-cs"/>
              </a:rPr>
              <a:t> aos sintomas de </a:t>
            </a:r>
            <a:r>
              <a:rPr lang="pt-BR" sz="1000" kern="1200" dirty="0" err="1" smtClean="0">
                <a:solidFill>
                  <a:schemeClr val="tx1"/>
                </a:solidFill>
                <a:latin typeface="+mn-lt"/>
                <a:ea typeface="+mn-ea"/>
                <a:cs typeface="+mn-cs"/>
              </a:rPr>
              <a:t>hepatotoxicidade</a:t>
            </a:r>
            <a:r>
              <a:rPr lang="pt-BR" sz="1000" kern="1200" dirty="0" smtClean="0">
                <a:solidFill>
                  <a:schemeClr val="tx1"/>
                </a:solidFill>
                <a:latin typeface="+mn-lt"/>
                <a:ea typeface="+mn-ea"/>
                <a:cs typeface="+mn-cs"/>
              </a:rPr>
              <a:t>, que inclui: dor no quadrante abdominal superior direito, náusea, vômito, fadiga, perda de peso e icterícia.</a:t>
            </a:r>
          </a:p>
          <a:p>
            <a:pPr marL="0" marR="0" indent="0" algn="l" defTabSz="914400" rtl="0" eaLnBrk="1" fontAlgn="base" latinLnBrk="0" hangingPunct="1">
              <a:lnSpc>
                <a:spcPct val="100000"/>
              </a:lnSpc>
              <a:spcBef>
                <a:spcPct val="30000"/>
              </a:spcBef>
              <a:spcAft>
                <a:spcPct val="0"/>
              </a:spcAft>
              <a:buClrTx/>
              <a:buSzTx/>
              <a:buFontTx/>
              <a:buNone/>
            </a:pPr>
            <a:r>
              <a:rPr lang="pt-BR" sz="1000" kern="1200" dirty="0" smtClean="0">
                <a:solidFill>
                  <a:schemeClr val="tx1"/>
                </a:solidFill>
                <a:latin typeface="+mn-lt"/>
                <a:ea typeface="+mn-ea"/>
                <a:cs typeface="+mn-cs"/>
              </a:rPr>
              <a:t>A NVP não deve ser iniciada em homens com CD4+&gt;400 </a:t>
            </a:r>
            <a:r>
              <a:rPr lang="pt-BR" sz="1000" kern="1200" dirty="0" err="1" smtClean="0">
                <a:solidFill>
                  <a:schemeClr val="tx1"/>
                </a:solidFill>
                <a:latin typeface="+mn-lt"/>
                <a:ea typeface="+mn-ea"/>
                <a:cs typeface="+mn-cs"/>
              </a:rPr>
              <a:t>cél</a:t>
            </a:r>
            <a:r>
              <a:rPr lang="pt-BR" sz="1000" kern="1200" dirty="0" smtClean="0">
                <a:solidFill>
                  <a:schemeClr val="tx1"/>
                </a:solidFill>
                <a:latin typeface="+mn-lt"/>
                <a:ea typeface="+mn-ea"/>
                <a:cs typeface="+mn-cs"/>
              </a:rPr>
              <a:t>/</a:t>
            </a:r>
            <a:r>
              <a:rPr lang="pt-BR" sz="1000" kern="1200" dirty="0" err="1" smtClean="0">
                <a:solidFill>
                  <a:schemeClr val="tx1"/>
                </a:solidFill>
                <a:latin typeface="+mn-lt"/>
                <a:ea typeface="+mn-ea"/>
                <a:cs typeface="+mn-cs"/>
              </a:rPr>
              <a:t>mcL</a:t>
            </a:r>
            <a:r>
              <a:rPr lang="pt-BR" sz="1000" kern="1200" dirty="0" smtClean="0">
                <a:solidFill>
                  <a:schemeClr val="tx1"/>
                </a:solidFill>
                <a:latin typeface="+mn-lt"/>
                <a:ea typeface="+mn-ea"/>
                <a:cs typeface="+mn-cs"/>
              </a:rPr>
              <a:t> ou mulheres com CD4+&gt;250 </a:t>
            </a:r>
            <a:r>
              <a:rPr lang="pt-BR" sz="1000" kern="1200" dirty="0" err="1" smtClean="0">
                <a:solidFill>
                  <a:schemeClr val="tx1"/>
                </a:solidFill>
                <a:latin typeface="+mn-lt"/>
                <a:ea typeface="+mn-ea"/>
                <a:cs typeface="+mn-cs"/>
              </a:rPr>
              <a:t>cél</a:t>
            </a:r>
            <a:r>
              <a:rPr lang="pt-BR" sz="1000" kern="1200" dirty="0" smtClean="0">
                <a:solidFill>
                  <a:schemeClr val="tx1"/>
                </a:solidFill>
                <a:latin typeface="+mn-lt"/>
                <a:ea typeface="+mn-ea"/>
                <a:cs typeface="+mn-cs"/>
              </a:rPr>
              <a:t>/</a:t>
            </a:r>
            <a:r>
              <a:rPr lang="pt-BR" sz="1000" kern="1200" dirty="0" err="1" smtClean="0">
                <a:solidFill>
                  <a:schemeClr val="tx1"/>
                </a:solidFill>
                <a:latin typeface="+mn-lt"/>
                <a:ea typeface="+mn-ea"/>
                <a:cs typeface="+mn-cs"/>
              </a:rPr>
              <a:t>mcL</a:t>
            </a:r>
            <a:r>
              <a:rPr lang="pt-BR" sz="1000" kern="1200" dirty="0" smtClean="0">
                <a:solidFill>
                  <a:schemeClr val="tx1"/>
                </a:solidFill>
                <a:latin typeface="+mn-lt"/>
                <a:ea typeface="+mn-ea"/>
                <a:cs typeface="+mn-cs"/>
              </a:rPr>
              <a:t> visto que estes apresentam maior risco de necrose hepática. O tratamento deve ser </a:t>
            </a:r>
            <a:r>
              <a:rPr lang="pt-BR" sz="1000" kern="1200" dirty="0" err="1" smtClean="0">
                <a:solidFill>
                  <a:schemeClr val="tx1"/>
                </a:solidFill>
                <a:latin typeface="+mn-lt"/>
                <a:ea typeface="+mn-ea"/>
                <a:cs typeface="+mn-cs"/>
              </a:rPr>
              <a:t>inciado</a:t>
            </a:r>
            <a:r>
              <a:rPr lang="pt-BR" sz="1000" kern="1200" dirty="0" smtClean="0">
                <a:solidFill>
                  <a:schemeClr val="tx1"/>
                </a:solidFill>
                <a:latin typeface="+mn-lt"/>
                <a:ea typeface="+mn-ea"/>
                <a:cs typeface="+mn-cs"/>
              </a:rPr>
              <a:t> com 200 mg/dia por 14 dias e depois passar para 200 mg de 12/12h diariamente.</a:t>
            </a:r>
          </a:p>
          <a:p>
            <a:pPr eaLnBrk="1" hangingPunct="1"/>
            <a:endParaRPr lang="pt-BR" sz="1000" dirty="0" smtClean="0"/>
          </a:p>
          <a:p>
            <a:pPr marL="0" marR="0" indent="0" algn="l" defTabSz="914400" rtl="0" eaLnBrk="1" fontAlgn="base" latinLnBrk="0" hangingPunct="1">
              <a:lnSpc>
                <a:spcPct val="100000"/>
              </a:lnSpc>
              <a:spcBef>
                <a:spcPct val="30000"/>
              </a:spcBef>
              <a:spcAft>
                <a:spcPct val="0"/>
              </a:spcAft>
              <a:buClrTx/>
              <a:buSzTx/>
              <a:buFontTx/>
              <a:buNone/>
            </a:pPr>
            <a:r>
              <a:rPr lang="pt-BR" sz="1000" kern="1200" dirty="0" smtClean="0">
                <a:solidFill>
                  <a:schemeClr val="tx1"/>
                </a:solidFill>
                <a:latin typeface="+mn-lt"/>
                <a:ea typeface="+mn-ea"/>
                <a:cs typeface="+mn-cs"/>
              </a:rPr>
              <a:t>As reações adversas mais comuns da </a:t>
            </a:r>
            <a:r>
              <a:rPr lang="pt-BR" sz="1000" b="1" kern="1200" dirty="0" smtClean="0">
                <a:solidFill>
                  <a:schemeClr val="tx1"/>
                </a:solidFill>
                <a:latin typeface="+mn-lt"/>
                <a:ea typeface="+mn-ea"/>
                <a:cs typeface="+mn-cs"/>
              </a:rPr>
              <a:t>ETR</a:t>
            </a:r>
            <a:r>
              <a:rPr lang="pt-BR" sz="1000" kern="1200" dirty="0" smtClean="0">
                <a:solidFill>
                  <a:schemeClr val="tx1"/>
                </a:solidFill>
                <a:latin typeface="+mn-lt"/>
                <a:ea typeface="+mn-ea"/>
                <a:cs typeface="+mn-cs"/>
              </a:rPr>
              <a:t> são </a:t>
            </a:r>
            <a:r>
              <a:rPr lang="pt-BR" sz="1000" kern="1200" dirty="0" err="1" smtClean="0">
                <a:solidFill>
                  <a:schemeClr val="tx1"/>
                </a:solidFill>
                <a:latin typeface="+mn-lt"/>
                <a:ea typeface="+mn-ea"/>
                <a:cs typeface="+mn-cs"/>
              </a:rPr>
              <a:t>rash</a:t>
            </a:r>
            <a:r>
              <a:rPr lang="pt-BR" sz="1000" kern="1200" dirty="0" smtClean="0">
                <a:solidFill>
                  <a:schemeClr val="tx1"/>
                </a:solidFill>
                <a:latin typeface="+mn-lt"/>
                <a:ea typeface="+mn-ea"/>
                <a:cs typeface="+mn-cs"/>
              </a:rPr>
              <a:t>, incluindo raros casos de SSJ ou eritema multiforme) e náusea. Nos estudos, o </a:t>
            </a:r>
            <a:r>
              <a:rPr lang="pt-BR" sz="1000" kern="1200" dirty="0" err="1" smtClean="0">
                <a:solidFill>
                  <a:schemeClr val="tx1"/>
                </a:solidFill>
                <a:latin typeface="+mn-lt"/>
                <a:ea typeface="+mn-ea"/>
                <a:cs typeface="+mn-cs"/>
              </a:rPr>
              <a:t>rash</a:t>
            </a:r>
            <a:r>
              <a:rPr lang="pt-BR" sz="1000" kern="1200" dirty="0" smtClean="0">
                <a:solidFill>
                  <a:schemeClr val="tx1"/>
                </a:solidFill>
                <a:latin typeface="+mn-lt"/>
                <a:ea typeface="+mn-ea"/>
                <a:cs typeface="+mn-cs"/>
              </a:rPr>
              <a:t> aparece dentro das primeiras 4 semanas e se resolveu, geralmente, dentro de 1 a 2 semanas, sem descontinuar a ETR. Outros efeitos relativamente incomuns foram </a:t>
            </a:r>
            <a:r>
              <a:rPr lang="pt-BR" sz="1000" kern="1200" dirty="0" err="1" smtClean="0">
                <a:solidFill>
                  <a:schemeClr val="tx1"/>
                </a:solidFill>
                <a:latin typeface="+mn-lt"/>
                <a:ea typeface="+mn-ea"/>
                <a:cs typeface="+mn-cs"/>
              </a:rPr>
              <a:t>hepatotoxicidade</a:t>
            </a:r>
            <a:r>
              <a:rPr lang="pt-BR" sz="1000" kern="1200" dirty="0" smtClean="0">
                <a:solidFill>
                  <a:schemeClr val="tx1"/>
                </a:solidFill>
                <a:latin typeface="+mn-lt"/>
                <a:ea typeface="+mn-ea"/>
                <a:cs typeface="+mn-cs"/>
              </a:rPr>
              <a:t> e </a:t>
            </a:r>
            <a:r>
              <a:rPr lang="pt-BR" sz="1000" kern="1200" dirty="0" err="1" smtClean="0">
                <a:solidFill>
                  <a:schemeClr val="tx1"/>
                </a:solidFill>
                <a:latin typeface="+mn-lt"/>
                <a:ea typeface="+mn-ea"/>
                <a:cs typeface="+mn-cs"/>
              </a:rPr>
              <a:t>hiperlipidemia</a:t>
            </a:r>
            <a:r>
              <a:rPr lang="pt-BR" sz="1000" kern="1200" dirty="0" smtClean="0">
                <a:solidFill>
                  <a:schemeClr val="tx1"/>
                </a:solidFill>
                <a:latin typeface="+mn-lt"/>
                <a:ea typeface="+mn-ea"/>
                <a:cs typeface="+mn-cs"/>
              </a:rPr>
              <a:t>. A toxicidade no SNC é significativamente menos comum que no EFZ.</a:t>
            </a:r>
          </a:p>
          <a:p>
            <a:pPr marL="0" marR="0" indent="0" algn="l" defTabSz="914400" rtl="0" eaLnBrk="1" fontAlgn="base" latinLnBrk="0" hangingPunct="1">
              <a:lnSpc>
                <a:spcPct val="100000"/>
              </a:lnSpc>
              <a:spcBef>
                <a:spcPct val="30000"/>
              </a:spcBef>
              <a:spcAft>
                <a:spcPct val="0"/>
              </a:spcAft>
              <a:buClrTx/>
              <a:buSzTx/>
              <a:buFontTx/>
              <a:buNone/>
            </a:pPr>
            <a:endParaRPr lang="pt-BR" sz="1000" kern="1200" dirty="0" smtClean="0">
              <a:solidFill>
                <a:schemeClr val="tx1"/>
              </a:solidFill>
              <a:latin typeface="+mn-lt"/>
              <a:ea typeface="+mn-ea"/>
              <a:cs typeface="+mn-cs"/>
            </a:endParaRPr>
          </a:p>
          <a:p>
            <a:pPr eaLnBrk="1" hangingPunct="1"/>
            <a:r>
              <a:rPr lang="pt-BR" sz="1000" dirty="0" smtClean="0"/>
              <a:t>Escolha do IP</a:t>
            </a:r>
          </a:p>
          <a:p>
            <a:pPr eaLnBrk="1" hangingPunct="1"/>
            <a:r>
              <a:rPr lang="pt-BR" sz="1000" dirty="0" smtClean="0"/>
              <a:t>- O IP deve estar sempre potencializado pelo </a:t>
            </a:r>
            <a:r>
              <a:rPr lang="pt-BR" sz="1000" dirty="0" err="1" smtClean="0"/>
              <a:t>ritonavir</a:t>
            </a:r>
            <a:r>
              <a:rPr lang="pt-BR" sz="1000" dirty="0" smtClean="0"/>
              <a:t> (aumenta eventos gastrintestinais e dislipidemia).</a:t>
            </a:r>
            <a:endParaRPr lang="pt-BR" sz="1000" b="1" dirty="0" smtClean="0"/>
          </a:p>
          <a:p>
            <a:pPr eaLnBrk="1" hangingPunct="1"/>
            <a:r>
              <a:rPr lang="pt-BR" sz="1000" b="1" dirty="0" smtClean="0"/>
              <a:t>LPV/r</a:t>
            </a:r>
            <a:r>
              <a:rPr lang="pt-BR" sz="1000" dirty="0" smtClean="0"/>
              <a:t> deve ser primeira escolha</a:t>
            </a:r>
          </a:p>
          <a:p>
            <a:pPr eaLnBrk="1" hangingPunct="1"/>
            <a:r>
              <a:rPr lang="pt-BR" sz="1000" dirty="0" smtClean="0"/>
              <a:t>-</a:t>
            </a:r>
            <a:r>
              <a:rPr lang="pt-BR" sz="1000" dirty="0" err="1" smtClean="0"/>
              <a:t>Coformulação</a:t>
            </a:r>
            <a:r>
              <a:rPr lang="pt-BR" sz="1000" dirty="0" smtClean="0"/>
              <a:t> com </a:t>
            </a:r>
            <a:r>
              <a:rPr lang="pt-BR" sz="1000" dirty="0" err="1" smtClean="0"/>
              <a:t>ritonavir</a:t>
            </a:r>
            <a:r>
              <a:rPr lang="pt-BR" sz="1000" dirty="0" smtClean="0"/>
              <a:t>;</a:t>
            </a:r>
          </a:p>
          <a:p>
            <a:pPr eaLnBrk="1" hangingPunct="1"/>
            <a:r>
              <a:rPr lang="pt-BR" sz="1000" dirty="0" smtClean="0"/>
              <a:t>-Experiência de uso;</a:t>
            </a:r>
          </a:p>
          <a:p>
            <a:pPr eaLnBrk="1" hangingPunct="1"/>
            <a:r>
              <a:rPr lang="pt-BR" sz="1000" dirty="0" smtClean="0"/>
              <a:t>-Maior número de estudos clínicos com seguimento no longo prazo;</a:t>
            </a:r>
          </a:p>
          <a:p>
            <a:pPr eaLnBrk="1" hangingPunct="1"/>
            <a:r>
              <a:rPr lang="pt-BR" sz="1000" dirty="0" smtClean="0"/>
              <a:t>-Potência e durabilidade conferidas ao esquema;</a:t>
            </a:r>
          </a:p>
          <a:p>
            <a:pPr eaLnBrk="1" hangingPunct="1"/>
            <a:r>
              <a:rPr lang="pt-BR" sz="1000" dirty="0" smtClean="0"/>
              <a:t>-Menor custo;</a:t>
            </a:r>
          </a:p>
          <a:p>
            <a:pPr eaLnBrk="1" hangingPunct="1"/>
            <a:r>
              <a:rPr lang="pt-BR" sz="1000" dirty="0" smtClean="0"/>
              <a:t>-Facilidade logística, pois não requer armazenamento refrigerado.</a:t>
            </a:r>
          </a:p>
          <a:p>
            <a:r>
              <a:rPr lang="pt-BR" sz="1000" kern="1200" dirty="0" smtClean="0">
                <a:solidFill>
                  <a:schemeClr val="tx1"/>
                </a:solidFill>
                <a:latin typeface="+mn-lt"/>
                <a:ea typeface="+mn-ea"/>
                <a:cs typeface="+mn-cs"/>
              </a:rPr>
              <a:t>O uso de LPV está associado a náusea, </a:t>
            </a:r>
            <a:r>
              <a:rPr lang="pt-BR" sz="1000" kern="1200" dirty="0" err="1" smtClean="0">
                <a:solidFill>
                  <a:schemeClr val="tx1"/>
                </a:solidFill>
                <a:latin typeface="+mn-lt"/>
                <a:ea typeface="+mn-ea"/>
                <a:cs typeface="+mn-cs"/>
              </a:rPr>
              <a:t>cefaléia</a:t>
            </a:r>
            <a:r>
              <a:rPr lang="pt-BR" sz="1000" kern="1200" dirty="0" smtClean="0">
                <a:solidFill>
                  <a:schemeClr val="tx1"/>
                </a:solidFill>
                <a:latin typeface="+mn-lt"/>
                <a:ea typeface="+mn-ea"/>
                <a:cs typeface="+mn-cs"/>
              </a:rPr>
              <a:t> e </a:t>
            </a:r>
            <a:r>
              <a:rPr lang="pt-BR" sz="1000" kern="1200" dirty="0" err="1" smtClean="0">
                <a:solidFill>
                  <a:schemeClr val="tx1"/>
                </a:solidFill>
                <a:latin typeface="+mn-lt"/>
                <a:ea typeface="+mn-ea"/>
                <a:cs typeface="+mn-cs"/>
              </a:rPr>
              <a:t>diarréia</a:t>
            </a:r>
            <a:r>
              <a:rPr lang="pt-BR" sz="1000" kern="1200" dirty="0" smtClean="0">
                <a:solidFill>
                  <a:schemeClr val="tx1"/>
                </a:solidFill>
                <a:latin typeface="+mn-lt"/>
                <a:ea typeface="+mn-ea"/>
                <a:cs typeface="+mn-cs"/>
              </a:rPr>
              <a:t>.</a:t>
            </a:r>
          </a:p>
          <a:p>
            <a:r>
              <a:rPr lang="pt-BR" sz="1000" kern="1200" dirty="0" smtClean="0">
                <a:solidFill>
                  <a:schemeClr val="tx1"/>
                </a:solidFill>
                <a:latin typeface="+mn-lt"/>
                <a:ea typeface="+mn-ea"/>
                <a:cs typeface="+mn-cs"/>
              </a:rPr>
              <a:t>O LPV é o IP mais associado a </a:t>
            </a:r>
            <a:r>
              <a:rPr lang="pt-BR" sz="1000" kern="1200" dirty="0" err="1" smtClean="0">
                <a:solidFill>
                  <a:schemeClr val="tx1"/>
                </a:solidFill>
                <a:latin typeface="+mn-lt"/>
                <a:ea typeface="+mn-ea"/>
                <a:cs typeface="+mn-cs"/>
              </a:rPr>
              <a:t>hiperlipidemia</a:t>
            </a:r>
            <a:r>
              <a:rPr lang="pt-BR" sz="1000" kern="1200" dirty="0" smtClean="0">
                <a:solidFill>
                  <a:schemeClr val="tx1"/>
                </a:solidFill>
                <a:latin typeface="+mn-lt"/>
                <a:ea typeface="+mn-ea"/>
                <a:cs typeface="+mn-cs"/>
              </a:rPr>
              <a:t> e risco de doença cardiovascular.</a:t>
            </a:r>
          </a:p>
          <a:p>
            <a:r>
              <a:rPr lang="pt-BR" sz="1000" kern="1200" dirty="0" smtClean="0">
                <a:solidFill>
                  <a:schemeClr val="tx1"/>
                </a:solidFill>
                <a:latin typeface="+mn-lt"/>
                <a:ea typeface="+mn-ea"/>
                <a:cs typeface="+mn-cs"/>
              </a:rPr>
              <a:t>Em relação ao ATV e DRV, o LPV proporciona menor tolerância gastrintestinal.</a:t>
            </a:r>
          </a:p>
          <a:p>
            <a:endParaRPr lang="pt-BR" sz="1000" kern="1200" dirty="0" smtClean="0">
              <a:solidFill>
                <a:schemeClr val="tx1"/>
              </a:solidFill>
              <a:latin typeface="+mn-lt"/>
              <a:ea typeface="+mn-ea"/>
              <a:cs typeface="+mn-cs"/>
            </a:endParaRPr>
          </a:p>
          <a:p>
            <a:r>
              <a:rPr lang="pt-BR" sz="1000" b="1" kern="1200" dirty="0" smtClean="0">
                <a:solidFill>
                  <a:schemeClr val="tx1"/>
                </a:solidFill>
                <a:latin typeface="+mn-lt"/>
                <a:ea typeface="+mn-ea"/>
                <a:cs typeface="+mn-cs"/>
              </a:rPr>
              <a:t>ATV</a:t>
            </a:r>
          </a:p>
          <a:p>
            <a:r>
              <a:rPr lang="pt-BR" sz="1000" kern="1200" dirty="0" smtClean="0">
                <a:solidFill>
                  <a:schemeClr val="tx1"/>
                </a:solidFill>
                <a:latin typeface="+mn-lt"/>
                <a:ea typeface="+mn-ea"/>
                <a:cs typeface="+mn-cs"/>
              </a:rPr>
              <a:t>O efeitos adversos mais comuns ao ATV incluem </a:t>
            </a:r>
            <a:r>
              <a:rPr lang="pt-BR" sz="1000" kern="1200" dirty="0" err="1" smtClean="0">
                <a:solidFill>
                  <a:schemeClr val="tx1"/>
                </a:solidFill>
                <a:latin typeface="+mn-lt"/>
                <a:ea typeface="+mn-ea"/>
                <a:cs typeface="+mn-cs"/>
              </a:rPr>
              <a:t>rash</a:t>
            </a:r>
            <a:r>
              <a:rPr lang="pt-BR" sz="1000" kern="1200" dirty="0" smtClean="0">
                <a:solidFill>
                  <a:schemeClr val="tx1"/>
                </a:solidFill>
                <a:latin typeface="+mn-lt"/>
                <a:ea typeface="+mn-ea"/>
                <a:cs typeface="+mn-cs"/>
              </a:rPr>
              <a:t> e náusea.</a:t>
            </a:r>
          </a:p>
          <a:p>
            <a:r>
              <a:rPr lang="pt-BR" sz="1000" kern="1200" dirty="0" smtClean="0">
                <a:solidFill>
                  <a:schemeClr val="tx1"/>
                </a:solidFill>
                <a:latin typeface="+mn-lt"/>
                <a:ea typeface="+mn-ea"/>
                <a:cs typeface="+mn-cs"/>
              </a:rPr>
              <a:t>O ATV pode causar uma icterícia irrelevante que poderá ser resolvida facilmente com a descontinuação do ARV, mas o paciente precisa ser orientado a procurar o médico para confirmar o diagnóstico. Um aumento da bilirrubina indireta confirma o diagnóstico de </a:t>
            </a:r>
            <a:r>
              <a:rPr lang="pt-BR" sz="1000" kern="1200" dirty="0" err="1" smtClean="0">
                <a:solidFill>
                  <a:schemeClr val="tx1"/>
                </a:solidFill>
                <a:latin typeface="+mn-lt"/>
                <a:ea typeface="+mn-ea"/>
                <a:cs typeface="+mn-cs"/>
              </a:rPr>
              <a:t>hiperbilirrubinemia</a:t>
            </a:r>
            <a:r>
              <a:rPr lang="pt-BR" sz="1000" kern="1200" dirty="0" smtClean="0">
                <a:solidFill>
                  <a:schemeClr val="tx1"/>
                </a:solidFill>
                <a:latin typeface="+mn-lt"/>
                <a:ea typeface="+mn-ea"/>
                <a:cs typeface="+mn-cs"/>
              </a:rPr>
              <a:t> irrelevante, mas a elevação da bilirrubina direta pode significar uma possível lesão hepática.</a:t>
            </a:r>
          </a:p>
          <a:p>
            <a:r>
              <a:rPr lang="pt-BR" sz="1000" kern="1200" dirty="0" smtClean="0">
                <a:solidFill>
                  <a:schemeClr val="tx1"/>
                </a:solidFill>
                <a:latin typeface="+mn-lt"/>
                <a:ea typeface="+mn-ea"/>
                <a:cs typeface="+mn-cs"/>
              </a:rPr>
              <a:t>Em caso de uso de ATV sem RTV o TDF não pode compor o esquema,</a:t>
            </a:r>
            <a:r>
              <a:rPr lang="pt-BR" sz="1000" kern="1200" baseline="0" dirty="0" smtClean="0">
                <a:solidFill>
                  <a:schemeClr val="tx1"/>
                </a:solidFill>
                <a:latin typeface="+mn-lt"/>
                <a:ea typeface="+mn-ea"/>
                <a:cs typeface="+mn-cs"/>
              </a:rPr>
              <a:t> pois este pode reduzir a [plasma] do ATV e causar a falha.</a:t>
            </a:r>
            <a:endParaRPr lang="pt-BR" sz="1000" kern="1200" dirty="0" smtClean="0">
              <a:solidFill>
                <a:schemeClr val="tx1"/>
              </a:solidFill>
              <a:latin typeface="+mn-lt"/>
              <a:ea typeface="+mn-ea"/>
              <a:cs typeface="+mn-cs"/>
            </a:endParaRPr>
          </a:p>
          <a:p>
            <a:endParaRPr lang="pt-BR" sz="1000" b="1" kern="1200" dirty="0" smtClean="0">
              <a:solidFill>
                <a:schemeClr val="tx1"/>
              </a:solidFill>
              <a:latin typeface="+mn-lt"/>
              <a:ea typeface="+mn-ea"/>
              <a:cs typeface="+mn-cs"/>
            </a:endParaRPr>
          </a:p>
          <a:p>
            <a:r>
              <a:rPr lang="pt-BR" sz="1000" b="1" kern="1200" dirty="0" smtClean="0">
                <a:solidFill>
                  <a:schemeClr val="tx1"/>
                </a:solidFill>
                <a:latin typeface="+mn-lt"/>
                <a:ea typeface="+mn-ea"/>
                <a:cs typeface="+mn-cs"/>
              </a:rPr>
              <a:t>FPV</a:t>
            </a:r>
          </a:p>
          <a:p>
            <a:pPr marL="0" marR="0" indent="0" algn="l" defTabSz="914400" rtl="0" eaLnBrk="0" fontAlgn="base" latinLnBrk="0" hangingPunct="0">
              <a:lnSpc>
                <a:spcPct val="100000"/>
              </a:lnSpc>
              <a:spcBef>
                <a:spcPct val="30000"/>
              </a:spcBef>
              <a:spcAft>
                <a:spcPct val="0"/>
              </a:spcAft>
              <a:buClrTx/>
              <a:buSzTx/>
              <a:buFontTx/>
              <a:buNone/>
            </a:pPr>
            <a:r>
              <a:rPr lang="pt-BR" sz="1000" kern="1200" dirty="0" smtClean="0">
                <a:solidFill>
                  <a:schemeClr val="tx1"/>
                </a:solidFill>
                <a:latin typeface="+mn-lt"/>
                <a:ea typeface="+mn-ea"/>
                <a:cs typeface="+mn-cs"/>
              </a:rPr>
              <a:t>O uso de FPV está associado com sintomas gastrintestinais, como náusea, vômito, </a:t>
            </a:r>
            <a:r>
              <a:rPr lang="pt-BR" sz="1000" kern="1200" dirty="0" err="1" smtClean="0">
                <a:solidFill>
                  <a:schemeClr val="tx1"/>
                </a:solidFill>
                <a:latin typeface="+mn-lt"/>
                <a:ea typeface="+mn-ea"/>
                <a:cs typeface="+mn-cs"/>
              </a:rPr>
              <a:t>diarréia</a:t>
            </a:r>
            <a:r>
              <a:rPr lang="pt-BR" sz="1000" kern="1200" dirty="0" smtClean="0">
                <a:solidFill>
                  <a:schemeClr val="tx1"/>
                </a:solidFill>
                <a:latin typeface="+mn-lt"/>
                <a:ea typeface="+mn-ea"/>
                <a:cs typeface="+mn-cs"/>
              </a:rPr>
              <a:t>, </a:t>
            </a:r>
            <a:r>
              <a:rPr lang="pt-BR" sz="1000" kern="1200" dirty="0" err="1" smtClean="0">
                <a:solidFill>
                  <a:schemeClr val="tx1"/>
                </a:solidFill>
                <a:latin typeface="+mn-lt"/>
                <a:ea typeface="+mn-ea"/>
                <a:cs typeface="+mn-cs"/>
              </a:rPr>
              <a:t>rash</a:t>
            </a:r>
            <a:r>
              <a:rPr lang="pt-BR" sz="1000" kern="1200" dirty="0" smtClean="0">
                <a:solidFill>
                  <a:schemeClr val="tx1"/>
                </a:solidFill>
                <a:latin typeface="+mn-lt"/>
                <a:ea typeface="+mn-ea"/>
                <a:cs typeface="+mn-cs"/>
              </a:rPr>
              <a:t>. usualmente leves.</a:t>
            </a:r>
          </a:p>
          <a:p>
            <a:pPr marL="0" marR="0" indent="0" algn="l" defTabSz="914400" rtl="0" eaLnBrk="1" fontAlgn="base" latinLnBrk="0" hangingPunct="1">
              <a:lnSpc>
                <a:spcPct val="100000"/>
              </a:lnSpc>
              <a:spcBef>
                <a:spcPct val="30000"/>
              </a:spcBef>
              <a:spcAft>
                <a:spcPct val="0"/>
              </a:spcAft>
              <a:buClrTx/>
              <a:buSzTx/>
              <a:buFontTx/>
              <a:buNone/>
            </a:pPr>
            <a:endParaRPr lang="pt-BR" sz="1000" kern="1200" dirty="0" smtClean="0">
              <a:solidFill>
                <a:schemeClr val="tx1"/>
              </a:solidFill>
              <a:latin typeface="+mn-lt"/>
              <a:ea typeface="+mn-ea"/>
              <a:cs typeface="+mn-cs"/>
            </a:endParaRPr>
          </a:p>
          <a:p>
            <a:pPr eaLnBrk="1" hangingPunct="1"/>
            <a:endParaRPr lang="pt-BR" sz="1000" dirty="0" smtClean="0"/>
          </a:p>
          <a:p>
            <a:pPr eaLnBrk="1" hangingPunct="1"/>
            <a:endParaRPr lang="pt-BR" sz="1000" dirty="0" smtClean="0"/>
          </a:p>
        </p:txBody>
      </p:sp>
    </p:spTree>
    <p:extLst>
      <p:ext uri="{BB962C8B-B14F-4D97-AF65-F5344CB8AC3E}">
        <p14:creationId xmlns:p14="http://schemas.microsoft.com/office/powerpoint/2010/main" val="3412421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9" name="Rectangle 2"/>
          <p:cNvSpPr>
            <a:spLocks noGrp="1" noRot="1" noChangeAspect="1" noTextEdit="1"/>
          </p:cNvSpPr>
          <p:nvPr>
            <p:ph type="sldImg"/>
          </p:nvPr>
        </p:nvSpPr>
        <p:spPr bwMode="auto">
          <a:noFill/>
          <a:ln>
            <a:solidFill>
              <a:srgbClr val="000000"/>
            </a:solidFill>
            <a:miter lim="800000"/>
            <a:headEnd/>
            <a:tailEnd/>
          </a:ln>
        </p:spPr>
      </p:sp>
      <p:sp>
        <p:nvSpPr>
          <p:cNvPr id="104867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80000"/>
              </a:lnSpc>
            </a:pPr>
            <a:r>
              <a:rPr lang="pt-BR" sz="900" dirty="0" smtClean="0"/>
              <a:t>Princípios gerais da terapia de resgate</a:t>
            </a:r>
          </a:p>
          <a:p>
            <a:pPr eaLnBrk="1" hangingPunct="1">
              <a:lnSpc>
                <a:spcPct val="80000"/>
              </a:lnSpc>
            </a:pPr>
            <a:r>
              <a:rPr lang="pt-BR" sz="900" dirty="0" smtClean="0"/>
              <a:t>-Solicitar precocemente o teste de genotipagem;</a:t>
            </a:r>
          </a:p>
          <a:p>
            <a:pPr eaLnBrk="1" hangingPunct="1">
              <a:lnSpc>
                <a:spcPct val="80000"/>
              </a:lnSpc>
            </a:pPr>
            <a:r>
              <a:rPr lang="pt-BR" sz="900" dirty="0" smtClean="0"/>
              <a:t>-Almejar carga viral indetectável;</a:t>
            </a:r>
          </a:p>
          <a:p>
            <a:pPr eaLnBrk="1" hangingPunct="1">
              <a:lnSpc>
                <a:spcPct val="80000"/>
              </a:lnSpc>
            </a:pPr>
            <a:r>
              <a:rPr lang="pt-BR" sz="900" dirty="0" smtClean="0"/>
              <a:t>-Manter lamivudina (3TC) mesmo na presença de resistência;</a:t>
            </a:r>
          </a:p>
          <a:p>
            <a:pPr eaLnBrk="1" hangingPunct="1">
              <a:lnSpc>
                <a:spcPct val="80000"/>
              </a:lnSpc>
            </a:pPr>
            <a:r>
              <a:rPr lang="pt-BR" sz="900" dirty="0" smtClean="0"/>
              <a:t>-Inclusão de IP potencializado com ritonavir (IP/r);</a:t>
            </a:r>
            <a:r>
              <a:rPr lang="pt-BR" sz="900" dirty="0" smtClean="0">
                <a:sym typeface="Wingdings" pitchFamily="2" charset="2"/>
              </a:rPr>
              <a:t></a:t>
            </a:r>
            <a:r>
              <a:rPr lang="pt-BR" sz="900" dirty="0" smtClean="0"/>
              <a:t>Base do manejo da falha terapêutica</a:t>
            </a:r>
          </a:p>
          <a:p>
            <a:pPr eaLnBrk="1" hangingPunct="1">
              <a:lnSpc>
                <a:spcPct val="80000"/>
              </a:lnSpc>
            </a:pPr>
            <a:r>
              <a:rPr lang="pt-BR" sz="900" dirty="0" smtClean="0"/>
              <a:t>	Evitar estruturar esquemas de 2 ITRN com 1 medicamento de barreira genética baixa, como EFZ, NVP, ETR, T-20, RAL ou </a:t>
            </a:r>
            <a:r>
              <a:rPr lang="pt-BR" sz="900" dirty="0" err="1" smtClean="0"/>
              <a:t>maraviroque</a:t>
            </a:r>
            <a:r>
              <a:rPr lang="pt-BR" sz="900" dirty="0" smtClean="0"/>
              <a:t>.</a:t>
            </a:r>
          </a:p>
          <a:p>
            <a:pPr eaLnBrk="1" hangingPunct="1">
              <a:lnSpc>
                <a:spcPct val="80000"/>
              </a:lnSpc>
            </a:pPr>
            <a:r>
              <a:rPr lang="pt-BR" sz="900" dirty="0" smtClean="0"/>
              <a:t>-Considerar o efeito residual dos ITRN;</a:t>
            </a:r>
          </a:p>
          <a:p>
            <a:pPr eaLnBrk="1" hangingPunct="1">
              <a:lnSpc>
                <a:spcPct val="80000"/>
              </a:lnSpc>
            </a:pPr>
            <a:r>
              <a:rPr lang="pt-BR" sz="900" dirty="0" smtClean="0"/>
              <a:t>	Mesmo na presença de mutações de resistência, a atividade dos ITRN não se extingue, permanecendo uma ação residual. Sendo recomendável manter 2 ITRN no esquema.</a:t>
            </a:r>
          </a:p>
          <a:p>
            <a:pPr eaLnBrk="1" hangingPunct="1">
              <a:lnSpc>
                <a:spcPct val="80000"/>
              </a:lnSpc>
            </a:pPr>
            <a:r>
              <a:rPr lang="pt-BR" sz="900" dirty="0" smtClean="0"/>
              <a:t>-Não usar ITRNN de primeira geração (</a:t>
            </a:r>
            <a:r>
              <a:rPr lang="pt-BR" sz="900" dirty="0" err="1" smtClean="0"/>
              <a:t>efavirenz</a:t>
            </a:r>
            <a:r>
              <a:rPr lang="pt-BR" sz="900" dirty="0" smtClean="0"/>
              <a:t> e </a:t>
            </a:r>
            <a:r>
              <a:rPr lang="pt-BR" sz="900" dirty="0" err="1" smtClean="0"/>
              <a:t>nevirapina</a:t>
            </a:r>
            <a:r>
              <a:rPr lang="pt-BR" sz="900" dirty="0" smtClean="0"/>
              <a:t>) se já houve falha previa a esses medicamentos;</a:t>
            </a:r>
          </a:p>
          <a:p>
            <a:pPr eaLnBrk="1" hangingPunct="1">
              <a:lnSpc>
                <a:spcPct val="80000"/>
              </a:lnSpc>
            </a:pPr>
            <a:r>
              <a:rPr lang="pt-BR" sz="900" dirty="0" smtClean="0"/>
              <a:t>-Evitar a “monoterapia funcional”;</a:t>
            </a:r>
          </a:p>
          <a:p>
            <a:pPr eaLnBrk="1" hangingPunct="1">
              <a:lnSpc>
                <a:spcPct val="80000"/>
              </a:lnSpc>
            </a:pPr>
            <a:r>
              <a:rPr lang="pt-BR" sz="900" dirty="0" smtClean="0"/>
              <a:t>	Manter pelo menos duas drogas ativas, podendo ser 1 totalmente ativa e outra parcialmente ativa.</a:t>
            </a:r>
          </a:p>
          <a:p>
            <a:pPr eaLnBrk="1" hangingPunct="1">
              <a:lnSpc>
                <a:spcPct val="80000"/>
              </a:lnSpc>
            </a:pPr>
            <a:r>
              <a:rPr lang="pt-BR" sz="900" dirty="0" smtClean="0"/>
              <a:t>-Escolher IP e ITRN com base na resistência, tolerância e toxicidade dos medicamentos;</a:t>
            </a:r>
          </a:p>
          <a:p>
            <a:pPr eaLnBrk="1" hangingPunct="1">
              <a:lnSpc>
                <a:spcPct val="80000"/>
              </a:lnSpc>
            </a:pPr>
            <a:r>
              <a:rPr lang="pt-BR" sz="900" dirty="0" smtClean="0"/>
              <a:t>-Considerar carga viral, contagem de LT-CD4+ e perfil de resistência à protease para avaliar a necessidade de adição de novas classes de ARV;</a:t>
            </a:r>
          </a:p>
          <a:p>
            <a:pPr eaLnBrk="1" hangingPunct="1">
              <a:lnSpc>
                <a:spcPct val="80000"/>
              </a:lnSpc>
            </a:pPr>
            <a:r>
              <a:rPr lang="pt-BR" sz="900" dirty="0" smtClean="0"/>
              <a:t>	Carga viral acima de 100.000 cópias/mL exige esquemas mais potentes, podendo exigir maior número de medicamentos ativos e/ou nova classe.</a:t>
            </a:r>
          </a:p>
          <a:p>
            <a:pPr eaLnBrk="1" hangingPunct="1">
              <a:lnSpc>
                <a:spcPct val="80000"/>
              </a:lnSpc>
            </a:pPr>
            <a:r>
              <a:rPr lang="pt-BR" sz="900" dirty="0" smtClean="0"/>
              <a:t>	Falha terapêutica de esquema com ITRNN: substituir o ITRNN por um IP/r costuma ser suficiente quando não há mutação de resistência para os IP.</a:t>
            </a:r>
          </a:p>
          <a:p>
            <a:pPr eaLnBrk="1" hangingPunct="1">
              <a:lnSpc>
                <a:spcPct val="80000"/>
              </a:lnSpc>
            </a:pPr>
            <a:r>
              <a:rPr lang="pt-BR" sz="900" dirty="0" smtClean="0"/>
              <a:t>	</a:t>
            </a:r>
            <a:r>
              <a:rPr lang="pt-BR" sz="900" i="1" dirty="0" smtClean="0"/>
              <a:t>Nos casos em que não ha mutações principais relacionadas ao IP escolhido para o resgate, a adição de novas classes pode ser desnecessária. Em pacientes com falha nas três classes (ITRN, ITRNN e IP) não houve beneficio na adição de </a:t>
            </a:r>
            <a:r>
              <a:rPr lang="pt-BR" sz="900" i="1" dirty="0" err="1" smtClean="0"/>
              <a:t>etravirina</a:t>
            </a:r>
            <a:r>
              <a:rPr lang="pt-BR" sz="900" i="1" dirty="0" smtClean="0"/>
              <a:t> ao esquema de resgate com </a:t>
            </a:r>
            <a:r>
              <a:rPr lang="pt-BR" sz="900" i="1" dirty="0" err="1" smtClean="0"/>
              <a:t>darunavir</a:t>
            </a:r>
            <a:r>
              <a:rPr lang="pt-BR" sz="900" i="1" dirty="0" smtClean="0"/>
              <a:t> quando não se detectaram mutações especificas para esse ARV. Também se observou alta taxa de sucesso no resgate com tenofovir, lamivudina e </a:t>
            </a:r>
            <a:r>
              <a:rPr lang="pt-BR" sz="900" i="1" dirty="0" err="1" smtClean="0"/>
              <a:t>lopinavir</a:t>
            </a:r>
            <a:r>
              <a:rPr lang="pt-BR" sz="900" i="1" dirty="0" smtClean="0"/>
              <a:t>/r em pacientes com falha a esquemas baseados em ITRNN, mesmo na presença de resistência a lamivudina (83% apos 48 semanas). Assim, para avaliação da necessidade da adição de medicamentos de nova classe ao esquema de resgate e importante considerar o grau de resistência ao IP/r e, em menor grau, a atividade esperada dos ITRN.</a:t>
            </a:r>
            <a:endParaRPr lang="pt-BR" sz="900" dirty="0" smtClean="0"/>
          </a:p>
          <a:p>
            <a:pPr eaLnBrk="1" hangingPunct="1">
              <a:lnSpc>
                <a:spcPct val="80000"/>
              </a:lnSpc>
            </a:pPr>
            <a:r>
              <a:rPr lang="pt-BR" sz="900" dirty="0" smtClean="0"/>
              <a:t>-Discutir ou encaminhar casos de </a:t>
            </a:r>
            <a:r>
              <a:rPr lang="pt-BR" sz="900" dirty="0" err="1" smtClean="0"/>
              <a:t>multifalha</a:t>
            </a:r>
            <a:r>
              <a:rPr lang="pt-BR" sz="900" dirty="0" smtClean="0"/>
              <a:t> ou resistência ampla.</a:t>
            </a:r>
          </a:p>
        </p:txBody>
      </p:sp>
    </p:spTree>
    <p:extLst>
      <p:ext uri="{BB962C8B-B14F-4D97-AF65-F5344CB8AC3E}">
        <p14:creationId xmlns:p14="http://schemas.microsoft.com/office/powerpoint/2010/main" val="3630669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4" name="Espaço Reservado para Imagem de Slide 1"/>
          <p:cNvSpPr>
            <a:spLocks noGrp="1" noRot="1" noChangeAspect="1"/>
          </p:cNvSpPr>
          <p:nvPr>
            <p:ph type="sldImg"/>
          </p:nvPr>
        </p:nvSpPr>
        <p:spPr/>
      </p:sp>
      <p:sp>
        <p:nvSpPr>
          <p:cNvPr id="1048675" name="Espaço Reservado para Anotaçõ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pPr>
            <a:r>
              <a:rPr lang="pt-BR" dirty="0" smtClean="0"/>
              <a:t>Valor preditivo positivo: quantos resultados positivos são realmente positivos.</a:t>
            </a:r>
          </a:p>
          <a:p>
            <a:r>
              <a:rPr lang="pt-BR" dirty="0" smtClean="0"/>
              <a:t>Valor preditivo negativo: quantos resultados negativos são realmente negativos.</a:t>
            </a:r>
            <a:endParaRPr lang="pt-BR" dirty="0"/>
          </a:p>
        </p:txBody>
      </p:sp>
      <p:sp>
        <p:nvSpPr>
          <p:cNvPr id="1048676" name="Espaço Reservado para Número de Slide 3"/>
          <p:cNvSpPr>
            <a:spLocks noGrp="1"/>
          </p:cNvSpPr>
          <p:nvPr>
            <p:ph type="sldNum" sz="quarter" idx="10"/>
          </p:nvPr>
        </p:nvSpPr>
        <p:spPr/>
        <p:txBody>
          <a:bodyPr/>
          <a:lstStyle/>
          <a:p>
            <a:fld id="{B49754F3-11B7-4554-955F-825315E02630}" type="slidenum">
              <a:rPr lang="pt-BR" smtClean="0"/>
              <a:t>37</a:t>
            </a:fld>
            <a:endParaRPr lang="pt-BR"/>
          </a:p>
        </p:txBody>
      </p:sp>
    </p:spTree>
    <p:extLst>
      <p:ext uri="{BB962C8B-B14F-4D97-AF65-F5344CB8AC3E}">
        <p14:creationId xmlns:p14="http://schemas.microsoft.com/office/powerpoint/2010/main" val="616520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Espaço Reservado para Imagem de Slide 1"/>
          <p:cNvSpPr>
            <a:spLocks noGrp="1" noRot="1" noChangeAspect="1"/>
          </p:cNvSpPr>
          <p:nvPr>
            <p:ph type="sldImg"/>
          </p:nvPr>
        </p:nvSpPr>
        <p:spPr/>
      </p:sp>
      <p:sp>
        <p:nvSpPr>
          <p:cNvPr id="1048682" name="Espaço Reservado para Anotações 2"/>
          <p:cNvSpPr>
            <a:spLocks noGrp="1"/>
          </p:cNvSpPr>
          <p:nvPr>
            <p:ph type="body" idx="1"/>
          </p:nvPr>
        </p:nvSpPr>
        <p:spPr/>
        <p:txBody>
          <a:bodyPr/>
          <a:lstStyle/>
          <a:p>
            <a:pPr eaLnBrk="1" hangingPunct="1">
              <a:lnSpc>
                <a:spcPct val="80000"/>
              </a:lnSpc>
            </a:pPr>
            <a:r>
              <a:rPr lang="pt-BR" sz="1200" dirty="0" smtClean="0"/>
              <a:t>Princípios gerais da terapia de resgate</a:t>
            </a:r>
          </a:p>
          <a:p>
            <a:pPr eaLnBrk="1" hangingPunct="1">
              <a:lnSpc>
                <a:spcPct val="80000"/>
              </a:lnSpc>
            </a:pPr>
            <a:r>
              <a:rPr lang="pt-BR" sz="1200" dirty="0" smtClean="0"/>
              <a:t>-Solicitar precocemente o teste de genotipagem;</a:t>
            </a:r>
          </a:p>
          <a:p>
            <a:pPr eaLnBrk="1" hangingPunct="1">
              <a:lnSpc>
                <a:spcPct val="80000"/>
              </a:lnSpc>
            </a:pPr>
            <a:r>
              <a:rPr lang="pt-BR" sz="1200" dirty="0" smtClean="0"/>
              <a:t>-Almejar carga viral indetectável;</a:t>
            </a:r>
          </a:p>
          <a:p>
            <a:pPr eaLnBrk="1" hangingPunct="1">
              <a:lnSpc>
                <a:spcPct val="80000"/>
              </a:lnSpc>
            </a:pPr>
            <a:r>
              <a:rPr lang="pt-BR" sz="1200" dirty="0" smtClean="0"/>
              <a:t>-Manter lamivudina (3TC) mesmo na presença de resistência;</a:t>
            </a:r>
          </a:p>
          <a:p>
            <a:pPr eaLnBrk="1" hangingPunct="1">
              <a:lnSpc>
                <a:spcPct val="80000"/>
              </a:lnSpc>
            </a:pPr>
            <a:r>
              <a:rPr lang="pt-BR" sz="1200" dirty="0" smtClean="0"/>
              <a:t>-Inclusão de IP potencializado com ritonavir (IP/r);</a:t>
            </a:r>
            <a:r>
              <a:rPr lang="pt-BR" sz="1200" dirty="0" smtClean="0">
                <a:sym typeface="Wingdings" pitchFamily="2" charset="2"/>
              </a:rPr>
              <a:t></a:t>
            </a:r>
            <a:r>
              <a:rPr lang="pt-BR" sz="1200" dirty="0" smtClean="0"/>
              <a:t>Base do manejo da falha terapêutica</a:t>
            </a:r>
          </a:p>
          <a:p>
            <a:pPr eaLnBrk="1" hangingPunct="1">
              <a:lnSpc>
                <a:spcPct val="80000"/>
              </a:lnSpc>
            </a:pPr>
            <a:r>
              <a:rPr lang="pt-BR" sz="1200" dirty="0" smtClean="0"/>
              <a:t>	Evitar estruturar esquemas de 2 ITRN com 1 medicamento de barreira genética baixa, como EFZ, NVP, ETR, T-20, RAL ou </a:t>
            </a:r>
            <a:r>
              <a:rPr lang="pt-BR" sz="1200" dirty="0" err="1" smtClean="0"/>
              <a:t>maraviroque</a:t>
            </a:r>
            <a:r>
              <a:rPr lang="pt-BR" sz="1200" dirty="0" smtClean="0"/>
              <a:t>.</a:t>
            </a:r>
          </a:p>
          <a:p>
            <a:pPr eaLnBrk="1" hangingPunct="1">
              <a:lnSpc>
                <a:spcPct val="80000"/>
              </a:lnSpc>
            </a:pPr>
            <a:r>
              <a:rPr lang="pt-BR" sz="1200" dirty="0" smtClean="0"/>
              <a:t>-Considerar o efeito residual dos ITRN;</a:t>
            </a:r>
          </a:p>
          <a:p>
            <a:pPr eaLnBrk="1" hangingPunct="1">
              <a:lnSpc>
                <a:spcPct val="80000"/>
              </a:lnSpc>
            </a:pPr>
            <a:r>
              <a:rPr lang="pt-BR" sz="1200" dirty="0" smtClean="0"/>
              <a:t>	Mesmo na presença de mutações de resistência, a atividade dos ITRN não se extingue, permanecendo uma ação residual. Sendo recomendável manter 2 ITRN no esquema.</a:t>
            </a:r>
          </a:p>
          <a:p>
            <a:pPr eaLnBrk="1" hangingPunct="1">
              <a:lnSpc>
                <a:spcPct val="80000"/>
              </a:lnSpc>
            </a:pPr>
            <a:r>
              <a:rPr lang="pt-BR" sz="1200" dirty="0" smtClean="0"/>
              <a:t>-Não usar ITRNN de primeira geração (</a:t>
            </a:r>
            <a:r>
              <a:rPr lang="pt-BR" sz="1200" dirty="0" err="1" smtClean="0"/>
              <a:t>efavirenz</a:t>
            </a:r>
            <a:r>
              <a:rPr lang="pt-BR" sz="1200" dirty="0" smtClean="0"/>
              <a:t> e </a:t>
            </a:r>
            <a:r>
              <a:rPr lang="pt-BR" sz="1200" dirty="0" err="1" smtClean="0"/>
              <a:t>nevirapina</a:t>
            </a:r>
            <a:r>
              <a:rPr lang="pt-BR" sz="1200" dirty="0" smtClean="0"/>
              <a:t>) se já houve falha previa a esses medicamentos;</a:t>
            </a:r>
          </a:p>
          <a:p>
            <a:pPr eaLnBrk="1" hangingPunct="1">
              <a:lnSpc>
                <a:spcPct val="80000"/>
              </a:lnSpc>
            </a:pPr>
            <a:r>
              <a:rPr lang="pt-BR" sz="1200" dirty="0" smtClean="0"/>
              <a:t>-Evitar a “monoterapia funcional”;</a:t>
            </a:r>
          </a:p>
          <a:p>
            <a:pPr eaLnBrk="1" hangingPunct="1">
              <a:lnSpc>
                <a:spcPct val="80000"/>
              </a:lnSpc>
            </a:pPr>
            <a:r>
              <a:rPr lang="pt-BR" sz="1200" dirty="0" smtClean="0"/>
              <a:t>	Manter pelo menos duas drogas ativas, podendo ser 1 totalmente ativa e outra parcialmente ativa.</a:t>
            </a:r>
          </a:p>
          <a:p>
            <a:pPr eaLnBrk="1" hangingPunct="1">
              <a:lnSpc>
                <a:spcPct val="80000"/>
              </a:lnSpc>
            </a:pPr>
            <a:r>
              <a:rPr lang="pt-BR" sz="1200" dirty="0" smtClean="0"/>
              <a:t>-Escolher IP e ITRN com base na resistência, tolerância e toxicidade dos medicamentos;</a:t>
            </a:r>
          </a:p>
          <a:p>
            <a:pPr eaLnBrk="1" hangingPunct="1">
              <a:lnSpc>
                <a:spcPct val="80000"/>
              </a:lnSpc>
            </a:pPr>
            <a:r>
              <a:rPr lang="pt-BR" sz="1200" dirty="0" smtClean="0"/>
              <a:t>-Considerar carga viral, contagem de LT-CD4+ e perfil de resistência à protease para avaliar a necessidade de adição de novas classes de ARV;</a:t>
            </a:r>
          </a:p>
          <a:p>
            <a:pPr eaLnBrk="1" hangingPunct="1">
              <a:lnSpc>
                <a:spcPct val="80000"/>
              </a:lnSpc>
            </a:pPr>
            <a:r>
              <a:rPr lang="pt-BR" sz="1200" dirty="0" smtClean="0"/>
              <a:t>	Carga viral acima de 100.000 cópias/mL exige esquemas mais potentes, podendo exigir maior número de medicamentos ativos e/ou nova classe.</a:t>
            </a:r>
          </a:p>
          <a:p>
            <a:pPr eaLnBrk="1" hangingPunct="1">
              <a:lnSpc>
                <a:spcPct val="80000"/>
              </a:lnSpc>
            </a:pPr>
            <a:r>
              <a:rPr lang="pt-BR" sz="1200" dirty="0" smtClean="0"/>
              <a:t>	Falha terapêutica de esquema com ITRNN: substituir o ITRNN por um IP/r costuma ser suficiente quando não há mutação de resistência para os IP.</a:t>
            </a:r>
          </a:p>
          <a:p>
            <a:pPr eaLnBrk="1" hangingPunct="1">
              <a:lnSpc>
                <a:spcPct val="80000"/>
              </a:lnSpc>
            </a:pPr>
            <a:r>
              <a:rPr lang="pt-BR" sz="1200" dirty="0" smtClean="0"/>
              <a:t>	</a:t>
            </a:r>
            <a:r>
              <a:rPr lang="pt-BR" sz="1200" i="1" dirty="0" smtClean="0"/>
              <a:t>Nos casos em que não ha mutações principais relacionadas ao IP escolhido para o resgate, a adição de novas classes pode ser desnecessária. Em pacientes com falha nas três classes (ITRN, ITRNN e IP) não houve beneficio na adição de </a:t>
            </a:r>
            <a:r>
              <a:rPr lang="pt-BR" sz="1200" i="1" dirty="0" err="1" smtClean="0"/>
              <a:t>etravirina</a:t>
            </a:r>
            <a:r>
              <a:rPr lang="pt-BR" sz="1200" i="1" dirty="0" smtClean="0"/>
              <a:t> ao esquema de resgate com </a:t>
            </a:r>
            <a:r>
              <a:rPr lang="pt-BR" sz="1200" i="1" dirty="0" err="1" smtClean="0"/>
              <a:t>darunavir</a:t>
            </a:r>
            <a:r>
              <a:rPr lang="pt-BR" sz="1200" i="1" dirty="0" smtClean="0"/>
              <a:t> quando não se detectaram mutações especificas para esse ARV. Também se observou alta taxa de sucesso no resgate com tenofovir, lamivudina e </a:t>
            </a:r>
            <a:r>
              <a:rPr lang="pt-BR" sz="1200" i="1" dirty="0" err="1" smtClean="0"/>
              <a:t>lopinavir</a:t>
            </a:r>
            <a:r>
              <a:rPr lang="pt-BR" sz="1200" i="1" dirty="0" smtClean="0"/>
              <a:t>/r em pacientes com falha a esquemas baseados em ITRNN, mesmo na presença de resistência a lamivudina (83% apos 48 semanas). Assim, para avaliação da necessidade da adição de medicamentos de nova classe ao esquema de resgate e importante considerar o grau de resistência ao IP/r e, em menor grau, a atividade esperada dos ITRN.</a:t>
            </a:r>
            <a:endParaRPr lang="pt-BR" sz="1200" dirty="0" smtClean="0"/>
          </a:p>
          <a:p>
            <a:pPr eaLnBrk="1" hangingPunct="1">
              <a:lnSpc>
                <a:spcPct val="80000"/>
              </a:lnSpc>
            </a:pPr>
            <a:r>
              <a:rPr lang="pt-BR" sz="1200" dirty="0" smtClean="0"/>
              <a:t>-Discutir ou encaminhar casos de </a:t>
            </a:r>
            <a:r>
              <a:rPr lang="pt-BR" sz="1200" dirty="0" err="1" smtClean="0"/>
              <a:t>multifalha</a:t>
            </a:r>
            <a:r>
              <a:rPr lang="pt-BR" sz="1200" dirty="0" smtClean="0"/>
              <a:t> ou resistência ampla.</a:t>
            </a:r>
          </a:p>
          <a:p>
            <a:endParaRPr lang="pt-BR" dirty="0"/>
          </a:p>
        </p:txBody>
      </p:sp>
      <p:sp>
        <p:nvSpPr>
          <p:cNvPr id="1048683" name="Espaço Reservado para Número de Slide 3"/>
          <p:cNvSpPr>
            <a:spLocks noGrp="1"/>
          </p:cNvSpPr>
          <p:nvPr>
            <p:ph type="sldNum" sz="quarter" idx="10"/>
          </p:nvPr>
        </p:nvSpPr>
        <p:spPr/>
        <p:txBody>
          <a:bodyPr/>
          <a:lstStyle/>
          <a:p>
            <a:fld id="{B49754F3-11B7-4554-955F-825315E02630}" type="slidenum">
              <a:rPr lang="pt-BR" smtClean="0"/>
              <a:t>39</a:t>
            </a:fld>
            <a:endParaRPr lang="pt-BR"/>
          </a:p>
        </p:txBody>
      </p:sp>
    </p:spTree>
    <p:extLst>
      <p:ext uri="{BB962C8B-B14F-4D97-AF65-F5344CB8AC3E}">
        <p14:creationId xmlns:p14="http://schemas.microsoft.com/office/powerpoint/2010/main" val="2420867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3" name="Espaço Reservado para Imagem de Slide 1"/>
          <p:cNvSpPr>
            <a:spLocks noGrp="1" noRot="1" noChangeAspect="1"/>
          </p:cNvSpPr>
          <p:nvPr>
            <p:ph type="sldImg"/>
          </p:nvPr>
        </p:nvSpPr>
        <p:spPr/>
      </p:sp>
      <p:sp>
        <p:nvSpPr>
          <p:cNvPr id="1048694" name="Espaço Reservado para Anotações 2"/>
          <p:cNvSpPr>
            <a:spLocks noGrp="1"/>
          </p:cNvSpPr>
          <p:nvPr>
            <p:ph type="body" idx="1"/>
          </p:nvPr>
        </p:nvSpPr>
        <p:spPr/>
        <p:txBody>
          <a:bodyPr/>
          <a:lstStyle/>
          <a:p>
            <a:endParaRPr lang="pt-BR" dirty="0"/>
          </a:p>
        </p:txBody>
      </p:sp>
      <p:sp>
        <p:nvSpPr>
          <p:cNvPr id="1048695" name="Espaço Reservado para Número de Slide 3"/>
          <p:cNvSpPr>
            <a:spLocks noGrp="1"/>
          </p:cNvSpPr>
          <p:nvPr>
            <p:ph type="sldNum" sz="quarter" idx="10"/>
          </p:nvPr>
        </p:nvSpPr>
        <p:spPr/>
        <p:txBody>
          <a:bodyPr/>
          <a:lstStyle/>
          <a:p>
            <a:fld id="{B49754F3-11B7-4554-955F-825315E02630}" type="slidenum">
              <a:rPr lang="pt-BR" smtClean="0"/>
              <a:t>41</a:t>
            </a:fld>
            <a:endParaRPr lang="pt-BR"/>
          </a:p>
        </p:txBody>
      </p:sp>
    </p:spTree>
    <p:extLst>
      <p:ext uri="{BB962C8B-B14F-4D97-AF65-F5344CB8AC3E}">
        <p14:creationId xmlns:p14="http://schemas.microsoft.com/office/powerpoint/2010/main" val="895190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4" name="Espaço Reservado para Imagem de Slide 1"/>
          <p:cNvSpPr>
            <a:spLocks noGrp="1" noRot="1" noChangeAspect="1"/>
          </p:cNvSpPr>
          <p:nvPr>
            <p:ph type="sldImg"/>
          </p:nvPr>
        </p:nvSpPr>
        <p:spPr/>
      </p:sp>
      <p:sp>
        <p:nvSpPr>
          <p:cNvPr id="1048705" name="Espaço Reservado para Anotações 2"/>
          <p:cNvSpPr>
            <a:spLocks noGrp="1"/>
          </p:cNvSpPr>
          <p:nvPr>
            <p:ph type="body" idx="1"/>
          </p:nvPr>
        </p:nvSpPr>
        <p:spPr/>
        <p:txBody>
          <a:bodyPr/>
          <a:lstStyle/>
          <a:p>
            <a:r>
              <a:rPr lang="pt-BR" sz="1200" b="0" i="0" u="none" strike="noStrike" kern="1200" baseline="0" dirty="0" smtClean="0">
                <a:solidFill>
                  <a:schemeClr val="tx1"/>
                </a:solidFill>
                <a:latin typeface="+mn-lt"/>
                <a:ea typeface="+mn-ea"/>
                <a:cs typeface="+mn-cs"/>
              </a:rPr>
              <a:t>- As recomendações para realização de PEP estarão submetidas à avaliação do risco da situação de exposição e não mais subdividas pela categoria de exposição (acidente ocupacional, violência sexual e sexual consentida). </a:t>
            </a:r>
          </a:p>
          <a:p>
            <a:r>
              <a:rPr lang="pt-BR" sz="1200" b="0" i="0" u="none" strike="noStrike" kern="1200" baseline="0" dirty="0" smtClean="0">
                <a:solidFill>
                  <a:schemeClr val="tx1"/>
                </a:solidFill>
                <a:latin typeface="+mn-lt"/>
                <a:ea typeface="+mn-ea"/>
                <a:cs typeface="+mn-cs"/>
              </a:rPr>
              <a:t>Em situações de exposições ao HIV, devem-se considerar potenciais exposições a outros agentes infecciosos, como patógenos de transmissão sexual e sanguínea (vírus das hepatites B e C) e de transmissão sexual (</a:t>
            </a:r>
            <a:r>
              <a:rPr lang="pt-BR" sz="1200" b="0" i="1" u="none" strike="noStrike" kern="1200" baseline="0" dirty="0" smtClean="0">
                <a:solidFill>
                  <a:schemeClr val="tx1"/>
                </a:solidFill>
                <a:latin typeface="+mn-lt"/>
                <a:ea typeface="+mn-ea"/>
                <a:cs typeface="+mn-cs"/>
              </a:rPr>
              <a:t>Treponema pallidum, </a:t>
            </a:r>
            <a:r>
              <a:rPr lang="pt-BR" sz="1200" b="0" i="1" u="none" strike="noStrike" kern="1200" baseline="0" dirty="0" err="1" smtClean="0">
                <a:solidFill>
                  <a:schemeClr val="tx1"/>
                </a:solidFill>
                <a:latin typeface="+mn-lt"/>
                <a:ea typeface="+mn-ea"/>
                <a:cs typeface="+mn-cs"/>
              </a:rPr>
              <a:t>Neisseria</a:t>
            </a:r>
            <a:r>
              <a:rPr lang="pt-BR" sz="1200" b="0" i="1" u="none" strike="noStrike" kern="1200" baseline="0" dirty="0" smtClean="0">
                <a:solidFill>
                  <a:schemeClr val="tx1"/>
                </a:solidFill>
                <a:latin typeface="+mn-lt"/>
                <a:ea typeface="+mn-ea"/>
                <a:cs typeface="+mn-cs"/>
              </a:rPr>
              <a:t> </a:t>
            </a:r>
            <a:r>
              <a:rPr lang="pt-BR" sz="1200" b="0" i="1" u="none" strike="noStrike" kern="1200" baseline="0" dirty="0" err="1" smtClean="0">
                <a:solidFill>
                  <a:schemeClr val="tx1"/>
                </a:solidFill>
                <a:latin typeface="+mn-lt"/>
                <a:ea typeface="+mn-ea"/>
                <a:cs typeface="+mn-cs"/>
              </a:rPr>
              <a:t>gonorrhoeae</a:t>
            </a:r>
            <a:r>
              <a:rPr lang="pt-BR" sz="1200" b="0" i="1" u="none" strike="noStrike" kern="1200" baseline="0" dirty="0" smtClean="0">
                <a:solidFill>
                  <a:schemeClr val="tx1"/>
                </a:solidFill>
                <a:latin typeface="+mn-lt"/>
                <a:ea typeface="+mn-ea"/>
                <a:cs typeface="+mn-cs"/>
              </a:rPr>
              <a:t>, </a:t>
            </a:r>
            <a:r>
              <a:rPr lang="pt-BR" sz="1200" b="0" i="1" u="none" strike="noStrike" kern="1200" baseline="0" dirty="0" err="1" smtClean="0">
                <a:solidFill>
                  <a:schemeClr val="tx1"/>
                </a:solidFill>
                <a:latin typeface="+mn-lt"/>
                <a:ea typeface="+mn-ea"/>
                <a:cs typeface="+mn-cs"/>
              </a:rPr>
              <a:t>Chlamydia</a:t>
            </a:r>
            <a:r>
              <a:rPr lang="pt-BR" sz="1200" b="0" i="1" u="none" strike="noStrike" kern="1200" baseline="0" dirty="0" smtClean="0">
                <a:solidFill>
                  <a:schemeClr val="tx1"/>
                </a:solidFill>
                <a:latin typeface="+mn-lt"/>
                <a:ea typeface="+mn-ea"/>
                <a:cs typeface="+mn-cs"/>
              </a:rPr>
              <a:t> </a:t>
            </a:r>
            <a:r>
              <a:rPr lang="pt-BR" sz="1200" b="0" i="1" u="none" strike="noStrike" kern="1200" baseline="0" dirty="0" err="1" smtClean="0">
                <a:solidFill>
                  <a:schemeClr val="tx1"/>
                </a:solidFill>
                <a:latin typeface="+mn-lt"/>
                <a:ea typeface="+mn-ea"/>
                <a:cs typeface="+mn-cs"/>
              </a:rPr>
              <a:t>trachomatis</a:t>
            </a:r>
            <a:r>
              <a:rPr lang="pt-BR" sz="1200" b="0" i="0" u="none" strike="noStrike" kern="1200" baseline="0" dirty="0" smtClean="0">
                <a:solidFill>
                  <a:schemeClr val="tx1"/>
                </a:solidFill>
                <a:latin typeface="+mn-lt"/>
                <a:ea typeface="+mn-ea"/>
                <a:cs typeface="+mn-cs"/>
              </a:rPr>
              <a:t>).</a:t>
            </a: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 A indicação de PEP requer a </a:t>
            </a:r>
            <a:r>
              <a:rPr lang="pt-BR" sz="1200" b="1" i="0" u="none" strike="noStrike" kern="1200" baseline="0" dirty="0" smtClean="0">
                <a:solidFill>
                  <a:schemeClr val="tx1"/>
                </a:solidFill>
                <a:latin typeface="+mn-lt"/>
                <a:ea typeface="+mn-ea"/>
                <a:cs typeface="+mn-cs"/>
              </a:rPr>
              <a:t>avaliação do risco da exposição</a:t>
            </a:r>
            <a:r>
              <a:rPr lang="pt-BR" sz="1200" b="0" i="0" u="none" strike="noStrike" kern="1200" baseline="0" dirty="0" smtClean="0">
                <a:solidFill>
                  <a:schemeClr val="tx1"/>
                </a:solidFill>
                <a:latin typeface="+mn-lt"/>
                <a:ea typeface="+mn-ea"/>
                <a:cs typeface="+mn-cs"/>
              </a:rPr>
              <a:t>, o que inclui: </a:t>
            </a:r>
          </a:p>
          <a:p>
            <a:r>
              <a:rPr lang="pt-BR" sz="1200" b="0" i="0" u="none" strike="noStrike" kern="1200" baseline="0" dirty="0" smtClean="0">
                <a:solidFill>
                  <a:schemeClr val="tx1"/>
                </a:solidFill>
                <a:latin typeface="+mn-lt"/>
                <a:ea typeface="+mn-ea"/>
                <a:cs typeface="+mn-cs"/>
              </a:rPr>
              <a:t>1. O tipo de material biológico envolvido; </a:t>
            </a:r>
          </a:p>
          <a:p>
            <a:r>
              <a:rPr lang="pt-BR" sz="1200" b="0" i="0" u="none" strike="noStrike" kern="1200" baseline="0" dirty="0" smtClean="0">
                <a:solidFill>
                  <a:schemeClr val="tx1"/>
                </a:solidFill>
                <a:latin typeface="+mn-lt"/>
                <a:ea typeface="+mn-ea"/>
                <a:cs typeface="+mn-cs"/>
              </a:rPr>
              <a:t>2. O tipo de exposição; </a:t>
            </a:r>
          </a:p>
          <a:p>
            <a:r>
              <a:rPr lang="pt-BR" sz="1200" b="0" i="0" u="none" strike="noStrike" kern="1200" baseline="0" dirty="0" smtClean="0">
                <a:solidFill>
                  <a:schemeClr val="tx1"/>
                </a:solidFill>
                <a:latin typeface="+mn-lt"/>
                <a:ea typeface="+mn-ea"/>
                <a:cs typeface="+mn-cs"/>
              </a:rPr>
              <a:t>3. O tempo transcorrido entre a exposição e o atendimento; </a:t>
            </a:r>
          </a:p>
          <a:p>
            <a:r>
              <a:rPr lang="pt-BR" sz="1200" b="0" i="0" u="none" strike="noStrike" kern="1200" baseline="0" dirty="0" smtClean="0">
                <a:solidFill>
                  <a:schemeClr val="tx1"/>
                </a:solidFill>
                <a:latin typeface="+mn-lt"/>
                <a:ea typeface="+mn-ea"/>
                <a:cs typeface="+mn-cs"/>
              </a:rPr>
              <a:t>4. A condição sorológica para o HIV da pessoa exposta e da pessoa fonte. </a:t>
            </a: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 Existem casos, contudo, em que a PEP não está indicada, em função do risco insignificante de transmissão e nos quais o risco de toxicidade dos medicamentos supere o risco da transmissão do HIV. </a:t>
            </a:r>
          </a:p>
          <a:p>
            <a:endParaRPr lang="pt-BR" sz="1200" b="0" i="0" u="none" strike="noStrike" kern="1200" baseline="0" dirty="0" smtClean="0">
              <a:solidFill>
                <a:schemeClr val="tx1"/>
              </a:solidFill>
              <a:latin typeface="+mn-lt"/>
              <a:ea typeface="+mn-ea"/>
              <a:cs typeface="+mn-cs"/>
            </a:endParaRPr>
          </a:p>
          <a:p>
            <a:r>
              <a:rPr lang="pt-BR" sz="1200" b="1" i="0" u="none" strike="noStrike" kern="1200" baseline="0" dirty="0" smtClean="0">
                <a:solidFill>
                  <a:schemeClr val="tx1"/>
                </a:solidFill>
                <a:latin typeface="+mn-lt"/>
                <a:ea typeface="+mn-ea"/>
                <a:cs typeface="+mn-cs"/>
              </a:rPr>
              <a:t>Exposição sem risco </a:t>
            </a:r>
            <a:r>
              <a:rPr lang="pt-BR" sz="1200" b="0" i="0" u="none" strike="noStrike" kern="1200" baseline="0" dirty="0" smtClean="0">
                <a:solidFill>
                  <a:schemeClr val="tx1"/>
                </a:solidFill>
                <a:latin typeface="+mn-lt"/>
                <a:ea typeface="+mn-ea"/>
                <a:cs typeface="+mn-cs"/>
              </a:rPr>
              <a:t>de transmissão do HIV: </a:t>
            </a:r>
          </a:p>
          <a:p>
            <a:r>
              <a:rPr lang="pt-BR" sz="1200" b="0" i="0" u="none" strike="noStrike" kern="1200" baseline="0" dirty="0" smtClean="0">
                <a:solidFill>
                  <a:schemeClr val="tx1"/>
                </a:solidFill>
                <a:latin typeface="+mn-lt"/>
                <a:ea typeface="+mn-ea"/>
                <a:cs typeface="+mn-cs"/>
              </a:rPr>
              <a:t> Cutâneas exclusivamente, em que a pele exposta encontra-se íntegra. </a:t>
            </a:r>
          </a:p>
          <a:p>
            <a:r>
              <a:rPr lang="pt-BR" sz="1200" b="0" i="0" u="none" strike="noStrike" kern="1200" baseline="0" dirty="0" smtClean="0">
                <a:solidFill>
                  <a:schemeClr val="tx1"/>
                </a:solidFill>
                <a:latin typeface="+mn-lt"/>
                <a:ea typeface="+mn-ea"/>
                <a:cs typeface="+mn-cs"/>
              </a:rPr>
              <a:t> Mordedura sem a presença de sangue. </a:t>
            </a:r>
          </a:p>
          <a:p>
            <a:endParaRPr lang="pt-BR" sz="1200" b="0" i="0" u="none" strike="noStrike" kern="1200" baseline="0" dirty="0" smtClean="0">
              <a:solidFill>
                <a:schemeClr val="tx1"/>
              </a:solidFill>
              <a:latin typeface="+mn-lt"/>
              <a:ea typeface="+mn-ea"/>
              <a:cs typeface="+mn-cs"/>
            </a:endParaRP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	</a:t>
            </a:r>
          </a:p>
          <a:p>
            <a:endParaRPr lang="pt-BR" dirty="0"/>
          </a:p>
        </p:txBody>
      </p:sp>
      <p:sp>
        <p:nvSpPr>
          <p:cNvPr id="1048706" name="Espaço Reservado para Número de Slide 3"/>
          <p:cNvSpPr>
            <a:spLocks noGrp="1"/>
          </p:cNvSpPr>
          <p:nvPr>
            <p:ph type="sldNum" sz="quarter" idx="10"/>
          </p:nvPr>
        </p:nvSpPr>
        <p:spPr/>
        <p:txBody>
          <a:bodyPr/>
          <a:lstStyle/>
          <a:p>
            <a:fld id="{B49754F3-11B7-4554-955F-825315E02630}" type="slidenum">
              <a:rPr lang="pt-BR" smtClean="0"/>
              <a:t>44</a:t>
            </a:fld>
            <a:endParaRPr lang="pt-BR"/>
          </a:p>
        </p:txBody>
      </p:sp>
    </p:spTree>
    <p:extLst>
      <p:ext uri="{BB962C8B-B14F-4D97-AF65-F5344CB8AC3E}">
        <p14:creationId xmlns:p14="http://schemas.microsoft.com/office/powerpoint/2010/main" val="731486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0" name="Espaço Reservado para Imagem de Slide 1"/>
          <p:cNvSpPr>
            <a:spLocks noGrp="1" noRot="1" noChangeAspect="1"/>
          </p:cNvSpPr>
          <p:nvPr>
            <p:ph type="sldImg"/>
          </p:nvPr>
        </p:nvSpPr>
        <p:spPr/>
      </p:sp>
      <p:sp>
        <p:nvSpPr>
          <p:cNvPr id="1048711" name="Espaço Reservado para Anotações 2"/>
          <p:cNvSpPr>
            <a:spLocks noGrp="1"/>
          </p:cNvSpPr>
          <p:nvPr>
            <p:ph type="body" idx="1"/>
          </p:nvPr>
        </p:nvSpPr>
        <p:spPr/>
        <p:txBody>
          <a:bodyPr/>
          <a:lstStyle/>
          <a:p>
            <a:endParaRPr lang="pt-BR" dirty="0"/>
          </a:p>
        </p:txBody>
      </p:sp>
      <p:sp>
        <p:nvSpPr>
          <p:cNvPr id="1048712" name="Espaço Reservado para Número de Slide 3"/>
          <p:cNvSpPr>
            <a:spLocks noGrp="1"/>
          </p:cNvSpPr>
          <p:nvPr>
            <p:ph type="sldNum" sz="quarter" idx="10"/>
          </p:nvPr>
        </p:nvSpPr>
        <p:spPr/>
        <p:txBody>
          <a:bodyPr/>
          <a:lstStyle/>
          <a:p>
            <a:fld id="{B49754F3-11B7-4554-955F-825315E02630}" type="slidenum">
              <a:rPr lang="pt-BR" smtClean="0"/>
              <a:t>45</a:t>
            </a:fld>
            <a:endParaRPr lang="pt-BR"/>
          </a:p>
        </p:txBody>
      </p:sp>
    </p:spTree>
    <p:extLst>
      <p:ext uri="{BB962C8B-B14F-4D97-AF65-F5344CB8AC3E}">
        <p14:creationId xmlns:p14="http://schemas.microsoft.com/office/powerpoint/2010/main" val="2534526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7" name="Espaço Reservado para Imagem de Slide 1"/>
          <p:cNvSpPr>
            <a:spLocks noGrp="1" noRot="1" noChangeAspect="1"/>
          </p:cNvSpPr>
          <p:nvPr>
            <p:ph type="sldImg"/>
          </p:nvPr>
        </p:nvSpPr>
        <p:spPr/>
      </p:sp>
      <p:sp>
        <p:nvSpPr>
          <p:cNvPr id="1048718" name="Espaço Reservado para Anotações 2"/>
          <p:cNvSpPr>
            <a:spLocks noGrp="1"/>
          </p:cNvSpPr>
          <p:nvPr>
            <p:ph type="body" idx="1"/>
          </p:nvPr>
        </p:nvSpPr>
        <p:spPr/>
        <p:txBody>
          <a:bodyPr/>
          <a:lstStyle/>
          <a:p>
            <a:r>
              <a:rPr lang="pt-BR" sz="1200" b="1" i="0" u="none" strike="noStrike" kern="1200" baseline="0" dirty="0" smtClean="0">
                <a:solidFill>
                  <a:schemeClr val="tx1"/>
                </a:solidFill>
                <a:latin typeface="+mn-lt"/>
                <a:ea typeface="+mn-ea"/>
                <a:cs typeface="+mn-cs"/>
              </a:rPr>
              <a:t>Exposição com risco </a:t>
            </a:r>
            <a:r>
              <a:rPr lang="pt-BR" sz="1200" b="0" i="0" u="none" strike="noStrike" kern="1200" baseline="0" dirty="0" smtClean="0">
                <a:solidFill>
                  <a:schemeClr val="tx1"/>
                </a:solidFill>
                <a:latin typeface="+mn-lt"/>
                <a:ea typeface="+mn-ea"/>
                <a:cs typeface="+mn-cs"/>
              </a:rPr>
              <a:t>de transmissão do HIV: </a:t>
            </a:r>
          </a:p>
          <a:p>
            <a:r>
              <a:rPr lang="pt-BR" sz="1200" b="0" i="0" u="none" strike="noStrike" kern="1200" baseline="0" dirty="0" smtClean="0">
                <a:solidFill>
                  <a:schemeClr val="tx1"/>
                </a:solidFill>
                <a:latin typeface="+mn-lt"/>
                <a:ea typeface="+mn-ea"/>
                <a:cs typeface="+mn-cs"/>
              </a:rPr>
              <a:t> Percutânea – Exemplos: lesões causadas por agulhas ou outros instrumentos perfurantes e/ou cortantes. </a:t>
            </a:r>
          </a:p>
          <a:p>
            <a:r>
              <a:rPr lang="pt-BR" sz="1200" b="0" i="0" u="none" strike="noStrike" kern="1200" baseline="0" dirty="0" smtClean="0">
                <a:solidFill>
                  <a:schemeClr val="tx1"/>
                </a:solidFill>
                <a:latin typeface="+mn-lt"/>
                <a:ea typeface="+mn-ea"/>
                <a:cs typeface="+mn-cs"/>
              </a:rPr>
              <a:t> Membranas mucosas – Exemplos: exposição sexual; respingos em olhos, nariz e boca. </a:t>
            </a:r>
          </a:p>
          <a:p>
            <a:r>
              <a:rPr lang="pt-BR" sz="1200" b="0" i="0" u="none" strike="noStrike" kern="1200" baseline="0" dirty="0" smtClean="0">
                <a:solidFill>
                  <a:schemeClr val="tx1"/>
                </a:solidFill>
                <a:latin typeface="+mn-lt"/>
                <a:ea typeface="+mn-ea"/>
                <a:cs typeface="+mn-cs"/>
              </a:rPr>
              <a:t> Cutâneas envolvendo pele não íntegra – Exemplos: presença de dermatites ou feridas abertas. </a:t>
            </a:r>
          </a:p>
          <a:p>
            <a:r>
              <a:rPr lang="pt-BR" sz="1200" b="0" i="0" u="none" strike="noStrike" kern="1200" baseline="0" dirty="0" smtClean="0">
                <a:solidFill>
                  <a:schemeClr val="tx1"/>
                </a:solidFill>
                <a:latin typeface="+mn-lt"/>
                <a:ea typeface="+mn-ea"/>
                <a:cs typeface="+mn-cs"/>
              </a:rPr>
              <a:t> Mordeduras com presença de sangue – Nesse caso, os riscos devem ser avaliados tanto para a pessoa que sofreu a lesão quanto para aquela que a provocou. </a:t>
            </a:r>
          </a:p>
          <a:p>
            <a:endParaRPr lang="pt-BR" dirty="0"/>
          </a:p>
        </p:txBody>
      </p:sp>
      <p:sp>
        <p:nvSpPr>
          <p:cNvPr id="1048719" name="Espaço Reservado para Número de Slide 3"/>
          <p:cNvSpPr>
            <a:spLocks noGrp="1"/>
          </p:cNvSpPr>
          <p:nvPr>
            <p:ph type="sldNum" sz="quarter" idx="10"/>
          </p:nvPr>
        </p:nvSpPr>
        <p:spPr/>
        <p:txBody>
          <a:bodyPr/>
          <a:lstStyle/>
          <a:p>
            <a:fld id="{B49754F3-11B7-4554-955F-825315E02630}" type="slidenum">
              <a:rPr lang="pt-BR" smtClean="0"/>
              <a:t>46</a:t>
            </a:fld>
            <a:endParaRPr lang="pt-BR"/>
          </a:p>
        </p:txBody>
      </p:sp>
    </p:spTree>
    <p:extLst>
      <p:ext uri="{BB962C8B-B14F-4D97-AF65-F5344CB8AC3E}">
        <p14:creationId xmlns:p14="http://schemas.microsoft.com/office/powerpoint/2010/main" val="4117276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3" name="Espaço Reservado para Imagem de Slide 1"/>
          <p:cNvSpPr>
            <a:spLocks noGrp="1" noRot="1" noChangeAspect="1"/>
          </p:cNvSpPr>
          <p:nvPr>
            <p:ph type="sldImg"/>
          </p:nvPr>
        </p:nvSpPr>
        <p:spPr/>
      </p:sp>
      <p:sp>
        <p:nvSpPr>
          <p:cNvPr id="1048724" name="Espaço Reservado para Anotações 2"/>
          <p:cNvSpPr>
            <a:spLocks noGrp="1"/>
          </p:cNvSpPr>
          <p:nvPr>
            <p:ph type="body" idx="1"/>
          </p:nvPr>
        </p:nvSpPr>
        <p:spPr/>
        <p:txBody>
          <a:bodyPr/>
          <a:lstStyle/>
          <a:p>
            <a:r>
              <a:rPr lang="pt-BR" sz="1200" b="0" i="0" u="none" strike="noStrike" kern="1200" baseline="0" dirty="0" smtClean="0">
                <a:solidFill>
                  <a:schemeClr val="tx1"/>
                </a:solidFill>
                <a:latin typeface="+mn-lt"/>
                <a:ea typeface="+mn-ea"/>
                <a:cs typeface="+mn-cs"/>
              </a:rPr>
              <a:t>Primeiramente, deve-se realizar a investigação do diagnóstico para o HIV da </a:t>
            </a:r>
            <a:r>
              <a:rPr lang="pt-BR" sz="1200" b="1" i="0" u="none" strike="noStrike" kern="1200" baseline="0" dirty="0" smtClean="0">
                <a:solidFill>
                  <a:schemeClr val="tx1"/>
                </a:solidFill>
                <a:latin typeface="+mn-lt"/>
                <a:ea typeface="+mn-ea"/>
                <a:cs typeface="+mn-cs"/>
              </a:rPr>
              <a:t>pessoa exposta</a:t>
            </a:r>
            <a:r>
              <a:rPr lang="pt-BR" sz="1200" b="0" i="0" u="none" strike="noStrike" kern="1200" baseline="0" dirty="0" smtClean="0">
                <a:solidFill>
                  <a:schemeClr val="tx1"/>
                </a:solidFill>
                <a:latin typeface="+mn-lt"/>
                <a:ea typeface="+mn-ea"/>
                <a:cs typeface="+mn-cs"/>
              </a:rPr>
              <a:t>: </a:t>
            </a:r>
          </a:p>
          <a:p>
            <a:r>
              <a:rPr lang="pt-BR" sz="1200" b="0" i="0" u="none" strike="noStrike" kern="1200" baseline="0" dirty="0" smtClean="0">
                <a:solidFill>
                  <a:schemeClr val="tx1"/>
                </a:solidFill>
                <a:latin typeface="+mn-lt"/>
                <a:ea typeface="+mn-ea"/>
                <a:cs typeface="+mn-cs"/>
              </a:rPr>
              <a:t> Se positivo: </a:t>
            </a:r>
            <a:r>
              <a:rPr lang="pt-BR" sz="1200" b="1" i="0" u="none" strike="noStrike" kern="1200" baseline="0" dirty="0" smtClean="0">
                <a:solidFill>
                  <a:schemeClr val="tx1"/>
                </a:solidFill>
                <a:latin typeface="+mn-lt"/>
                <a:ea typeface="+mn-ea"/>
                <a:cs typeface="+mn-cs"/>
              </a:rPr>
              <a:t>a PEP não está indicada</a:t>
            </a:r>
            <a:r>
              <a:rPr lang="pt-BR" sz="1200" b="0" i="0" u="none" strike="noStrike" kern="1200" baseline="0" dirty="0" smtClean="0">
                <a:solidFill>
                  <a:schemeClr val="tx1"/>
                </a:solidFill>
                <a:latin typeface="+mn-lt"/>
                <a:ea typeface="+mn-ea"/>
                <a:cs typeface="+mn-cs"/>
              </a:rPr>
              <a:t>. A infecção pelo HIV ocorreu antes da exposição e a pessoa deve ser encaminhada para acompanhamento clínico e início da terapia antirretroviral. </a:t>
            </a:r>
          </a:p>
          <a:p>
            <a:r>
              <a:rPr lang="pt-BR" sz="1200" b="0" i="0" u="none" strike="noStrike" kern="1200" baseline="0" dirty="0" smtClean="0">
                <a:solidFill>
                  <a:schemeClr val="tx1"/>
                </a:solidFill>
                <a:latin typeface="+mn-lt"/>
                <a:ea typeface="+mn-ea"/>
                <a:cs typeface="+mn-cs"/>
              </a:rPr>
              <a:t> Se negativo: avaliar o </a:t>
            </a:r>
            <a:r>
              <a:rPr lang="pt-BR" sz="1200" b="0" i="1" u="none" strike="noStrike" kern="1200" baseline="0" dirty="0" smtClean="0">
                <a:solidFill>
                  <a:schemeClr val="tx1"/>
                </a:solidFill>
                <a:latin typeface="+mn-lt"/>
                <a:ea typeface="+mn-ea"/>
                <a:cs typeface="+mn-cs"/>
              </a:rPr>
              <a:t>status </a:t>
            </a:r>
            <a:r>
              <a:rPr lang="pt-BR" sz="1200" b="0" i="0" u="none" strike="noStrike" kern="1200" baseline="0" dirty="0" smtClean="0">
                <a:solidFill>
                  <a:schemeClr val="tx1"/>
                </a:solidFill>
                <a:latin typeface="+mn-lt"/>
                <a:ea typeface="+mn-ea"/>
                <a:cs typeface="+mn-cs"/>
              </a:rPr>
              <a:t>da pessoa fonte quanto à infecção pelo HIV, quando possível. </a:t>
            </a:r>
          </a:p>
          <a:p>
            <a:r>
              <a:rPr lang="pt-BR" sz="1200" b="0" i="0" u="none" strike="noStrike" kern="1200" baseline="0" dirty="0" smtClean="0">
                <a:solidFill>
                  <a:schemeClr val="tx1"/>
                </a:solidFill>
                <a:latin typeface="+mn-lt"/>
                <a:ea typeface="+mn-ea"/>
                <a:cs typeface="+mn-cs"/>
              </a:rPr>
              <a:t> Na impossibilidade de realização do diagnóstico imediato da infecção pelo HIV na pessoa exposta: avaliar o </a:t>
            </a:r>
            <a:r>
              <a:rPr lang="pt-BR" sz="1200" b="0" i="1" u="none" strike="noStrike" kern="1200" baseline="0" dirty="0" smtClean="0">
                <a:solidFill>
                  <a:schemeClr val="tx1"/>
                </a:solidFill>
                <a:latin typeface="+mn-lt"/>
                <a:ea typeface="+mn-ea"/>
                <a:cs typeface="+mn-cs"/>
              </a:rPr>
              <a:t>status </a:t>
            </a:r>
            <a:r>
              <a:rPr lang="pt-BR" sz="1200" b="0" i="0" u="none" strike="noStrike" kern="1200" baseline="0" dirty="0" smtClean="0">
                <a:solidFill>
                  <a:schemeClr val="tx1"/>
                </a:solidFill>
                <a:latin typeface="+mn-lt"/>
                <a:ea typeface="+mn-ea"/>
                <a:cs typeface="+mn-cs"/>
              </a:rPr>
              <a:t>da pessoa fonte quanto à infecção pelo HIV, quando possível. </a:t>
            </a: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Quanto ao </a:t>
            </a:r>
            <a:r>
              <a:rPr lang="pt-BR" sz="1200" b="0" i="1" u="none" strike="noStrike" kern="1200" baseline="0" dirty="0" smtClean="0">
                <a:solidFill>
                  <a:schemeClr val="tx1"/>
                </a:solidFill>
                <a:latin typeface="+mn-lt"/>
                <a:ea typeface="+mn-ea"/>
                <a:cs typeface="+mn-cs"/>
              </a:rPr>
              <a:t>status </a:t>
            </a:r>
            <a:r>
              <a:rPr lang="pt-BR" sz="1200" b="0" i="0" u="none" strike="noStrike" kern="1200" baseline="0" dirty="0" smtClean="0">
                <a:solidFill>
                  <a:schemeClr val="tx1"/>
                </a:solidFill>
                <a:latin typeface="+mn-lt"/>
                <a:ea typeface="+mn-ea"/>
                <a:cs typeface="+mn-cs"/>
              </a:rPr>
              <a:t>da </a:t>
            </a:r>
            <a:r>
              <a:rPr lang="pt-BR" sz="1200" b="1" i="0" u="none" strike="noStrike" kern="1200" baseline="0" dirty="0" smtClean="0">
                <a:solidFill>
                  <a:schemeClr val="tx1"/>
                </a:solidFill>
                <a:latin typeface="+mn-lt"/>
                <a:ea typeface="+mn-ea"/>
                <a:cs typeface="+mn-cs"/>
              </a:rPr>
              <a:t>pessoa fonte </a:t>
            </a:r>
            <a:r>
              <a:rPr lang="pt-BR" sz="1200" b="0" i="0" u="none" strike="noStrike" kern="1200" baseline="0" dirty="0" smtClean="0">
                <a:solidFill>
                  <a:schemeClr val="tx1"/>
                </a:solidFill>
                <a:latin typeface="+mn-lt"/>
                <a:ea typeface="+mn-ea"/>
                <a:cs typeface="+mn-cs"/>
              </a:rPr>
              <a:t>em relação à infecção pelo HIV: </a:t>
            </a:r>
          </a:p>
          <a:p>
            <a:r>
              <a:rPr lang="pt-BR" sz="1200" b="0" i="0" u="none" strike="noStrike" kern="1200" baseline="0" dirty="0" smtClean="0">
                <a:solidFill>
                  <a:schemeClr val="tx1"/>
                </a:solidFill>
                <a:latin typeface="+mn-lt"/>
                <a:ea typeface="+mn-ea"/>
                <a:cs typeface="+mn-cs"/>
              </a:rPr>
              <a:t> Se negativo: </a:t>
            </a:r>
            <a:r>
              <a:rPr lang="pt-BR" sz="1200" b="1" i="0" u="none" strike="noStrike" kern="1200" baseline="0" dirty="0" smtClean="0">
                <a:solidFill>
                  <a:schemeClr val="tx1"/>
                </a:solidFill>
                <a:latin typeface="+mn-lt"/>
                <a:ea typeface="+mn-ea"/>
                <a:cs typeface="+mn-cs"/>
              </a:rPr>
              <a:t>a PEP não está indicada</a:t>
            </a:r>
            <a:r>
              <a:rPr lang="pt-BR" sz="1200" b="0" i="0" u="none" strike="noStrike" kern="1200" baseline="0" dirty="0" smtClean="0">
                <a:solidFill>
                  <a:schemeClr val="tx1"/>
                </a:solidFill>
                <a:latin typeface="+mn-lt"/>
                <a:ea typeface="+mn-ea"/>
                <a:cs typeface="+mn-cs"/>
              </a:rPr>
              <a:t>*. </a:t>
            </a:r>
          </a:p>
          <a:p>
            <a:endParaRPr lang="pt-BR" sz="1200" b="0" i="0" u="none" strike="noStrike" kern="1200" baseline="0" dirty="0" smtClean="0">
              <a:solidFill>
                <a:schemeClr val="tx1"/>
              </a:solidFill>
              <a:latin typeface="+mn-lt"/>
              <a:ea typeface="+mn-ea"/>
              <a:cs typeface="+mn-cs"/>
            </a:endParaRPr>
          </a:p>
          <a:p>
            <a:r>
              <a:rPr lang="pt-BR" sz="1200" b="1" i="0" u="none" strike="noStrike" kern="1200" baseline="0" dirty="0" smtClean="0">
                <a:solidFill>
                  <a:schemeClr val="tx1"/>
                </a:solidFill>
                <a:latin typeface="+mn-lt"/>
                <a:ea typeface="+mn-ea"/>
                <a:cs typeface="+mn-cs"/>
              </a:rPr>
              <a:t>*</a:t>
            </a:r>
            <a:r>
              <a:rPr lang="pt-BR" sz="1200" b="0" i="0" u="none" strike="noStrike" kern="1200" baseline="0" dirty="0" smtClean="0">
                <a:solidFill>
                  <a:schemeClr val="tx1"/>
                </a:solidFill>
                <a:latin typeface="+mn-lt"/>
                <a:ea typeface="+mn-ea"/>
                <a:cs typeface="+mn-cs"/>
              </a:rPr>
              <a:t>Contudo, a PEP poderá ser indicada quando a pessoa fonte tiver história de exposição de risco nos últimos 30 dias, devido à possibilidade de resultados falso-negativos de testes imunológicos de diagnóstico (rápidos ou laboratoriais) durante o período de janela imunológica. No caso de utilização de testes de fluido oral, considerar janela imunológica de 90 dias. </a:t>
            </a:r>
          </a:p>
          <a:p>
            <a:r>
              <a:rPr lang="pt-BR" sz="1200" b="0" i="0" u="none" strike="noStrike" kern="1200" baseline="0" dirty="0" smtClean="0">
                <a:solidFill>
                  <a:schemeClr val="tx1"/>
                </a:solidFill>
                <a:latin typeface="+mn-lt"/>
                <a:ea typeface="+mn-ea"/>
                <a:cs typeface="+mn-cs"/>
              </a:rPr>
              <a:t> Se desconhecido: em qualquer situação em que a infecção pelo HIV não possa ser descartada na pessoa fonte, </a:t>
            </a:r>
            <a:r>
              <a:rPr lang="pt-BR" sz="1200" b="1" i="0" u="none" strike="noStrike" kern="1200" baseline="0" dirty="0" smtClean="0">
                <a:solidFill>
                  <a:schemeClr val="tx1"/>
                </a:solidFill>
                <a:latin typeface="+mn-lt"/>
                <a:ea typeface="+mn-ea"/>
                <a:cs typeface="+mn-cs"/>
              </a:rPr>
              <a:t>a PEP está indicada. </a:t>
            </a:r>
            <a:endParaRPr lang="pt-BR" sz="1200" b="0" i="0" u="none" strike="noStrike" kern="1200" baseline="0" dirty="0" smtClean="0">
              <a:solidFill>
                <a:schemeClr val="tx1"/>
              </a:solidFill>
              <a:latin typeface="+mn-lt"/>
              <a:ea typeface="+mn-ea"/>
              <a:cs typeface="+mn-cs"/>
            </a:endParaRP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Exemplos: pessoa fonte desconhecida ou impossibilidade de realização do diagnóstico da infecção pelo HIV na pessoa fonte (paciente transferido para outra instituição, alta hospitalar ou óbito, violência sexual com autor desconhecido, parceria sexual com sorologia desconhecida) ou testes rápidos discordantes. </a:t>
            </a:r>
          </a:p>
          <a:p>
            <a:r>
              <a:rPr lang="pt-BR" sz="1200" b="0" i="0" u="none" strike="noStrike" kern="1200" baseline="0" dirty="0" smtClean="0">
                <a:solidFill>
                  <a:schemeClr val="tx1"/>
                </a:solidFill>
                <a:latin typeface="+mn-lt"/>
                <a:ea typeface="+mn-ea"/>
                <a:cs typeface="+mn-cs"/>
              </a:rPr>
              <a:t> Se positivo: </a:t>
            </a:r>
            <a:r>
              <a:rPr lang="pt-BR" sz="1200" b="1" i="0" u="none" strike="noStrike" kern="1200" baseline="0" dirty="0" smtClean="0">
                <a:solidFill>
                  <a:schemeClr val="tx1"/>
                </a:solidFill>
                <a:latin typeface="+mn-lt"/>
                <a:ea typeface="+mn-ea"/>
                <a:cs typeface="+mn-cs"/>
              </a:rPr>
              <a:t>a PEP está indicada</a:t>
            </a:r>
            <a:r>
              <a:rPr lang="pt-BR" sz="1200" b="0" i="0" u="none" strike="noStrike" kern="1200" baseline="0" dirty="0" smtClean="0">
                <a:solidFill>
                  <a:schemeClr val="tx1"/>
                </a:solidFill>
                <a:latin typeface="+mn-lt"/>
                <a:ea typeface="+mn-ea"/>
                <a:cs typeface="+mn-cs"/>
              </a:rPr>
              <a:t>. </a:t>
            </a: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Os resultados da investigação diagnóstica devem ser sempre comunicados à pessoa que foi testada. Caso seja feito o diagnóstico da infecção pelo HIV na pessoa fonte, </a:t>
            </a:r>
            <a:endParaRPr lang="pt-BR" dirty="0"/>
          </a:p>
        </p:txBody>
      </p:sp>
      <p:sp>
        <p:nvSpPr>
          <p:cNvPr id="1048725" name="Espaço Reservado para Número de Slide 3"/>
          <p:cNvSpPr>
            <a:spLocks noGrp="1"/>
          </p:cNvSpPr>
          <p:nvPr>
            <p:ph type="sldNum" sz="quarter" idx="10"/>
          </p:nvPr>
        </p:nvSpPr>
        <p:spPr/>
        <p:txBody>
          <a:bodyPr/>
          <a:lstStyle/>
          <a:p>
            <a:fld id="{B49754F3-11B7-4554-955F-825315E02630}" type="slidenum">
              <a:rPr lang="pt-BR" smtClean="0"/>
              <a:t>47</a:t>
            </a:fld>
            <a:endParaRPr lang="pt-BR"/>
          </a:p>
        </p:txBody>
      </p:sp>
    </p:spTree>
    <p:extLst>
      <p:ext uri="{BB962C8B-B14F-4D97-AF65-F5344CB8AC3E}">
        <p14:creationId xmlns:p14="http://schemas.microsoft.com/office/powerpoint/2010/main" val="1199322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3" name="Espaço Reservado para Imagem de Slide 1"/>
          <p:cNvSpPr>
            <a:spLocks noGrp="1" noRot="1" noChangeAspect="1"/>
          </p:cNvSpPr>
          <p:nvPr>
            <p:ph type="sldImg"/>
          </p:nvPr>
        </p:nvSpPr>
        <p:spPr/>
      </p:sp>
      <p:sp>
        <p:nvSpPr>
          <p:cNvPr id="1048734" name="Espaço Reservado para Anotações 2"/>
          <p:cNvSpPr>
            <a:spLocks noGrp="1"/>
          </p:cNvSpPr>
          <p:nvPr>
            <p:ph type="body" idx="1"/>
          </p:nvPr>
        </p:nvSpPr>
        <p:spPr/>
        <p:txBody>
          <a:bodyPr/>
          <a:lstStyle/>
          <a:p>
            <a:r>
              <a:rPr lang="pt-BR" sz="1200" b="0" i="0" u="none" strike="noStrike" kern="1200" baseline="0" dirty="0" smtClean="0">
                <a:solidFill>
                  <a:schemeClr val="tx1"/>
                </a:solidFill>
                <a:latin typeface="+mn-lt"/>
                <a:ea typeface="+mn-ea"/>
                <a:cs typeface="+mn-cs"/>
              </a:rPr>
              <a:t>Apesar da melhor tolerabilidade, o TDF está associado com a possibilidade de toxicidade renal, especialmente em pessoas com doenças renais preexistentes (ou com fatores de risco). Na terapia antirretroviral, recomenda-se que o TDF seja evitado quando a taxa de filtração glomerular for menor que &lt; 50 </a:t>
            </a:r>
            <a:r>
              <a:rPr lang="pt-BR" sz="1200" b="0" i="0" u="none" strike="noStrike" kern="1200" baseline="0" dirty="0" err="1" smtClean="0">
                <a:solidFill>
                  <a:schemeClr val="tx1"/>
                </a:solidFill>
                <a:latin typeface="+mn-lt"/>
                <a:ea typeface="+mn-ea"/>
                <a:cs typeface="+mn-cs"/>
              </a:rPr>
              <a:t>mL</a:t>
            </a:r>
            <a:r>
              <a:rPr lang="pt-BR" sz="1200" b="0" i="0" u="none" strike="noStrike" kern="1200" baseline="0" dirty="0" smtClean="0">
                <a:solidFill>
                  <a:schemeClr val="tx1"/>
                </a:solidFill>
                <a:latin typeface="+mn-lt"/>
                <a:ea typeface="+mn-ea"/>
                <a:cs typeface="+mn-cs"/>
              </a:rPr>
              <a:t>/min ou em pessoas com história de longa duração de diabetes, hipertensão arterial descontrolada ou insuficiência renal. Essas considerações podem ser menos relevantes quando o TDF é usado nos esquemas de PEP, já que a duração da exposição ao medicamento será curta (28 dias). </a:t>
            </a:r>
          </a:p>
          <a:p>
            <a:r>
              <a:rPr lang="pt-BR" sz="1200" b="0" i="0" u="none" strike="noStrike" kern="1200" baseline="0" dirty="0" smtClean="0">
                <a:solidFill>
                  <a:schemeClr val="tx1"/>
                </a:solidFill>
                <a:latin typeface="+mn-lt"/>
                <a:ea typeface="+mn-ea"/>
                <a:cs typeface="+mn-cs"/>
              </a:rPr>
              <a:t>Existe também a preocupação com o risco potencial de exacerbação (“</a:t>
            </a:r>
            <a:r>
              <a:rPr lang="pt-BR" sz="1200" b="0" i="0" u="none" strike="noStrike" kern="1200" baseline="0" dirty="0" err="1" smtClean="0">
                <a:solidFill>
                  <a:schemeClr val="tx1"/>
                </a:solidFill>
                <a:latin typeface="+mn-lt"/>
                <a:ea typeface="+mn-ea"/>
                <a:cs typeface="+mn-cs"/>
              </a:rPr>
              <a:t>flares</a:t>
            </a:r>
            <a:r>
              <a:rPr lang="pt-BR" sz="1200" b="0" i="0" u="none" strike="noStrike" kern="1200" baseline="0" dirty="0" smtClean="0">
                <a:solidFill>
                  <a:schemeClr val="tx1"/>
                </a:solidFill>
                <a:latin typeface="+mn-lt"/>
                <a:ea typeface="+mn-ea"/>
                <a:cs typeface="+mn-cs"/>
              </a:rPr>
              <a:t>” hepáticos) entre pessoas infectadas pelo vírus da hepatite B (HBV) quando os esquemas de PEP com TDF são finalizados; isso já foi descrito em casos de terapia antirretroviral com TDF. Tal risco é pouco conhecido e merece estudos futuros, mas a avaliação do </a:t>
            </a:r>
            <a:r>
              <a:rPr lang="pt-BR" sz="1200" b="0" i="1" u="none" strike="noStrike" kern="1200" baseline="0" dirty="0" smtClean="0">
                <a:solidFill>
                  <a:schemeClr val="tx1"/>
                </a:solidFill>
                <a:latin typeface="+mn-lt"/>
                <a:ea typeface="+mn-ea"/>
                <a:cs typeface="+mn-cs"/>
              </a:rPr>
              <a:t>status </a:t>
            </a:r>
            <a:r>
              <a:rPr lang="pt-BR" sz="1200" b="0" i="0" u="none" strike="noStrike" kern="1200" baseline="0" dirty="0" smtClean="0">
                <a:solidFill>
                  <a:schemeClr val="tx1"/>
                </a:solidFill>
                <a:latin typeface="+mn-lt"/>
                <a:ea typeface="+mn-ea"/>
                <a:cs typeface="+mn-cs"/>
              </a:rPr>
              <a:t>sorológico de HBV não deve ser uma pré-condição para o oferecimento de PEP com o TDF. Assim, recomenda-se que pessoas </a:t>
            </a:r>
            <a:r>
              <a:rPr lang="pt-BR" sz="1200" b="0" i="0" u="none" strike="noStrike" kern="1200" baseline="0" dirty="0" err="1" smtClean="0">
                <a:solidFill>
                  <a:schemeClr val="tx1"/>
                </a:solidFill>
                <a:latin typeface="+mn-lt"/>
                <a:ea typeface="+mn-ea"/>
                <a:cs typeface="+mn-cs"/>
              </a:rPr>
              <a:t>coinfectadas</a:t>
            </a:r>
            <a:r>
              <a:rPr lang="pt-BR" sz="1200" b="0" i="0" u="none" strike="noStrike" kern="1200" baseline="0" dirty="0" smtClean="0">
                <a:solidFill>
                  <a:schemeClr val="tx1"/>
                </a:solidFill>
                <a:latin typeface="+mn-lt"/>
                <a:ea typeface="+mn-ea"/>
                <a:cs typeface="+mn-cs"/>
              </a:rPr>
              <a:t> pelo HBV iniciem a PEP e sejam encaminhadas para serviços de referência. </a:t>
            </a:r>
          </a:p>
          <a:p>
            <a:r>
              <a:rPr lang="pt-BR" sz="1200" b="0" i="0" u="none" strike="noStrike" kern="1200" baseline="0" dirty="0" smtClean="0">
                <a:solidFill>
                  <a:schemeClr val="tx1"/>
                </a:solidFill>
                <a:latin typeface="+mn-lt"/>
                <a:ea typeface="+mn-ea"/>
                <a:cs typeface="+mn-cs"/>
              </a:rPr>
              <a:t>Nos casos em que o TDF não é tolerado ou é contraindicado, a combinação de AZT+3TC é recomendada como alternativa. </a:t>
            </a:r>
          </a:p>
          <a:p>
            <a:r>
              <a:rPr lang="pt-BR" sz="1200" b="0" i="0" u="none" strike="noStrike" kern="1200" baseline="0" dirty="0" smtClean="0">
                <a:solidFill>
                  <a:schemeClr val="tx1"/>
                </a:solidFill>
                <a:latin typeface="+mn-lt"/>
                <a:ea typeface="+mn-ea"/>
                <a:cs typeface="+mn-cs"/>
              </a:rPr>
              <a:t>Deve-se questionar a pessoa exposta sobre o uso de medicamentos que interfiram com acidez gástrica. No caso de uso dos inibidores da bomba de próton (por exemplo, </a:t>
            </a:r>
            <a:r>
              <a:rPr lang="pt-BR" sz="1200" b="0" i="0" u="none" strike="noStrike" kern="1200" baseline="0" dirty="0" err="1" smtClean="0">
                <a:solidFill>
                  <a:schemeClr val="tx1"/>
                </a:solidFill>
                <a:latin typeface="+mn-lt"/>
                <a:ea typeface="+mn-ea"/>
                <a:cs typeface="+mn-cs"/>
              </a:rPr>
              <a:t>omeprazol</a:t>
            </a:r>
            <a:r>
              <a:rPr lang="pt-BR" sz="1200" b="0" i="0" u="none" strike="noStrike" kern="1200" baseline="0" dirty="0" smtClean="0">
                <a:solidFill>
                  <a:schemeClr val="tx1"/>
                </a:solidFill>
                <a:latin typeface="+mn-lt"/>
                <a:ea typeface="+mn-ea"/>
                <a:cs typeface="+mn-cs"/>
              </a:rPr>
              <a:t>), o uso do </a:t>
            </a:r>
            <a:r>
              <a:rPr lang="pt-BR" sz="1200" b="0" i="0" u="none" strike="noStrike" kern="1200" baseline="0" dirty="0" err="1" smtClean="0">
                <a:solidFill>
                  <a:schemeClr val="tx1"/>
                </a:solidFill>
                <a:latin typeface="+mn-lt"/>
                <a:ea typeface="+mn-ea"/>
                <a:cs typeface="+mn-cs"/>
              </a:rPr>
              <a:t>atazanavir</a:t>
            </a:r>
            <a:r>
              <a:rPr lang="pt-BR" sz="1200" b="0" i="0" u="none" strike="noStrike" kern="1200" baseline="0" dirty="0" smtClean="0">
                <a:solidFill>
                  <a:schemeClr val="tx1"/>
                </a:solidFill>
                <a:latin typeface="+mn-lt"/>
                <a:ea typeface="+mn-ea"/>
                <a:cs typeface="+mn-cs"/>
              </a:rPr>
              <a:t>/r está contraindicado. Já no caso de uso concomitante de antagonista de receptores de H2 (por exemplo, </a:t>
            </a:r>
            <a:r>
              <a:rPr lang="pt-BR" sz="1200" b="0" i="0" u="none" strike="noStrike" kern="1200" baseline="0" dirty="0" err="1" smtClean="0">
                <a:solidFill>
                  <a:schemeClr val="tx1"/>
                </a:solidFill>
                <a:latin typeface="+mn-lt"/>
                <a:ea typeface="+mn-ea"/>
                <a:cs typeface="+mn-cs"/>
              </a:rPr>
              <a:t>ranitidina</a:t>
            </a:r>
            <a:r>
              <a:rPr lang="pt-BR" sz="1200" b="0" i="0" u="none" strike="noStrike" kern="1200" baseline="0" dirty="0" smtClean="0">
                <a:solidFill>
                  <a:schemeClr val="tx1"/>
                </a:solidFill>
                <a:latin typeface="+mn-lt"/>
                <a:ea typeface="+mn-ea"/>
                <a:cs typeface="+mn-cs"/>
              </a:rPr>
              <a:t>), espera-se uma redução da concentração plasmática do </a:t>
            </a:r>
            <a:r>
              <a:rPr lang="pt-BR" sz="1200" b="0" i="0" u="none" strike="noStrike" kern="1200" baseline="0" dirty="0" err="1" smtClean="0">
                <a:solidFill>
                  <a:schemeClr val="tx1"/>
                </a:solidFill>
                <a:latin typeface="+mn-lt"/>
                <a:ea typeface="+mn-ea"/>
                <a:cs typeface="+mn-cs"/>
              </a:rPr>
              <a:t>atazanavir</a:t>
            </a:r>
            <a:r>
              <a:rPr lang="pt-BR" sz="1200" b="0" i="0" u="none" strike="noStrike" kern="1200" baseline="0" dirty="0" smtClean="0">
                <a:solidFill>
                  <a:schemeClr val="tx1"/>
                </a:solidFill>
                <a:latin typeface="+mn-lt"/>
                <a:ea typeface="+mn-ea"/>
                <a:cs typeface="+mn-cs"/>
              </a:rPr>
              <a:t>/r. Assim, para minimizar esse efeito, o ATV/r e os antagonistas de receptores de H2 devem ser administrados com o maior intervalo possível, preferencialmente 12h. </a:t>
            </a:r>
          </a:p>
          <a:p>
            <a:r>
              <a:rPr lang="pt-BR" sz="1200" b="0" i="0" u="none" strike="noStrike" kern="1200" baseline="0" dirty="0" smtClean="0">
                <a:solidFill>
                  <a:schemeClr val="tx1"/>
                </a:solidFill>
                <a:latin typeface="+mn-lt"/>
                <a:ea typeface="+mn-ea"/>
                <a:cs typeface="+mn-cs"/>
              </a:rPr>
              <a:t>Para a estruturação de esquemas alternativos sem o ATV/r, recomenda-se como terceira droga o LPV/r ou AZT. Os esquemas incluindo LPV/r têm como principal desvantagem um maior número de comprimidos e uma maior dosagem de </a:t>
            </a:r>
            <a:r>
              <a:rPr lang="pt-BR" sz="1200" b="0" i="0" u="none" strike="noStrike" kern="1200" baseline="0" dirty="0" err="1" smtClean="0">
                <a:solidFill>
                  <a:schemeClr val="tx1"/>
                </a:solidFill>
                <a:latin typeface="+mn-lt"/>
                <a:ea typeface="+mn-ea"/>
                <a:cs typeface="+mn-cs"/>
              </a:rPr>
              <a:t>ritonavir</a:t>
            </a:r>
            <a:r>
              <a:rPr lang="pt-BR" sz="1200" b="0" i="0" u="none" strike="noStrike" kern="1200" baseline="0" dirty="0" smtClean="0">
                <a:solidFill>
                  <a:schemeClr val="tx1"/>
                </a:solidFill>
                <a:latin typeface="+mn-lt"/>
                <a:ea typeface="+mn-ea"/>
                <a:cs typeface="+mn-cs"/>
              </a:rPr>
              <a:t>. </a:t>
            </a:r>
            <a:endParaRPr lang="pt-BR" dirty="0" smtClean="0"/>
          </a:p>
          <a:p>
            <a:endParaRPr lang="pt-BR" dirty="0"/>
          </a:p>
        </p:txBody>
      </p:sp>
      <p:sp>
        <p:nvSpPr>
          <p:cNvPr id="1048735" name="Espaço Reservado para Número de Slide 3"/>
          <p:cNvSpPr>
            <a:spLocks noGrp="1"/>
          </p:cNvSpPr>
          <p:nvPr>
            <p:ph type="sldNum" sz="quarter" idx="10"/>
          </p:nvPr>
        </p:nvSpPr>
        <p:spPr/>
        <p:txBody>
          <a:bodyPr/>
          <a:lstStyle/>
          <a:p>
            <a:fld id="{B49754F3-11B7-4554-955F-825315E02630}" type="slidenum">
              <a:rPr lang="pt-BR" smtClean="0"/>
              <a:t>49</a:t>
            </a:fld>
            <a:endParaRPr lang="pt-BR"/>
          </a:p>
        </p:txBody>
      </p:sp>
    </p:spTree>
    <p:extLst>
      <p:ext uri="{BB962C8B-B14F-4D97-AF65-F5344CB8AC3E}">
        <p14:creationId xmlns:p14="http://schemas.microsoft.com/office/powerpoint/2010/main" val="2425772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1" name="Espaço Reservado para Imagem de Slide 1"/>
          <p:cNvSpPr>
            <a:spLocks noGrp="1" noRot="1" noChangeAspect="1"/>
          </p:cNvSpPr>
          <p:nvPr>
            <p:ph type="sldImg"/>
          </p:nvPr>
        </p:nvSpPr>
        <p:spPr/>
      </p:sp>
      <p:sp>
        <p:nvSpPr>
          <p:cNvPr id="1048742" name="Espaço Reservado para Anotações 2"/>
          <p:cNvSpPr>
            <a:spLocks noGrp="1"/>
          </p:cNvSpPr>
          <p:nvPr>
            <p:ph type="body" idx="1"/>
          </p:nvPr>
        </p:nvSpPr>
        <p:spPr/>
        <p:txBody>
          <a:bodyPr/>
          <a:lstStyle/>
          <a:p>
            <a:r>
              <a:rPr lang="pt-BR" sz="1200" b="0" i="0" u="none" strike="noStrike" kern="1200" baseline="0" dirty="0" smtClean="0">
                <a:solidFill>
                  <a:schemeClr val="tx1"/>
                </a:solidFill>
                <a:latin typeface="+mn-lt"/>
                <a:ea typeface="+mn-ea"/>
                <a:cs typeface="+mn-cs"/>
              </a:rPr>
              <a:t>Ressalta-se que na escolha do esquema profilático em </a:t>
            </a:r>
            <a:r>
              <a:rPr lang="pt-BR" sz="1200" b="1" i="0" u="none" strike="noStrike" kern="1200" baseline="0" dirty="0" smtClean="0">
                <a:solidFill>
                  <a:schemeClr val="tx1"/>
                </a:solidFill>
                <a:latin typeface="+mn-lt"/>
                <a:ea typeface="+mn-ea"/>
                <a:cs typeface="+mn-cs"/>
              </a:rPr>
              <a:t>exposições, envolvendo fonte sabidamente infectada pelo HIV</a:t>
            </a:r>
            <a:r>
              <a:rPr lang="pt-BR" sz="1200" b="0" i="0" u="none" strike="noStrike" kern="1200" baseline="0" dirty="0" smtClean="0">
                <a:solidFill>
                  <a:schemeClr val="tx1"/>
                </a:solidFill>
                <a:latin typeface="+mn-lt"/>
                <a:ea typeface="+mn-ea"/>
                <a:cs typeface="+mn-cs"/>
              </a:rPr>
              <a:t>, deve-se sempre avaliar a </a:t>
            </a:r>
            <a:r>
              <a:rPr lang="pt-BR" sz="1200" b="1" i="0" u="none" strike="noStrike" kern="1200" baseline="0" dirty="0" smtClean="0">
                <a:solidFill>
                  <a:schemeClr val="tx1"/>
                </a:solidFill>
                <a:latin typeface="+mn-lt"/>
                <a:ea typeface="+mn-ea"/>
                <a:cs typeface="+mn-cs"/>
              </a:rPr>
              <a:t>história de uso dos antirretrovirais (ARV) </a:t>
            </a:r>
            <a:r>
              <a:rPr lang="pt-BR" sz="1200" b="0" i="0" u="none" strike="noStrike" kern="1200" baseline="0" dirty="0" smtClean="0">
                <a:solidFill>
                  <a:schemeClr val="tx1"/>
                </a:solidFill>
                <a:latin typeface="+mn-lt"/>
                <a:ea typeface="+mn-ea"/>
                <a:cs typeface="+mn-cs"/>
              </a:rPr>
              <a:t>e os parâmetros que podem sugerir a presença de cepas virais resistentes. A exposição prévia da pessoa fonte a diversos esquemas antirretrovirais, assim como evidências de falha virológica (carga viral detectável após seis meses de início ou troca de ARV) podem indicar a presença de cepas virais resistentes. </a:t>
            </a:r>
          </a:p>
          <a:p>
            <a:r>
              <a:rPr lang="pt-BR" sz="1200" b="0" i="0" u="none" strike="noStrike" kern="1200" baseline="0" dirty="0" smtClean="0">
                <a:solidFill>
                  <a:schemeClr val="tx1"/>
                </a:solidFill>
                <a:latin typeface="+mn-lt"/>
                <a:ea typeface="+mn-ea"/>
                <a:cs typeface="+mn-cs"/>
              </a:rPr>
              <a:t>Assim, quando a pessoa fonte está em falha virológica, uma avaliação criteriosa deve ser feita por médicos experientes no manejo de casos de resistência viral, para indicação do esquema de PEP, sempre que possível baseada na genotipagem do paciente fonte. Ressalta-se que, </a:t>
            </a:r>
            <a:r>
              <a:rPr lang="pt-BR" sz="1200" b="1" i="0" u="none" strike="noStrike" kern="1200" baseline="0" dirty="0" smtClean="0">
                <a:solidFill>
                  <a:schemeClr val="tx1"/>
                </a:solidFill>
                <a:latin typeface="+mn-lt"/>
                <a:ea typeface="+mn-ea"/>
                <a:cs typeface="+mn-cs"/>
              </a:rPr>
              <a:t>na ausência de um médico especialista ou em caso de indisponibilidade de ARV de terceira linha no momento do atendimento pós-exposição, a profilaxia deve ser iniciada com o esquema preferencial deste Protocolo (TDF + 3TC + ATV/r)</a:t>
            </a:r>
            <a:r>
              <a:rPr lang="pt-BR" sz="1200" b="0" i="0" u="none" strike="noStrike" kern="1200" baseline="0" dirty="0" smtClean="0">
                <a:solidFill>
                  <a:schemeClr val="tx1"/>
                </a:solidFill>
                <a:latin typeface="+mn-lt"/>
                <a:ea typeface="+mn-ea"/>
                <a:cs typeface="+mn-cs"/>
              </a:rPr>
              <a:t>. Nesses casos, recomenda-se que a pessoa exposta seja reavaliada com urgência em serviços de referência para adequação do esquema, se necessário. </a:t>
            </a:r>
            <a:endParaRPr lang="pt-BR" dirty="0"/>
          </a:p>
        </p:txBody>
      </p:sp>
      <p:sp>
        <p:nvSpPr>
          <p:cNvPr id="1048743" name="Espaço Reservado para Número de Slide 3"/>
          <p:cNvSpPr>
            <a:spLocks noGrp="1"/>
          </p:cNvSpPr>
          <p:nvPr>
            <p:ph type="sldNum" sz="quarter" idx="10"/>
          </p:nvPr>
        </p:nvSpPr>
        <p:spPr/>
        <p:txBody>
          <a:bodyPr/>
          <a:lstStyle/>
          <a:p>
            <a:fld id="{B49754F3-11B7-4554-955F-825315E02630}" type="slidenum">
              <a:rPr lang="pt-BR" smtClean="0"/>
              <a:t>51</a:t>
            </a:fld>
            <a:endParaRPr lang="pt-BR"/>
          </a:p>
        </p:txBody>
      </p:sp>
    </p:spTree>
    <p:extLst>
      <p:ext uri="{BB962C8B-B14F-4D97-AF65-F5344CB8AC3E}">
        <p14:creationId xmlns:p14="http://schemas.microsoft.com/office/powerpoint/2010/main" val="3409095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8" name="Espaço Reservado para Imagem de Slide 1"/>
          <p:cNvSpPr>
            <a:spLocks noGrp="1" noRot="1" noChangeAspect="1"/>
          </p:cNvSpPr>
          <p:nvPr>
            <p:ph type="sldImg"/>
          </p:nvPr>
        </p:nvSpPr>
        <p:spPr/>
      </p:sp>
      <p:sp>
        <p:nvSpPr>
          <p:cNvPr id="1048749" name="Espaço Reservado para Anotações 2"/>
          <p:cNvSpPr>
            <a:spLocks noGrp="1"/>
          </p:cNvSpPr>
          <p:nvPr>
            <p:ph type="body" idx="1"/>
          </p:nvPr>
        </p:nvSpPr>
        <p:spPr/>
        <p:txBody>
          <a:bodyPr/>
          <a:lstStyle/>
          <a:p>
            <a:endParaRPr lang="pt-BR" dirty="0"/>
          </a:p>
        </p:txBody>
      </p:sp>
      <p:sp>
        <p:nvSpPr>
          <p:cNvPr id="1048750" name="Espaço Reservado para Número de Slide 3"/>
          <p:cNvSpPr>
            <a:spLocks noGrp="1"/>
          </p:cNvSpPr>
          <p:nvPr>
            <p:ph type="sldNum" sz="quarter" idx="10"/>
          </p:nvPr>
        </p:nvSpPr>
        <p:spPr/>
        <p:txBody>
          <a:bodyPr/>
          <a:lstStyle/>
          <a:p>
            <a:fld id="{B49754F3-11B7-4554-955F-825315E02630}" type="slidenum">
              <a:rPr lang="pt-BR" smtClean="0"/>
              <a:t>53</a:t>
            </a:fld>
            <a:endParaRPr lang="pt-BR"/>
          </a:p>
        </p:txBody>
      </p:sp>
    </p:spTree>
    <p:extLst>
      <p:ext uri="{BB962C8B-B14F-4D97-AF65-F5344CB8AC3E}">
        <p14:creationId xmlns:p14="http://schemas.microsoft.com/office/powerpoint/2010/main" val="2684815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3" name="Espaço Reservado para Imagem de Slide 1"/>
          <p:cNvSpPr>
            <a:spLocks noGrp="1" noRot="1" noChangeAspect="1"/>
          </p:cNvSpPr>
          <p:nvPr>
            <p:ph type="sldImg"/>
          </p:nvPr>
        </p:nvSpPr>
        <p:spPr/>
      </p:sp>
      <p:sp>
        <p:nvSpPr>
          <p:cNvPr id="1048754" name="Espaço Reservado para Anotações 2"/>
          <p:cNvSpPr>
            <a:spLocks noGrp="1"/>
          </p:cNvSpPr>
          <p:nvPr>
            <p:ph type="body" idx="1"/>
          </p:nvPr>
        </p:nvSpPr>
        <p:spPr/>
        <p:txBody>
          <a:bodyPr/>
          <a:lstStyle/>
          <a:p>
            <a:r>
              <a:rPr lang="pt-BR" sz="1200" b="1" i="0" u="none" strike="noStrike" kern="1200" baseline="0" dirty="0" smtClean="0">
                <a:solidFill>
                  <a:schemeClr val="tx1"/>
                </a:solidFill>
                <a:latin typeface="+mn-lt"/>
                <a:ea typeface="+mn-ea"/>
                <a:cs typeface="+mn-cs"/>
              </a:rPr>
              <a:t>Prevenção da infecção pelo HIV durante o uso de PEP </a:t>
            </a:r>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smtClean="0">
                <a:solidFill>
                  <a:schemeClr val="tx1"/>
                </a:solidFill>
                <a:latin typeface="+mn-lt"/>
                <a:ea typeface="+mn-ea"/>
                <a:cs typeface="+mn-cs"/>
              </a:rPr>
              <a:t>Durante o acompanhamento, a pessoa exposta deve ser orientada a manter medidas de prevenção à infecção pelo HIV, como o uso de preservativos em todas as relações sexuais, o não compartilhamento de seringas e agulhas nos casos de uso de drogas injetáveis, além do respeito à contraindicação da doação de sangue, órgãos, tecidos ou esperma e à importância de se evitar a gravidez </a:t>
            </a:r>
            <a:endParaRPr lang="pt-BR" dirty="0" smtClean="0"/>
          </a:p>
          <a:p>
            <a:endParaRPr lang="pt-BR" dirty="0"/>
          </a:p>
        </p:txBody>
      </p:sp>
      <p:sp>
        <p:nvSpPr>
          <p:cNvPr id="1048755" name="Espaço Reservado para Número de Slide 3"/>
          <p:cNvSpPr>
            <a:spLocks noGrp="1"/>
          </p:cNvSpPr>
          <p:nvPr>
            <p:ph type="sldNum" sz="quarter" idx="10"/>
          </p:nvPr>
        </p:nvSpPr>
        <p:spPr/>
        <p:txBody>
          <a:bodyPr/>
          <a:lstStyle/>
          <a:p>
            <a:fld id="{B49754F3-11B7-4554-955F-825315E02630}" type="slidenum">
              <a:rPr lang="pt-BR" smtClean="0"/>
              <a:t>54</a:t>
            </a:fld>
            <a:endParaRPr lang="pt-BR"/>
          </a:p>
        </p:txBody>
      </p:sp>
    </p:spTree>
    <p:extLst>
      <p:ext uri="{BB962C8B-B14F-4D97-AF65-F5344CB8AC3E}">
        <p14:creationId xmlns:p14="http://schemas.microsoft.com/office/powerpoint/2010/main" val="1735507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0" name="Espaço Reservado para Imagem de Slide 1"/>
          <p:cNvSpPr>
            <a:spLocks noGrp="1" noRot="1" noChangeAspect="1"/>
          </p:cNvSpPr>
          <p:nvPr>
            <p:ph type="sldImg"/>
          </p:nvPr>
        </p:nvSpPr>
        <p:spPr/>
      </p:sp>
      <p:sp>
        <p:nvSpPr>
          <p:cNvPr id="1048761" name="Espaço Reservado para Anotações 2"/>
          <p:cNvSpPr>
            <a:spLocks noGrp="1"/>
          </p:cNvSpPr>
          <p:nvPr>
            <p:ph type="body" idx="1"/>
          </p:nvPr>
        </p:nvSpPr>
        <p:spPr/>
        <p:txBody>
          <a:bodyPr/>
          <a:lstStyle/>
          <a:p>
            <a:endParaRPr lang="pt-BR" dirty="0"/>
          </a:p>
        </p:txBody>
      </p:sp>
      <p:sp>
        <p:nvSpPr>
          <p:cNvPr id="1048762" name="Espaço Reservado para Número de Slide 3"/>
          <p:cNvSpPr>
            <a:spLocks noGrp="1"/>
          </p:cNvSpPr>
          <p:nvPr>
            <p:ph type="sldNum" sz="quarter" idx="10"/>
          </p:nvPr>
        </p:nvSpPr>
        <p:spPr/>
        <p:txBody>
          <a:bodyPr/>
          <a:lstStyle/>
          <a:p>
            <a:fld id="{B49754F3-11B7-4554-955F-825315E02630}" type="slidenum">
              <a:rPr lang="pt-BR" smtClean="0"/>
              <a:t>55</a:t>
            </a:fld>
            <a:endParaRPr lang="pt-BR"/>
          </a:p>
        </p:txBody>
      </p:sp>
    </p:spTree>
    <p:extLst>
      <p:ext uri="{BB962C8B-B14F-4D97-AF65-F5344CB8AC3E}">
        <p14:creationId xmlns:p14="http://schemas.microsoft.com/office/powerpoint/2010/main" val="4265897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Ref idx="1002">
        <a:schemeClr val="bg2"/>
      </p:bgRef>
    </p:bg>
    <p:spTree>
      <p:nvGrpSpPr>
        <p:cNvPr id="1" name=""/>
        <p:cNvGrpSpPr/>
        <p:nvPr/>
      </p:nvGrpSpPr>
      <p:grpSpPr>
        <a:xfrm>
          <a:off x="0" y="0"/>
          <a:ext cx="0" cy="0"/>
          <a:chOff x="0" y="0"/>
          <a:chExt cx="0" cy="0"/>
        </a:xfrm>
      </p:grpSpPr>
      <p:sp>
        <p:nvSpPr>
          <p:cNvPr id="1048585"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pt-BR" smtClean="0"/>
              <a:t>Clique para editar o título mestre</a:t>
            </a:r>
            <a:endParaRPr lang="en-US"/>
          </a:p>
        </p:txBody>
      </p:sp>
      <p:sp>
        <p:nvSpPr>
          <p:cNvPr id="1048586"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t-BR" smtClean="0"/>
              <a:t>Clique para editar o estilo do subtítulo mestre</a:t>
            </a:r>
            <a:endParaRPr lang="en-US"/>
          </a:p>
        </p:txBody>
      </p:sp>
      <p:sp>
        <p:nvSpPr>
          <p:cNvPr id="1048587" name="Date Placeholder 29"/>
          <p:cNvSpPr>
            <a:spLocks noGrp="1"/>
          </p:cNvSpPr>
          <p:nvPr>
            <p:ph type="dt" sz="half" idx="10"/>
          </p:nvPr>
        </p:nvSpPr>
        <p:spPr/>
        <p:txBody>
          <a:bodyPr/>
          <a:lstStyle/>
          <a:p>
            <a:fld id="{1AEA8A2D-CB87-4F68-9B01-C90517A8010A}" type="datetimeFigureOut">
              <a:rPr lang="pt-BR"/>
              <a:t>02/08/2019</a:t>
            </a:fld>
            <a:endParaRPr lang="pt-BR"/>
          </a:p>
        </p:txBody>
      </p:sp>
      <p:sp>
        <p:nvSpPr>
          <p:cNvPr id="1048588" name="Footer Placeholder 18"/>
          <p:cNvSpPr>
            <a:spLocks noGrp="1"/>
          </p:cNvSpPr>
          <p:nvPr>
            <p:ph type="ftr" sz="quarter" idx="11"/>
          </p:nvPr>
        </p:nvSpPr>
        <p:spPr/>
        <p:txBody>
          <a:bodyPr/>
          <a:lstStyle/>
          <a:p>
            <a:endParaRPr lang="pt-BR"/>
          </a:p>
        </p:txBody>
      </p:sp>
      <p:sp>
        <p:nvSpPr>
          <p:cNvPr id="1048589" name="Slide Number Placeholder 26"/>
          <p:cNvSpPr>
            <a:spLocks noGrp="1"/>
          </p:cNvSpPr>
          <p:nvPr>
            <p:ph type="sldNum" sz="quarter" idx="12"/>
          </p:nvPr>
        </p:nvSpPr>
        <p:spPr/>
        <p:txBody>
          <a:bodyPr/>
          <a:lstStyle/>
          <a:p>
            <a:fld id="{AE9DACBB-A9E7-4967-904D-A7AD68CE70F1}" type="slidenum">
              <a:rPr lang="pt-B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1048592" name="Title 1"/>
          <p:cNvSpPr>
            <a:spLocks noGrp="1"/>
          </p:cNvSpPr>
          <p:nvPr>
            <p:ph type="title"/>
          </p:nvPr>
        </p:nvSpPr>
        <p:spPr/>
        <p:txBody>
          <a:bodyPr/>
          <a:lstStyle/>
          <a:p>
            <a:r>
              <a:rPr lang="pt-BR" smtClean="0"/>
              <a:t>Clique para editar o título mestre</a:t>
            </a:r>
            <a:endParaRPr lang="en-US"/>
          </a:p>
        </p:txBody>
      </p:sp>
      <p:sp>
        <p:nvSpPr>
          <p:cNvPr id="104859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048594" name="Date Placeholder 9"/>
          <p:cNvSpPr>
            <a:spLocks noGrp="1"/>
          </p:cNvSpPr>
          <p:nvPr>
            <p:ph type="dt" sz="half" idx="10"/>
          </p:nvPr>
        </p:nvSpPr>
        <p:spPr/>
        <p:txBody>
          <a:bodyPr/>
          <a:lstStyle/>
          <a:p>
            <a:fld id="{550DD2BA-43FC-4EAD-B221-75094C50B48F}" type="datetimeFigureOut">
              <a:rPr lang="pt-BR"/>
              <a:t>02/08/2019</a:t>
            </a:fld>
            <a:endParaRPr lang="pt-BR"/>
          </a:p>
        </p:txBody>
      </p:sp>
      <p:sp>
        <p:nvSpPr>
          <p:cNvPr id="1048595" name="Footer Placeholder 21"/>
          <p:cNvSpPr>
            <a:spLocks noGrp="1"/>
          </p:cNvSpPr>
          <p:nvPr>
            <p:ph type="ftr" sz="quarter" idx="11"/>
          </p:nvPr>
        </p:nvSpPr>
        <p:spPr/>
        <p:txBody>
          <a:bodyPr/>
          <a:lstStyle/>
          <a:p>
            <a:endParaRPr lang="pt-BR"/>
          </a:p>
        </p:txBody>
      </p:sp>
      <p:sp>
        <p:nvSpPr>
          <p:cNvPr id="1048596" name="Slide Number Placeholder 17"/>
          <p:cNvSpPr>
            <a:spLocks noGrp="1"/>
          </p:cNvSpPr>
          <p:nvPr>
            <p:ph type="sldNum" sz="quarter" idx="12"/>
          </p:nvPr>
        </p:nvSpPr>
        <p:spPr/>
        <p:txBody>
          <a:bodyPr/>
          <a:lstStyle/>
          <a:p>
            <a:fld id="{E09AEC73-D4B8-4828-9DCE-1D9E5B176C3F}" type="slidenum">
              <a:rPr lang="pt-B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2">
        <a:schemeClr val="bg2"/>
      </p:bgRef>
    </p:bg>
    <p:spTree>
      <p:nvGrpSpPr>
        <p:cNvPr id="1" name=""/>
        <p:cNvGrpSpPr/>
        <p:nvPr/>
      </p:nvGrpSpPr>
      <p:grpSpPr>
        <a:xfrm>
          <a:off x="0" y="0"/>
          <a:ext cx="0" cy="0"/>
          <a:chOff x="0" y="0"/>
          <a:chExt cx="0" cy="0"/>
        </a:xfrm>
      </p:grpSpPr>
      <p:sp>
        <p:nvSpPr>
          <p:cNvPr id="1048804"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pt-BR" smtClean="0"/>
              <a:t>Clique para editar o título mestre</a:t>
            </a:r>
            <a:endParaRPr lang="en-US"/>
          </a:p>
        </p:txBody>
      </p:sp>
      <p:sp>
        <p:nvSpPr>
          <p:cNvPr id="1048805"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t-BR" smtClean="0"/>
              <a:t>Clique para editar o texto mestre</a:t>
            </a:r>
          </a:p>
        </p:txBody>
      </p:sp>
      <p:sp>
        <p:nvSpPr>
          <p:cNvPr id="1048806" name="Date Placeholder 3"/>
          <p:cNvSpPr>
            <a:spLocks noGrp="1"/>
          </p:cNvSpPr>
          <p:nvPr>
            <p:ph type="dt" sz="half" idx="10"/>
          </p:nvPr>
        </p:nvSpPr>
        <p:spPr/>
        <p:txBody>
          <a:bodyPr/>
          <a:lstStyle/>
          <a:p>
            <a:fld id="{6CC704D7-92CF-4EC3-AC64-95A5C9001088}" type="datetimeFigureOut">
              <a:rPr lang="pt-BR"/>
              <a:t>02/08/2019</a:t>
            </a:fld>
            <a:endParaRPr lang="pt-BR"/>
          </a:p>
        </p:txBody>
      </p:sp>
      <p:sp>
        <p:nvSpPr>
          <p:cNvPr id="1048807" name="Footer Placeholder 4"/>
          <p:cNvSpPr>
            <a:spLocks noGrp="1"/>
          </p:cNvSpPr>
          <p:nvPr>
            <p:ph type="ftr" sz="quarter" idx="11"/>
          </p:nvPr>
        </p:nvSpPr>
        <p:spPr/>
        <p:txBody>
          <a:bodyPr/>
          <a:lstStyle/>
          <a:p>
            <a:endParaRPr lang="pt-BR"/>
          </a:p>
        </p:txBody>
      </p:sp>
      <p:sp>
        <p:nvSpPr>
          <p:cNvPr id="1048808" name="Slide Number Placeholder 5"/>
          <p:cNvSpPr>
            <a:spLocks noGrp="1"/>
          </p:cNvSpPr>
          <p:nvPr>
            <p:ph type="sldNum" sz="quarter" idx="12"/>
          </p:nvPr>
        </p:nvSpPr>
        <p:spPr/>
        <p:txBody>
          <a:bodyPr/>
          <a:lstStyle/>
          <a:p>
            <a:fld id="{9990B207-30C2-4867-A745-E1ECFE6B5588}" type="slidenum">
              <a:rPr lang="pt-B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1048768" name="Title 1"/>
          <p:cNvSpPr>
            <a:spLocks noGrp="1"/>
          </p:cNvSpPr>
          <p:nvPr>
            <p:ph type="title"/>
          </p:nvPr>
        </p:nvSpPr>
        <p:spPr>
          <a:xfrm>
            <a:off x="457200" y="704088"/>
            <a:ext cx="8229600" cy="1143000"/>
          </a:xfrm>
        </p:spPr>
        <p:txBody>
          <a:bodyPr/>
          <a:lstStyle/>
          <a:p>
            <a:r>
              <a:rPr lang="pt-BR" smtClean="0"/>
              <a:t>Clique para editar o título mestre</a:t>
            </a:r>
            <a:endParaRPr lang="en-US"/>
          </a:p>
        </p:txBody>
      </p:sp>
      <p:sp>
        <p:nvSpPr>
          <p:cNvPr id="1048769"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048770"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048771" name="Date Placeholder 9"/>
          <p:cNvSpPr>
            <a:spLocks noGrp="1"/>
          </p:cNvSpPr>
          <p:nvPr>
            <p:ph type="dt" sz="half" idx="10"/>
          </p:nvPr>
        </p:nvSpPr>
        <p:spPr/>
        <p:txBody>
          <a:bodyPr/>
          <a:lstStyle/>
          <a:p>
            <a:fld id="{9FF11365-156A-4D7F-A236-FAC69DFBCF68}" type="datetimeFigureOut">
              <a:rPr lang="pt-BR"/>
              <a:t>02/08/2019</a:t>
            </a:fld>
            <a:endParaRPr lang="pt-BR"/>
          </a:p>
        </p:txBody>
      </p:sp>
      <p:sp>
        <p:nvSpPr>
          <p:cNvPr id="1048772" name="Footer Placeholder 21"/>
          <p:cNvSpPr>
            <a:spLocks noGrp="1"/>
          </p:cNvSpPr>
          <p:nvPr>
            <p:ph type="ftr" sz="quarter" idx="11"/>
          </p:nvPr>
        </p:nvSpPr>
        <p:spPr/>
        <p:txBody>
          <a:bodyPr/>
          <a:lstStyle/>
          <a:p>
            <a:endParaRPr lang="pt-BR"/>
          </a:p>
        </p:txBody>
      </p:sp>
      <p:sp>
        <p:nvSpPr>
          <p:cNvPr id="1048773" name="Slide Number Placeholder 17"/>
          <p:cNvSpPr>
            <a:spLocks noGrp="1"/>
          </p:cNvSpPr>
          <p:nvPr>
            <p:ph type="sldNum" sz="quarter" idx="12"/>
          </p:nvPr>
        </p:nvSpPr>
        <p:spPr/>
        <p:txBody>
          <a:bodyPr/>
          <a:lstStyle/>
          <a:p>
            <a:fld id="{F22EC4F1-F169-46C9-8759-1F4EFC9A8CDE}" type="slidenum">
              <a:rPr lang="pt-B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48774" name="Title 1"/>
          <p:cNvSpPr>
            <a:spLocks noGrp="1"/>
          </p:cNvSpPr>
          <p:nvPr>
            <p:ph type="title"/>
          </p:nvPr>
        </p:nvSpPr>
        <p:spPr>
          <a:xfrm>
            <a:off x="457200" y="704088"/>
            <a:ext cx="8229600" cy="1143000"/>
          </a:xfrm>
        </p:spPr>
        <p:txBody>
          <a:bodyPr/>
          <a:lstStyle/>
          <a:p>
            <a:r>
              <a:rPr lang="pt-BR" smtClean="0"/>
              <a:t>Clique para editar o título mestre</a:t>
            </a:r>
            <a:endParaRPr lang="en-US"/>
          </a:p>
        </p:txBody>
      </p:sp>
      <p:sp>
        <p:nvSpPr>
          <p:cNvPr id="1048775"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pt-BR" smtClean="0"/>
              <a:t>Clique para editar o texto mestre</a:t>
            </a:r>
          </a:p>
        </p:txBody>
      </p:sp>
      <p:sp>
        <p:nvSpPr>
          <p:cNvPr id="1048776"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pt-BR" smtClean="0"/>
              <a:t>Clique para editar o texto mestre</a:t>
            </a:r>
          </a:p>
        </p:txBody>
      </p:sp>
      <p:sp>
        <p:nvSpPr>
          <p:cNvPr id="1048777"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048778"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048779" name="Date Placeholder 9"/>
          <p:cNvSpPr>
            <a:spLocks noGrp="1"/>
          </p:cNvSpPr>
          <p:nvPr>
            <p:ph type="dt" sz="half" idx="10"/>
          </p:nvPr>
        </p:nvSpPr>
        <p:spPr/>
        <p:txBody>
          <a:bodyPr/>
          <a:lstStyle/>
          <a:p>
            <a:fld id="{073EC139-BA38-4674-924F-0BC0F75DF7DF}" type="datetimeFigureOut">
              <a:rPr lang="pt-BR"/>
              <a:t>02/08/2019</a:t>
            </a:fld>
            <a:endParaRPr lang="pt-BR"/>
          </a:p>
        </p:txBody>
      </p:sp>
      <p:sp>
        <p:nvSpPr>
          <p:cNvPr id="1048780" name="Footer Placeholder 21"/>
          <p:cNvSpPr>
            <a:spLocks noGrp="1"/>
          </p:cNvSpPr>
          <p:nvPr>
            <p:ph type="ftr" sz="quarter" idx="11"/>
          </p:nvPr>
        </p:nvSpPr>
        <p:spPr/>
        <p:txBody>
          <a:bodyPr/>
          <a:lstStyle/>
          <a:p>
            <a:endParaRPr lang="pt-BR"/>
          </a:p>
        </p:txBody>
      </p:sp>
      <p:sp>
        <p:nvSpPr>
          <p:cNvPr id="1048781" name="Slide Number Placeholder 17"/>
          <p:cNvSpPr>
            <a:spLocks noGrp="1"/>
          </p:cNvSpPr>
          <p:nvPr>
            <p:ph type="sldNum" sz="quarter" idx="12"/>
          </p:nvPr>
        </p:nvSpPr>
        <p:spPr/>
        <p:txBody>
          <a:bodyPr/>
          <a:lstStyle/>
          <a:p>
            <a:fld id="{7627DBEB-9657-43B6-A07A-62C7C4FC75CB}" type="slidenum">
              <a:rPr lang="pt-B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104878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pt-BR" smtClean="0"/>
              <a:t>Clique para editar o título mestre</a:t>
            </a:r>
            <a:endParaRPr lang="en-US"/>
          </a:p>
        </p:txBody>
      </p:sp>
      <p:sp>
        <p:nvSpPr>
          <p:cNvPr id="1048783" name="Date Placeholder 9"/>
          <p:cNvSpPr>
            <a:spLocks noGrp="1"/>
          </p:cNvSpPr>
          <p:nvPr>
            <p:ph type="dt" sz="half" idx="10"/>
          </p:nvPr>
        </p:nvSpPr>
        <p:spPr/>
        <p:txBody>
          <a:bodyPr/>
          <a:lstStyle/>
          <a:p>
            <a:fld id="{5D55DB55-B809-4B6A-A942-7DC50F3842D8}" type="datetimeFigureOut">
              <a:rPr lang="pt-BR"/>
              <a:t>02/08/2019</a:t>
            </a:fld>
            <a:endParaRPr lang="pt-BR"/>
          </a:p>
        </p:txBody>
      </p:sp>
      <p:sp>
        <p:nvSpPr>
          <p:cNvPr id="1048784" name="Footer Placeholder 21"/>
          <p:cNvSpPr>
            <a:spLocks noGrp="1"/>
          </p:cNvSpPr>
          <p:nvPr>
            <p:ph type="ftr" sz="quarter" idx="11"/>
          </p:nvPr>
        </p:nvSpPr>
        <p:spPr/>
        <p:txBody>
          <a:bodyPr/>
          <a:lstStyle/>
          <a:p>
            <a:endParaRPr lang="pt-BR"/>
          </a:p>
        </p:txBody>
      </p:sp>
      <p:sp>
        <p:nvSpPr>
          <p:cNvPr id="1048785" name="Slide Number Placeholder 17"/>
          <p:cNvSpPr>
            <a:spLocks noGrp="1"/>
          </p:cNvSpPr>
          <p:nvPr>
            <p:ph type="sldNum" sz="quarter" idx="12"/>
          </p:nvPr>
        </p:nvSpPr>
        <p:spPr/>
        <p:txBody>
          <a:bodyPr/>
          <a:lstStyle/>
          <a:p>
            <a:fld id="{E5441062-123C-4CED-920E-FF9BEBBCEB49}" type="slidenum">
              <a:rPr lang="pt-B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1048791" name="Date Placeholder 9"/>
          <p:cNvSpPr>
            <a:spLocks noGrp="1"/>
          </p:cNvSpPr>
          <p:nvPr>
            <p:ph type="dt" sz="half" idx="10"/>
          </p:nvPr>
        </p:nvSpPr>
        <p:spPr/>
        <p:txBody>
          <a:bodyPr/>
          <a:lstStyle/>
          <a:p>
            <a:fld id="{C8D5F8D8-00C3-4E38-A1AC-E82B259DD5E7}" type="datetimeFigureOut">
              <a:rPr lang="pt-BR"/>
              <a:t>02/08/2019</a:t>
            </a:fld>
            <a:endParaRPr lang="pt-BR"/>
          </a:p>
        </p:txBody>
      </p:sp>
      <p:sp>
        <p:nvSpPr>
          <p:cNvPr id="1048792" name="Footer Placeholder 21"/>
          <p:cNvSpPr>
            <a:spLocks noGrp="1"/>
          </p:cNvSpPr>
          <p:nvPr>
            <p:ph type="ftr" sz="quarter" idx="11"/>
          </p:nvPr>
        </p:nvSpPr>
        <p:spPr/>
        <p:txBody>
          <a:bodyPr/>
          <a:lstStyle/>
          <a:p>
            <a:endParaRPr lang="pt-BR"/>
          </a:p>
        </p:txBody>
      </p:sp>
      <p:sp>
        <p:nvSpPr>
          <p:cNvPr id="1048793" name="Slide Number Placeholder 17"/>
          <p:cNvSpPr>
            <a:spLocks noGrp="1"/>
          </p:cNvSpPr>
          <p:nvPr>
            <p:ph type="sldNum" sz="quarter" idx="12"/>
          </p:nvPr>
        </p:nvSpPr>
        <p:spPr/>
        <p:txBody>
          <a:bodyPr/>
          <a:lstStyle/>
          <a:p>
            <a:fld id="{5F5D95FC-D32C-48AA-A2E4-9154BB24AE52}" type="slidenum">
              <a:rPr lang="pt-B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1048814"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pt-BR" smtClean="0"/>
              <a:t>Clique para editar o título mestre</a:t>
            </a:r>
            <a:endParaRPr lang="en-US"/>
          </a:p>
        </p:txBody>
      </p:sp>
      <p:sp>
        <p:nvSpPr>
          <p:cNvPr id="1048815"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pt-BR" smtClean="0"/>
              <a:t>Clique para editar o texto mestre</a:t>
            </a:r>
          </a:p>
        </p:txBody>
      </p:sp>
      <p:sp>
        <p:nvSpPr>
          <p:cNvPr id="1048816"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048817" name="Date Placeholder 9"/>
          <p:cNvSpPr>
            <a:spLocks noGrp="1"/>
          </p:cNvSpPr>
          <p:nvPr>
            <p:ph type="dt" sz="half" idx="10"/>
          </p:nvPr>
        </p:nvSpPr>
        <p:spPr/>
        <p:txBody>
          <a:bodyPr/>
          <a:lstStyle/>
          <a:p>
            <a:fld id="{9697F238-8926-4521-9E52-8581F6B3BC71}" type="datetimeFigureOut">
              <a:rPr lang="pt-BR"/>
              <a:t>02/08/2019</a:t>
            </a:fld>
            <a:endParaRPr lang="pt-BR"/>
          </a:p>
        </p:txBody>
      </p:sp>
      <p:sp>
        <p:nvSpPr>
          <p:cNvPr id="1048818" name="Footer Placeholder 21"/>
          <p:cNvSpPr>
            <a:spLocks noGrp="1"/>
          </p:cNvSpPr>
          <p:nvPr>
            <p:ph type="ftr" sz="quarter" idx="11"/>
          </p:nvPr>
        </p:nvSpPr>
        <p:spPr/>
        <p:txBody>
          <a:bodyPr/>
          <a:lstStyle/>
          <a:p>
            <a:endParaRPr lang="pt-BR"/>
          </a:p>
        </p:txBody>
      </p:sp>
      <p:sp>
        <p:nvSpPr>
          <p:cNvPr id="1048819" name="Slide Number Placeholder 17"/>
          <p:cNvSpPr>
            <a:spLocks noGrp="1"/>
          </p:cNvSpPr>
          <p:nvPr>
            <p:ph type="sldNum" sz="quarter" idx="12"/>
          </p:nvPr>
        </p:nvSpPr>
        <p:spPr/>
        <p:txBody>
          <a:bodyPr/>
          <a:lstStyle/>
          <a:p>
            <a:fld id="{8D587DF3-D43C-4D58-A3BD-E290286805C3}" type="slidenum">
              <a:rPr lang="pt-B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048794"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en-US"/>
          </a:p>
        </p:txBody>
      </p:sp>
      <p:sp>
        <p:nvSpPr>
          <p:cNvPr id="1048795"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en-US"/>
          </a:p>
        </p:txBody>
      </p:sp>
      <p:sp>
        <p:nvSpPr>
          <p:cNvPr id="1048796" name="Freeform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pPr>
            <a:endParaRPr lang="en-US">
              <a:latin typeface="+mn-lt"/>
              <a:cs typeface="+mn-cs"/>
            </a:endParaRPr>
          </a:p>
        </p:txBody>
      </p:sp>
      <p:sp>
        <p:nvSpPr>
          <p:cNvPr id="1048797" name="Freeform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pPr>
            <a:endParaRPr lang="en-US">
              <a:latin typeface="+mn-lt"/>
              <a:cs typeface="+mn-cs"/>
            </a:endParaRPr>
          </a:p>
        </p:txBody>
      </p:sp>
      <p:sp>
        <p:nvSpPr>
          <p:cNvPr id="1048798"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pt-BR" smtClean="0"/>
              <a:t>Clique para editar o título mestre</a:t>
            </a:r>
            <a:endParaRPr lang="en-US"/>
          </a:p>
        </p:txBody>
      </p:sp>
      <p:sp>
        <p:nvSpPr>
          <p:cNvPr id="1048799"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pt-BR" smtClean="0"/>
              <a:t>Clique para editar o texto mestre</a:t>
            </a:r>
          </a:p>
        </p:txBody>
      </p:sp>
      <p:sp>
        <p:nvSpPr>
          <p:cNvPr id="1048800"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pt-BR" noProof="0" smtClean="0"/>
              <a:t>Clique no ícone para adicionar uma imagem</a:t>
            </a:r>
            <a:endParaRPr lang="en-US" noProof="0" dirty="0"/>
          </a:p>
        </p:txBody>
      </p:sp>
      <p:sp>
        <p:nvSpPr>
          <p:cNvPr id="1048801" name="Date Placeholder 4"/>
          <p:cNvSpPr>
            <a:spLocks noGrp="1"/>
          </p:cNvSpPr>
          <p:nvPr>
            <p:ph type="dt" sz="half" idx="10"/>
          </p:nvPr>
        </p:nvSpPr>
        <p:spPr/>
        <p:txBody>
          <a:bodyPr/>
          <a:lstStyle/>
          <a:p>
            <a:fld id="{AFC956D0-782D-4590-9ADA-87CCCC8B0348}" type="datetimeFigureOut">
              <a:rPr lang="pt-BR"/>
              <a:t>02/08/2019</a:t>
            </a:fld>
            <a:endParaRPr lang="pt-BR"/>
          </a:p>
        </p:txBody>
      </p:sp>
      <p:sp>
        <p:nvSpPr>
          <p:cNvPr id="1048802" name="Footer Placeholder 5"/>
          <p:cNvSpPr>
            <a:spLocks noGrp="1"/>
          </p:cNvSpPr>
          <p:nvPr>
            <p:ph type="ftr" sz="quarter" idx="11"/>
          </p:nvPr>
        </p:nvSpPr>
        <p:spPr/>
        <p:txBody>
          <a:bodyPr/>
          <a:lstStyle/>
          <a:p>
            <a:endParaRPr lang="pt-BR"/>
          </a:p>
        </p:txBody>
      </p:sp>
      <p:sp>
        <p:nvSpPr>
          <p:cNvPr id="1048803" name="Slide Number Placeholder 6"/>
          <p:cNvSpPr>
            <a:spLocks noGrp="1"/>
          </p:cNvSpPr>
          <p:nvPr>
            <p:ph type="sldNum" sz="quarter" idx="12"/>
          </p:nvPr>
        </p:nvSpPr>
        <p:spPr>
          <a:xfrm>
            <a:off x="8077200" y="6356350"/>
            <a:ext cx="609600" cy="365125"/>
          </a:xfrm>
        </p:spPr>
        <p:txBody>
          <a:bodyPr/>
          <a:lstStyle/>
          <a:p>
            <a:fld id="{8CB239FA-2183-4750-BC9B-C79A926D7DE8}" type="slidenum">
              <a:rPr lang="pt-B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1048809" name="Title 1"/>
          <p:cNvSpPr>
            <a:spLocks noGrp="1"/>
          </p:cNvSpPr>
          <p:nvPr>
            <p:ph type="title"/>
          </p:nvPr>
        </p:nvSpPr>
        <p:spPr/>
        <p:txBody>
          <a:bodyPr/>
          <a:lstStyle/>
          <a:p>
            <a:r>
              <a:rPr lang="pt-BR" smtClean="0"/>
              <a:t>Clique para editar o título mestre</a:t>
            </a:r>
            <a:endParaRPr lang="en-US"/>
          </a:p>
        </p:txBody>
      </p:sp>
      <p:sp>
        <p:nvSpPr>
          <p:cNvPr id="1048810"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048811" name="Date Placeholder 9"/>
          <p:cNvSpPr>
            <a:spLocks noGrp="1"/>
          </p:cNvSpPr>
          <p:nvPr>
            <p:ph type="dt" sz="half" idx="10"/>
          </p:nvPr>
        </p:nvSpPr>
        <p:spPr/>
        <p:txBody>
          <a:bodyPr/>
          <a:lstStyle/>
          <a:p>
            <a:fld id="{A46E418E-F695-43F7-8148-466E023A9391}" type="datetimeFigureOut">
              <a:rPr lang="pt-BR"/>
              <a:t>02/08/2019</a:t>
            </a:fld>
            <a:endParaRPr lang="pt-BR"/>
          </a:p>
        </p:txBody>
      </p:sp>
      <p:sp>
        <p:nvSpPr>
          <p:cNvPr id="1048812" name="Footer Placeholder 21"/>
          <p:cNvSpPr>
            <a:spLocks noGrp="1"/>
          </p:cNvSpPr>
          <p:nvPr>
            <p:ph type="ftr" sz="quarter" idx="11"/>
          </p:nvPr>
        </p:nvSpPr>
        <p:spPr/>
        <p:txBody>
          <a:bodyPr/>
          <a:lstStyle/>
          <a:p>
            <a:endParaRPr lang="pt-BR"/>
          </a:p>
        </p:txBody>
      </p:sp>
      <p:sp>
        <p:nvSpPr>
          <p:cNvPr id="1048813" name="Slide Number Placeholder 17"/>
          <p:cNvSpPr>
            <a:spLocks noGrp="1"/>
          </p:cNvSpPr>
          <p:nvPr>
            <p:ph type="sldNum" sz="quarter" idx="12"/>
          </p:nvPr>
        </p:nvSpPr>
        <p:spPr/>
        <p:txBody>
          <a:bodyPr/>
          <a:lstStyle/>
          <a:p>
            <a:fld id="{CFE776A7-D27D-4AF7-A451-913D2F69BCAF}" type="slidenum">
              <a:rPr lang="pt-B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1048786" name="Vertical Title 1"/>
          <p:cNvSpPr>
            <a:spLocks noGrp="1"/>
          </p:cNvSpPr>
          <p:nvPr>
            <p:ph type="title" orient="vert"/>
          </p:nvPr>
        </p:nvSpPr>
        <p:spPr>
          <a:xfrm>
            <a:off x="6629400" y="914401"/>
            <a:ext cx="2057400" cy="5211763"/>
          </a:xfrm>
        </p:spPr>
        <p:txBody>
          <a:bodyPr vert="eaVert"/>
          <a:lstStyle/>
          <a:p>
            <a:r>
              <a:rPr lang="pt-BR" smtClean="0"/>
              <a:t>Clique para editar o título mestre</a:t>
            </a:r>
            <a:endParaRPr lang="en-US"/>
          </a:p>
        </p:txBody>
      </p:sp>
      <p:sp>
        <p:nvSpPr>
          <p:cNvPr id="1048787" name="Vertical Text Placeholder 2"/>
          <p:cNvSpPr>
            <a:spLocks noGrp="1"/>
          </p:cNvSpPr>
          <p:nvPr>
            <p:ph type="body" orient="vert" idx="1"/>
          </p:nvPr>
        </p:nvSpPr>
        <p:spPr>
          <a:xfrm>
            <a:off x="457200" y="914401"/>
            <a:ext cx="6019800" cy="5211763"/>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048788" name="Date Placeholder 9"/>
          <p:cNvSpPr>
            <a:spLocks noGrp="1"/>
          </p:cNvSpPr>
          <p:nvPr>
            <p:ph type="dt" sz="half" idx="10"/>
          </p:nvPr>
        </p:nvSpPr>
        <p:spPr/>
        <p:txBody>
          <a:bodyPr/>
          <a:lstStyle/>
          <a:p>
            <a:fld id="{62AA253B-DB11-4E05-8D65-F14E9ACB137A}" type="datetimeFigureOut">
              <a:rPr lang="pt-BR"/>
              <a:t>02/08/2019</a:t>
            </a:fld>
            <a:endParaRPr lang="pt-BR"/>
          </a:p>
        </p:txBody>
      </p:sp>
      <p:sp>
        <p:nvSpPr>
          <p:cNvPr id="1048789" name="Footer Placeholder 21"/>
          <p:cNvSpPr>
            <a:spLocks noGrp="1"/>
          </p:cNvSpPr>
          <p:nvPr>
            <p:ph type="ftr" sz="quarter" idx="11"/>
          </p:nvPr>
        </p:nvSpPr>
        <p:spPr/>
        <p:txBody>
          <a:bodyPr/>
          <a:lstStyle/>
          <a:p>
            <a:endParaRPr lang="pt-BR"/>
          </a:p>
        </p:txBody>
      </p:sp>
      <p:sp>
        <p:nvSpPr>
          <p:cNvPr id="1048790" name="Slide Number Placeholder 17"/>
          <p:cNvSpPr>
            <a:spLocks noGrp="1"/>
          </p:cNvSpPr>
          <p:nvPr>
            <p:ph type="sldNum" sz="quarter" idx="12"/>
          </p:nvPr>
        </p:nvSpPr>
        <p:spPr/>
        <p:txBody>
          <a:bodyPr/>
          <a:lstStyle/>
          <a:p>
            <a:fld id="{CE6BE093-22BF-4AAE-828C-0ED58FB76E82}" type="slidenum">
              <a:rPr lang="pt-B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48576" name="Freeform 6"/>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pPr>
            <a:endParaRPr lang="en-US">
              <a:latin typeface="+mn-lt"/>
              <a:cs typeface="+mn-cs"/>
            </a:endParaRPr>
          </a:p>
        </p:txBody>
      </p:sp>
      <p:sp>
        <p:nvSpPr>
          <p:cNvPr id="1048577" name="Freeform 7"/>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pPr>
            <a:endParaRPr lang="en-US">
              <a:latin typeface="+mn-lt"/>
              <a:cs typeface="+mn-cs"/>
            </a:endParaRPr>
          </a:p>
        </p:txBody>
      </p:sp>
      <p:sp>
        <p:nvSpPr>
          <p:cNvPr id="1048578" name="Title Placeholder 8"/>
          <p:cNvSpPr>
            <a:spLocks noGrp="1"/>
          </p:cNvSpPr>
          <p:nvPr>
            <p:ph type="title"/>
          </p:nvPr>
        </p:nvSpPr>
        <p:spPr bwMode="auto">
          <a:xfrm>
            <a:off x="457200" y="704850"/>
            <a:ext cx="8229600" cy="1143000"/>
          </a:xfrm>
          <a:prstGeom prst="rect">
            <a:avLst/>
          </a:prstGeom>
          <a:noFill/>
          <a:ln>
            <a:noFill/>
          </a:ln>
        </p:spPr>
        <p:txBody>
          <a:bodyPr vert="horz" wrap="square" lIns="0" tIns="45720" rIns="0" bIns="0" numCol="1" anchor="b" anchorCtr="0" compatLnSpc="1">
            <a:prstTxWarp prst="textNoShape">
              <a:avLst/>
            </a:prstTxWarp>
          </a:bodyPr>
          <a:lstStyle/>
          <a:p>
            <a:pPr lvl="0"/>
            <a:r>
              <a:rPr lang="pt-BR" smtClean="0"/>
              <a:t>Clique para editar o título mestre</a:t>
            </a:r>
            <a:endParaRPr lang="en-US" smtClean="0"/>
          </a:p>
        </p:txBody>
      </p:sp>
      <p:sp>
        <p:nvSpPr>
          <p:cNvPr id="1048579" name="Text Placeholder 29"/>
          <p:cNvSpPr>
            <a:spLocks noGrp="1"/>
          </p:cNvSpPr>
          <p:nvPr>
            <p:ph type="body" idx="1"/>
          </p:nvPr>
        </p:nvSpPr>
        <p:spPr bwMode="auto">
          <a:xfrm>
            <a:off x="457200" y="1935163"/>
            <a:ext cx="8229600" cy="4389437"/>
          </a:xfrm>
          <a:prstGeom prst="rect">
            <a:avLst/>
          </a:prstGeom>
          <a:noFill/>
          <a:ln>
            <a:noFill/>
          </a:ln>
        </p:spPr>
        <p:txBody>
          <a:bodyPr vert="horz" wrap="square" lIns="91440" tIns="45720" rIns="91440" bIns="45720" numCol="1" anchor="t" anchorCtr="0" compatLnSpc="1">
            <a:prstTxWarp prst="textNoShape">
              <a:avLst/>
            </a:prstTxWarp>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smtClean="0"/>
          </a:p>
        </p:txBody>
      </p:sp>
      <p:sp>
        <p:nvSpPr>
          <p:cNvPr id="104858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fld id="{3B75C4E8-8755-4D73-B84C-BAF26D81A9F9}" type="datetimeFigureOut">
              <a:rPr lang="pt-BR"/>
              <a:t>02/08/2019</a:t>
            </a:fld>
            <a:endParaRPr lang="pt-BR"/>
          </a:p>
        </p:txBody>
      </p:sp>
      <p:sp>
        <p:nvSpPr>
          <p:cNvPr id="1048581"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endParaRPr lang="pt-BR"/>
          </a:p>
        </p:txBody>
      </p:sp>
      <p:sp>
        <p:nvSpPr>
          <p:cNvPr id="1048582"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fld id="{B4DBE614-5FA4-4FA3-B247-BDB51613576C}" type="slidenum">
              <a:rPr lang="pt-BR"/>
              <a:t>‹nº›</a:t>
            </a:fld>
            <a:endParaRPr lang="pt-BR"/>
          </a:p>
        </p:txBody>
      </p:sp>
      <p:grpSp>
        <p:nvGrpSpPr>
          <p:cNvPr id="42" name="Group 1"/>
          <p:cNvGrpSpPr/>
          <p:nvPr/>
        </p:nvGrpSpPr>
        <p:grpSpPr bwMode="auto">
          <a:xfrm>
            <a:off x="-19050" y="203200"/>
            <a:ext cx="9180513" cy="647700"/>
            <a:chOff x="-19045" y="216550"/>
            <a:chExt cx="9180548" cy="649224"/>
          </a:xfrm>
        </p:grpSpPr>
        <p:sp>
          <p:nvSpPr>
            <p:cNvPr id="1048583"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a:lstStyle/>
            <a:p>
              <a:pPr fontAlgn="auto">
                <a:spcBef>
                  <a:spcPts val="0"/>
                </a:spcBef>
                <a:spcAft>
                  <a:spcPts val="0"/>
                </a:spcAft>
              </a:pPr>
              <a:endParaRPr lang="en-US">
                <a:latin typeface="+mn-lt"/>
                <a:cs typeface="+mn-cs"/>
              </a:endParaRPr>
            </a:p>
          </p:txBody>
        </p:sp>
        <p:sp>
          <p:nvSpPr>
            <p:cNvPr id="1048584"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a:lstStyle/>
            <a:p>
              <a:pPr fontAlgn="auto">
                <a:spcBef>
                  <a:spcPts val="0"/>
                </a:spcBef>
                <a:spcAft>
                  <a:spcPts val="0"/>
                </a:spcAft>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0000"/>
            </a:gs>
            <a:gs pos="25000">
              <a:schemeClr val="bg2">
                <a:tint val="83000"/>
                <a:satMod val="320000"/>
              </a:schemeClr>
            </a:gs>
            <a:gs pos="100000">
              <a:schemeClr val="bg2">
                <a:shade val="15000"/>
                <a:satMod val="320000"/>
              </a:schemeClr>
            </a:gs>
          </a:gsLst>
          <a:lin ang="2700000" scaled="1"/>
          <a:tileRect/>
        </a:gradFill>
        <a:effectLst/>
      </p:bgPr>
    </p:bg>
    <p:spTree>
      <p:nvGrpSpPr>
        <p:cNvPr id="1" name=""/>
        <p:cNvGrpSpPr/>
        <p:nvPr/>
      </p:nvGrpSpPr>
      <p:grpSpPr>
        <a:xfrm>
          <a:off x="0" y="0"/>
          <a:ext cx="0" cy="0"/>
          <a:chOff x="0" y="0"/>
          <a:chExt cx="0" cy="0"/>
        </a:xfrm>
      </p:grpSpPr>
      <p:sp>
        <p:nvSpPr>
          <p:cNvPr id="1048590" name="Título 1"/>
          <p:cNvSpPr>
            <a:spLocks noGrp="1"/>
          </p:cNvSpPr>
          <p:nvPr>
            <p:ph type="ctrTitle"/>
          </p:nvPr>
        </p:nvSpPr>
        <p:spPr>
          <a:xfrm>
            <a:off x="-108520" y="2780928"/>
            <a:ext cx="9252520" cy="1828800"/>
          </a:xfrm>
        </p:spPr>
        <p:txBody>
          <a:bodyPr>
            <a:normAutofit/>
          </a:bodyPr>
          <a:lstStyle/>
          <a:p>
            <a:pPr algn="ctr" eaLnBrk="1" fontAlgn="auto" hangingPunct="1">
              <a:spcAft>
                <a:spcPts val="0"/>
              </a:spcAft>
            </a:pPr>
            <a:r>
              <a:rPr lang="pt-BR" dirty="0" smtClean="0">
                <a:solidFill>
                  <a:srgbClr val="FFFF00"/>
                </a:solidFill>
                <a:effectLst/>
              </a:rPr>
              <a:t>HIV - AIDS</a:t>
            </a:r>
            <a:br>
              <a:rPr lang="pt-BR" dirty="0" smtClean="0">
                <a:solidFill>
                  <a:srgbClr val="FFFF00"/>
                </a:solidFill>
                <a:effectLst/>
              </a:rPr>
            </a:br>
            <a:r>
              <a:rPr lang="pt-BR" dirty="0" smtClean="0">
                <a:solidFill>
                  <a:srgbClr val="FFC000"/>
                </a:solidFill>
                <a:effectLst/>
              </a:rPr>
              <a:t>Terapia Antirretroviral</a:t>
            </a:r>
            <a:endParaRPr lang="pt-BR" dirty="0">
              <a:solidFill>
                <a:srgbClr val="FFC000"/>
              </a:solidFill>
              <a:effectLst/>
            </a:endParaRPr>
          </a:p>
        </p:txBody>
      </p:sp>
      <p:sp>
        <p:nvSpPr>
          <p:cNvPr id="1048591" name="Subtítulo 2"/>
          <p:cNvSpPr>
            <a:spLocks noGrp="1"/>
          </p:cNvSpPr>
          <p:nvPr>
            <p:ph type="subTitle" idx="1"/>
          </p:nvPr>
        </p:nvSpPr>
        <p:spPr>
          <a:xfrm>
            <a:off x="323528" y="4941168"/>
            <a:ext cx="7854950" cy="1752600"/>
          </a:xfrm>
        </p:spPr>
        <p:txBody>
          <a:bodyPr/>
          <a:lstStyle/>
          <a:p>
            <a:pPr marR="0" eaLnBrk="1" hangingPunct="1"/>
            <a:r>
              <a:rPr lang="pt-BR" baseline="30000" dirty="0" smtClean="0">
                <a:solidFill>
                  <a:schemeClr val="tx1">
                    <a:lumMod val="85000"/>
                  </a:schemeClr>
                </a:solidFill>
              </a:rPr>
              <a:t>Prof. PhD. </a:t>
            </a:r>
            <a:r>
              <a:rPr lang="pt-BR" dirty="0" smtClean="0">
                <a:solidFill>
                  <a:schemeClr val="tx1">
                    <a:lumMod val="85000"/>
                  </a:schemeClr>
                </a:solidFill>
              </a:rPr>
              <a:t>Hugo Campos</a:t>
            </a:r>
          </a:p>
          <a:p>
            <a:pPr marR="0" eaLnBrk="1" hangingPunct="1"/>
            <a:endParaRPr lang="pt-BR" dirty="0">
              <a:solidFill>
                <a:schemeClr val="tx1">
                  <a:lumMod val="85000"/>
                </a:schemeClr>
              </a:solidFill>
            </a:endParaRPr>
          </a:p>
          <a:p>
            <a:pPr marR="0" algn="ctr" eaLnBrk="1" hangingPunct="1"/>
            <a:r>
              <a:rPr lang="pt-BR" dirty="0" smtClean="0">
                <a:solidFill>
                  <a:schemeClr val="tx1">
                    <a:lumMod val="85000"/>
                  </a:schemeClr>
                </a:solidFill>
              </a:rPr>
              <a:t>Brasília, 2019.</a:t>
            </a:r>
          </a:p>
        </p:txBody>
      </p:sp>
      <p:sp>
        <p:nvSpPr>
          <p:cNvPr id="5" name="Subtítulo 2"/>
          <p:cNvSpPr txBox="1">
            <a:spLocks/>
          </p:cNvSpPr>
          <p:nvPr/>
        </p:nvSpPr>
        <p:spPr bwMode="auto">
          <a:xfrm>
            <a:off x="21568" y="332656"/>
            <a:ext cx="9122432" cy="864096"/>
          </a:xfrm>
          <a:prstGeom prst="rect">
            <a:avLst/>
          </a:prstGeom>
          <a:noFill/>
          <a:ln>
            <a:noFill/>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R="0" algn="ctr" eaLnBrk="1" hangingPunct="1"/>
            <a:r>
              <a:rPr lang="pt-BR" dirty="0" smtClean="0"/>
              <a:t>EBSERH – MEC </a:t>
            </a:r>
          </a:p>
          <a:p>
            <a:pPr marR="0" algn="ctr" eaLnBrk="1" hangingPunct="1"/>
            <a:r>
              <a:rPr lang="pt-BR" dirty="0" smtClean="0"/>
              <a:t>Universidade de Brasília - UnB</a:t>
            </a:r>
          </a:p>
          <a:p>
            <a:pPr marR="0" algn="ctr" eaLnBrk="1" hangingPunct="1"/>
            <a:r>
              <a:rPr lang="pt-BR" dirty="0" smtClean="0"/>
              <a:t>Hospital Universitário de Brasília - HUB</a:t>
            </a:r>
          </a:p>
        </p:txBody>
      </p:sp>
      <p:pic>
        <p:nvPicPr>
          <p:cNvPr id="3" name="Imagem 2"/>
          <p:cNvPicPr>
            <a:picLocks noChangeAspect="1"/>
          </p:cNvPicPr>
          <p:nvPr/>
        </p:nvPicPr>
        <p:blipFill>
          <a:blip r:embed="rId2"/>
          <a:stretch>
            <a:fillRect/>
          </a:stretch>
        </p:blipFill>
        <p:spPr>
          <a:xfrm>
            <a:off x="539552" y="4609728"/>
            <a:ext cx="1944216" cy="217600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Título 1"/>
          <p:cNvSpPr>
            <a:spLocks noGrp="1"/>
          </p:cNvSpPr>
          <p:nvPr>
            <p:ph type="title"/>
          </p:nvPr>
        </p:nvSpPr>
        <p:spPr>
          <a:xfrm>
            <a:off x="457200" y="404813"/>
            <a:ext cx="8229600" cy="1143000"/>
          </a:xfrm>
        </p:spPr>
        <p:txBody>
          <a:bodyPr/>
          <a:lstStyle/>
          <a:p>
            <a:pPr eaLnBrk="1" hangingPunct="1"/>
            <a:r>
              <a:rPr lang="pt-BR" dirty="0" smtClean="0"/>
              <a:t>Panorama do Brasil</a:t>
            </a:r>
          </a:p>
        </p:txBody>
      </p:sp>
      <p:sp>
        <p:nvSpPr>
          <p:cNvPr id="1048598" name="Espaço Reservado para Conteúdo 2"/>
          <p:cNvSpPr>
            <a:spLocks noGrp="1"/>
          </p:cNvSpPr>
          <p:nvPr>
            <p:ph idx="1"/>
          </p:nvPr>
        </p:nvSpPr>
        <p:spPr>
          <a:xfrm>
            <a:off x="354298" y="1547813"/>
            <a:ext cx="8507412" cy="4525963"/>
          </a:xfrm>
        </p:spPr>
        <p:txBody>
          <a:bodyPr/>
          <a:lstStyle/>
          <a:p>
            <a:pPr eaLnBrk="1" hangingPunct="1"/>
            <a:r>
              <a:rPr lang="pt-BR" dirty="0" smtClean="0"/>
              <a:t>Taxa de prevalência de HIV na população</a:t>
            </a:r>
          </a:p>
          <a:p>
            <a:pPr lvl="1" eaLnBrk="1" hangingPunct="1"/>
            <a:r>
              <a:rPr lang="pt-BR" dirty="0" smtClean="0"/>
              <a:t>População geral – </a:t>
            </a:r>
            <a:r>
              <a:rPr lang="pt-BR" dirty="0" smtClean="0">
                <a:latin typeface="Times New Roman" pitchFamily="18" charset="0"/>
                <a:cs typeface="Times New Roman" pitchFamily="18" charset="0"/>
              </a:rPr>
              <a:t>0,4</a:t>
            </a:r>
            <a:r>
              <a:rPr lang="pt-BR" dirty="0" smtClean="0"/>
              <a:t>%</a:t>
            </a:r>
          </a:p>
          <a:p>
            <a:pPr lvl="1" eaLnBrk="1" hangingPunct="1"/>
            <a:r>
              <a:rPr lang="pt-BR" dirty="0" smtClean="0"/>
              <a:t>Homens – </a:t>
            </a:r>
            <a:r>
              <a:rPr lang="pt-BR" dirty="0" smtClean="0">
                <a:latin typeface="Times New Roman" pitchFamily="18" charset="0"/>
                <a:cs typeface="Times New Roman" pitchFamily="18" charset="0"/>
              </a:rPr>
              <a:t>0,5</a:t>
            </a:r>
            <a:r>
              <a:rPr lang="pt-BR" dirty="0" smtClean="0"/>
              <a:t>%</a:t>
            </a:r>
          </a:p>
          <a:p>
            <a:pPr lvl="1" eaLnBrk="1" hangingPunct="1"/>
            <a:r>
              <a:rPr lang="pt-BR" dirty="0" smtClean="0"/>
              <a:t>Mulheres – </a:t>
            </a:r>
            <a:r>
              <a:rPr lang="pt-BR" dirty="0" smtClean="0">
                <a:latin typeface="Times New Roman" pitchFamily="18" charset="0"/>
                <a:cs typeface="Times New Roman" pitchFamily="18" charset="0"/>
              </a:rPr>
              <a:t>0,3</a:t>
            </a:r>
            <a:r>
              <a:rPr lang="pt-BR" dirty="0" smtClean="0"/>
              <a:t>%</a:t>
            </a:r>
          </a:p>
          <a:p>
            <a:pPr lvl="1" eaLnBrk="1" hangingPunct="1"/>
            <a:r>
              <a:rPr lang="pt-BR" dirty="0" smtClean="0"/>
              <a:t>HSH (Homens que fazem sexo com homens) ≥</a:t>
            </a:r>
            <a:r>
              <a:rPr lang="pt-BR" dirty="0" smtClean="0">
                <a:latin typeface="Times New Roman" pitchFamily="18" charset="0"/>
                <a:cs typeface="Times New Roman" pitchFamily="18" charset="0"/>
              </a:rPr>
              <a:t>10,5</a:t>
            </a:r>
            <a:r>
              <a:rPr lang="pt-BR" dirty="0" smtClean="0"/>
              <a:t>%</a:t>
            </a:r>
          </a:p>
          <a:p>
            <a:pPr lvl="1" eaLnBrk="1" hangingPunct="1"/>
            <a:r>
              <a:rPr lang="pt-BR" dirty="0" smtClean="0"/>
              <a:t>Profissional do sexo – </a:t>
            </a:r>
            <a:r>
              <a:rPr lang="pt-BR" dirty="0" smtClean="0">
                <a:latin typeface="Times New Roman" pitchFamily="18" charset="0"/>
                <a:cs typeface="Times New Roman" pitchFamily="18" charset="0"/>
              </a:rPr>
              <a:t>4,9</a:t>
            </a:r>
            <a:r>
              <a:rPr lang="pt-BR" dirty="0" smtClean="0"/>
              <a:t>%</a:t>
            </a:r>
          </a:p>
          <a:p>
            <a:pPr lvl="1" eaLnBrk="1" hangingPunct="1"/>
            <a:r>
              <a:rPr lang="pt-BR" dirty="0" smtClean="0"/>
              <a:t>Usuários de drogas – </a:t>
            </a:r>
            <a:r>
              <a:rPr lang="pt-BR" dirty="0" smtClean="0">
                <a:latin typeface="Times New Roman" pitchFamily="18" charset="0"/>
                <a:cs typeface="Times New Roman" pitchFamily="18" charset="0"/>
              </a:rPr>
              <a:t>5,9</a:t>
            </a:r>
            <a:r>
              <a:rPr lang="pt-BR" dirty="0" smtClean="0"/>
              <a:t>%</a:t>
            </a:r>
          </a:p>
          <a:p>
            <a:pPr eaLnBrk="1" hangingPunct="1"/>
            <a:endParaRPr lang="pt-BR" dirty="0" smtClean="0"/>
          </a:p>
          <a:p>
            <a:pPr eaLnBrk="1" hangingPunct="1"/>
            <a:endParaRPr lang="pt-BR" dirty="0" smtClean="0"/>
          </a:p>
          <a:p>
            <a:pPr eaLnBrk="1" hangingPunct="1"/>
            <a:endParaRPr lang="pt-BR" dirty="0" smtClean="0"/>
          </a:p>
          <a:p>
            <a:pPr eaLnBrk="1" hangingPunct="1"/>
            <a:endParaRPr lang="pt-BR" dirty="0" smtClean="0"/>
          </a:p>
        </p:txBody>
      </p:sp>
      <p:sp>
        <p:nvSpPr>
          <p:cNvPr id="1048599" name="Retângulo de cantos arredondados 3"/>
          <p:cNvSpPr/>
          <p:nvPr/>
        </p:nvSpPr>
        <p:spPr>
          <a:xfrm>
            <a:off x="251520" y="4869160"/>
            <a:ext cx="8712968" cy="1584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lvl="1" algn="ctr" fontAlgn="auto">
              <a:spcBef>
                <a:spcPts val="0"/>
              </a:spcBef>
              <a:spcAft>
                <a:spcPts val="0"/>
              </a:spcAft>
            </a:pPr>
            <a:r>
              <a:rPr lang="pt-BR" sz="2200" b="1" dirty="0" smtClean="0"/>
              <a:t>1982 – Doença dos 5H: Homossexuais, Hemofílicos, Heroína, Haitianos e </a:t>
            </a:r>
            <a:r>
              <a:rPr lang="pt-BR" sz="2200" b="1" i="1" dirty="0" smtClean="0">
                <a:solidFill>
                  <a:srgbClr val="FFFF00"/>
                </a:solidFill>
              </a:rPr>
              <a:t>Hookers</a:t>
            </a:r>
            <a:r>
              <a:rPr lang="pt-BR" sz="2200" b="1" dirty="0" smtClean="0"/>
              <a:t> (profissionais do sexo)</a:t>
            </a:r>
          </a:p>
          <a:p>
            <a:pPr lvl="1" algn="ctr" fontAlgn="auto">
              <a:lnSpc>
                <a:spcPct val="150000"/>
              </a:lnSpc>
              <a:spcBef>
                <a:spcPts val="0"/>
              </a:spcBef>
              <a:spcAft>
                <a:spcPts val="0"/>
              </a:spcAft>
            </a:pPr>
            <a:r>
              <a:rPr lang="pt-BR" sz="2200" b="1" dirty="0" smtClean="0"/>
              <a:t>Estima-se </a:t>
            </a:r>
            <a:r>
              <a:rPr lang="pt-BR" sz="2200" b="1" dirty="0"/>
              <a:t>que </a:t>
            </a:r>
            <a:r>
              <a:rPr lang="pt-BR" sz="2200" b="1" dirty="0" smtClean="0"/>
              <a:t>+</a:t>
            </a:r>
            <a:r>
              <a:rPr lang="pt-BR" sz="2200" b="1" dirty="0" smtClean="0">
                <a:latin typeface="Times New Roman" pitchFamily="18" charset="0"/>
                <a:cs typeface="Times New Roman" pitchFamily="18" charset="0"/>
              </a:rPr>
              <a:t>530</a:t>
            </a:r>
            <a:r>
              <a:rPr lang="pt-BR" sz="2200" b="1" dirty="0" smtClean="0"/>
              <a:t> </a:t>
            </a:r>
            <a:r>
              <a:rPr lang="pt-BR" sz="2200" b="1" dirty="0"/>
              <a:t>mil pessoas vivam com </a:t>
            </a:r>
            <a:r>
              <a:rPr lang="pt-BR" sz="2200" b="1" dirty="0" smtClean="0"/>
              <a:t>HIV/Aids </a:t>
            </a:r>
            <a:r>
              <a:rPr lang="pt-BR" sz="2200" b="1" dirty="0"/>
              <a:t>no país. </a:t>
            </a:r>
          </a:p>
          <a:p>
            <a:pPr lvl="1" algn="ctr" fontAlgn="auto">
              <a:lnSpc>
                <a:spcPct val="150000"/>
              </a:lnSpc>
              <a:spcBef>
                <a:spcPts val="0"/>
              </a:spcBef>
              <a:spcAft>
                <a:spcPts val="0"/>
              </a:spcAft>
            </a:pPr>
            <a:r>
              <a:rPr lang="pt-BR" sz="2200" b="1" dirty="0"/>
              <a:t>Destas, </a:t>
            </a:r>
            <a:r>
              <a:rPr lang="pt-BR" sz="2200" b="1" dirty="0" smtClean="0"/>
              <a:t>±</a:t>
            </a:r>
            <a:r>
              <a:rPr lang="pt-BR" sz="2200" b="1" dirty="0" smtClean="0">
                <a:latin typeface="Times New Roman" pitchFamily="18" charset="0"/>
                <a:cs typeface="Times New Roman" pitchFamily="18" charset="0"/>
              </a:rPr>
              <a:t>135</a:t>
            </a:r>
            <a:r>
              <a:rPr lang="pt-BR" sz="2200" b="1" dirty="0" smtClean="0"/>
              <a:t> </a:t>
            </a:r>
            <a:r>
              <a:rPr lang="pt-BR" sz="2200" b="1" dirty="0"/>
              <a:t>mil não sabem ou nunca fizeram o teste.</a:t>
            </a:r>
          </a:p>
        </p:txBody>
      </p:sp>
      <p:sp>
        <p:nvSpPr>
          <p:cNvPr id="1048600" name="CaixaDeTexto 1"/>
          <p:cNvSpPr txBox="1"/>
          <p:nvPr/>
        </p:nvSpPr>
        <p:spPr>
          <a:xfrm>
            <a:off x="6804248" y="6581001"/>
            <a:ext cx="2448272" cy="276999"/>
          </a:xfrm>
          <a:prstGeom prst="rect">
            <a:avLst/>
          </a:prstGeom>
          <a:noFill/>
        </p:spPr>
        <p:txBody>
          <a:bodyPr wrap="square" rtlCol="0">
            <a:spAutoFit/>
          </a:bodyPr>
          <a:lstStyle/>
          <a:p>
            <a:r>
              <a:rPr lang="pt-BR" sz="1200" dirty="0" smtClean="0"/>
              <a:t>Fonte: Ministério da Saúde, </a:t>
            </a:r>
            <a:r>
              <a:rPr lang="pt-BR" sz="1200" dirty="0" smtClean="0">
                <a:latin typeface="+mj-lt"/>
              </a:rPr>
              <a:t>2013</a:t>
            </a:r>
            <a:r>
              <a:rPr lang="pt-BR" sz="1200" dirty="0" smtClean="0"/>
              <a:t>.</a:t>
            </a:r>
            <a:endParaRPr lang="pt-BR"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Título 1"/>
          <p:cNvSpPr>
            <a:spLocks noGrp="1"/>
          </p:cNvSpPr>
          <p:nvPr>
            <p:ph type="title"/>
          </p:nvPr>
        </p:nvSpPr>
        <p:spPr>
          <a:xfrm>
            <a:off x="457200" y="983349"/>
            <a:ext cx="8229600" cy="1143000"/>
          </a:xfrm>
        </p:spPr>
        <p:txBody>
          <a:bodyPr>
            <a:normAutofit fontScale="90000"/>
          </a:bodyPr>
          <a:lstStyle/>
          <a:p>
            <a:pPr eaLnBrk="1" fontAlgn="auto" hangingPunct="1">
              <a:spcAft>
                <a:spcPts val="0"/>
              </a:spcAft>
            </a:pPr>
            <a:r>
              <a:rPr lang="pt-BR" dirty="0"/>
              <a:t>Panorama da </a:t>
            </a:r>
            <a:r>
              <a:rPr lang="pt-BR" dirty="0" smtClean="0"/>
              <a:t>Aids </a:t>
            </a:r>
            <a:r>
              <a:rPr lang="pt-BR" dirty="0"/>
              <a:t>no Brasil</a:t>
            </a:r>
            <a:br>
              <a:rPr lang="pt-BR" dirty="0"/>
            </a:br>
            <a:endParaRPr lang="pt-BR" dirty="0"/>
          </a:p>
        </p:txBody>
      </p:sp>
      <p:sp>
        <p:nvSpPr>
          <p:cNvPr id="1048605" name="Espaço Reservado para Conteúdo 2"/>
          <p:cNvSpPr>
            <a:spLocks noGrp="1"/>
          </p:cNvSpPr>
          <p:nvPr>
            <p:ph idx="1"/>
          </p:nvPr>
        </p:nvSpPr>
        <p:spPr>
          <a:xfrm>
            <a:off x="179387" y="1574102"/>
            <a:ext cx="8785225" cy="4525963"/>
          </a:xfrm>
        </p:spPr>
        <p:txBody>
          <a:bodyPr/>
          <a:lstStyle/>
          <a:p>
            <a:pPr eaLnBrk="1" hangingPunct="1">
              <a:lnSpc>
                <a:spcPct val="150000"/>
              </a:lnSpc>
            </a:pPr>
            <a:r>
              <a:rPr lang="pt-BR" dirty="0" smtClean="0">
                <a:latin typeface="+mj-lt"/>
              </a:rPr>
              <a:t>1980</a:t>
            </a:r>
            <a:r>
              <a:rPr lang="pt-BR" dirty="0" smtClean="0"/>
              <a:t> a </a:t>
            </a:r>
            <a:r>
              <a:rPr lang="pt-BR" dirty="0" smtClean="0">
                <a:latin typeface="+mj-lt"/>
              </a:rPr>
              <a:t>2012</a:t>
            </a:r>
            <a:r>
              <a:rPr lang="pt-BR" dirty="0" smtClean="0"/>
              <a:t>: </a:t>
            </a:r>
          </a:p>
          <a:p>
            <a:pPr lvl="1" eaLnBrk="1" hangingPunct="1">
              <a:lnSpc>
                <a:spcPct val="150000"/>
              </a:lnSpc>
            </a:pPr>
            <a:r>
              <a:rPr lang="pt-BR" dirty="0" smtClean="0">
                <a:latin typeface="+mj-lt"/>
              </a:rPr>
              <a:t>˃ 656.701</a:t>
            </a:r>
            <a:r>
              <a:rPr lang="pt-BR" dirty="0" smtClean="0"/>
              <a:t> casos registrados de Aids</a:t>
            </a:r>
          </a:p>
          <a:p>
            <a:pPr eaLnBrk="1" hangingPunct="1">
              <a:lnSpc>
                <a:spcPct val="150000"/>
              </a:lnSpc>
            </a:pPr>
            <a:r>
              <a:rPr lang="pt-BR" dirty="0" smtClean="0"/>
              <a:t>Taxa de incidência de Aids em </a:t>
            </a:r>
            <a:r>
              <a:rPr lang="pt-BR" dirty="0" smtClean="0">
                <a:latin typeface="+mj-lt"/>
              </a:rPr>
              <a:t>2011:</a:t>
            </a:r>
          </a:p>
          <a:p>
            <a:pPr lvl="1" eaLnBrk="1" hangingPunct="1">
              <a:lnSpc>
                <a:spcPct val="150000"/>
              </a:lnSpc>
            </a:pPr>
            <a:r>
              <a:rPr lang="pt-BR" dirty="0"/>
              <a:t>Brasil: </a:t>
            </a:r>
            <a:r>
              <a:rPr lang="pt-BR" dirty="0">
                <a:latin typeface="+mj-lt"/>
              </a:rPr>
              <a:t>20,2</a:t>
            </a:r>
            <a:r>
              <a:rPr lang="pt-BR" dirty="0"/>
              <a:t> casos por </a:t>
            </a:r>
            <a:r>
              <a:rPr lang="pt-BR" dirty="0">
                <a:latin typeface="+mj-lt"/>
              </a:rPr>
              <a:t>100</a:t>
            </a:r>
            <a:r>
              <a:rPr lang="pt-BR" dirty="0"/>
              <a:t> mil habitantes</a:t>
            </a:r>
          </a:p>
          <a:p>
            <a:pPr lvl="1" eaLnBrk="1" hangingPunct="1">
              <a:lnSpc>
                <a:spcPct val="150000"/>
              </a:lnSpc>
            </a:pPr>
            <a:r>
              <a:rPr lang="pt-BR" dirty="0" smtClean="0"/>
              <a:t>Centro-Oeste: </a:t>
            </a:r>
            <a:r>
              <a:rPr lang="pt-BR" dirty="0" smtClean="0">
                <a:latin typeface="+mj-lt"/>
              </a:rPr>
              <a:t>17,5</a:t>
            </a:r>
            <a:r>
              <a:rPr lang="pt-BR" dirty="0" smtClean="0"/>
              <a:t> casos </a:t>
            </a:r>
            <a:r>
              <a:rPr lang="pt-BR" dirty="0"/>
              <a:t>por </a:t>
            </a:r>
            <a:r>
              <a:rPr lang="pt-BR" dirty="0">
                <a:latin typeface="+mj-lt"/>
              </a:rPr>
              <a:t>100</a:t>
            </a:r>
            <a:r>
              <a:rPr lang="pt-BR" dirty="0"/>
              <a:t> mil habitantes</a:t>
            </a:r>
            <a:endParaRPr lang="pt-BR" dirty="0" smtClean="0"/>
          </a:p>
          <a:p>
            <a:pPr lvl="1" eaLnBrk="1" hangingPunct="1"/>
            <a:endParaRPr lang="pt-BR" dirty="0" smtClean="0"/>
          </a:p>
        </p:txBody>
      </p:sp>
      <p:sp>
        <p:nvSpPr>
          <p:cNvPr id="1048606" name="Retângulo de cantos arredondados 3"/>
          <p:cNvSpPr/>
          <p:nvPr/>
        </p:nvSpPr>
        <p:spPr>
          <a:xfrm>
            <a:off x="479851" y="4869160"/>
            <a:ext cx="8064500" cy="1584176"/>
          </a:xfrm>
          <a:prstGeom prst="roundRect">
            <a:avLst/>
          </a:prstGeom>
          <a:ln w="50800"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r>
              <a:rPr lang="pt-BR" sz="2800" b="1" dirty="0" smtClean="0"/>
              <a:t>A principal forma de transmissão é a sexual</a:t>
            </a:r>
            <a:endParaRPr lang="pt-BR" sz="2800" b="1" dirty="0"/>
          </a:p>
        </p:txBody>
      </p:sp>
      <p:sp>
        <p:nvSpPr>
          <p:cNvPr id="1048607" name="CaixaDeTexto 4"/>
          <p:cNvSpPr txBox="1"/>
          <p:nvPr/>
        </p:nvSpPr>
        <p:spPr>
          <a:xfrm>
            <a:off x="6191132" y="6581001"/>
            <a:ext cx="2983024" cy="493921"/>
          </a:xfrm>
          <a:prstGeom prst="rect">
            <a:avLst/>
          </a:prstGeom>
          <a:noFill/>
        </p:spPr>
        <p:txBody>
          <a:bodyPr wrap="square" rtlCol="0">
            <a:spAutoFit/>
          </a:bodyPr>
          <a:lstStyle/>
          <a:p>
            <a:r>
              <a:rPr lang="pt-BR" sz="1200" dirty="0" smtClean="0"/>
              <a:t>AIDS no Brasil. Ministério da Saúde, </a:t>
            </a:r>
            <a:r>
              <a:rPr lang="pt-BR" sz="1200" dirty="0" smtClean="0">
                <a:latin typeface="+mj-lt"/>
              </a:rPr>
              <a:t>2012.</a:t>
            </a:r>
            <a:endParaRPr lang="pt-BR" sz="1200"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323528" y="1484784"/>
            <a:ext cx="8280920" cy="5288088"/>
          </a:xfrm>
          <a:prstGeom prst="rect">
            <a:avLst/>
          </a:prstGeom>
        </p:spPr>
      </p:pic>
      <p:sp>
        <p:nvSpPr>
          <p:cNvPr id="5" name="Título 1"/>
          <p:cNvSpPr>
            <a:spLocks noGrp="1"/>
          </p:cNvSpPr>
          <p:nvPr>
            <p:ph type="title"/>
          </p:nvPr>
        </p:nvSpPr>
        <p:spPr>
          <a:xfrm>
            <a:off x="457200" y="404813"/>
            <a:ext cx="8229600" cy="1143000"/>
          </a:xfrm>
        </p:spPr>
        <p:txBody>
          <a:bodyPr/>
          <a:lstStyle/>
          <a:p>
            <a:pPr eaLnBrk="1" hangingPunct="1"/>
            <a:r>
              <a:rPr lang="pt-BR" dirty="0" smtClean="0"/>
              <a:t>Panorama Mundial (HIV/AIDS)</a:t>
            </a:r>
          </a:p>
        </p:txBody>
      </p:sp>
    </p:spTree>
    <p:extLst>
      <p:ext uri="{BB962C8B-B14F-4D97-AF65-F5344CB8AC3E}">
        <p14:creationId xmlns:p14="http://schemas.microsoft.com/office/powerpoint/2010/main" val="4286496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Espaço Reservado para Conteúdo 2"/>
          <p:cNvSpPr>
            <a:spLocks noGrp="1"/>
          </p:cNvSpPr>
          <p:nvPr>
            <p:ph idx="1"/>
          </p:nvPr>
        </p:nvSpPr>
        <p:spPr/>
        <p:txBody>
          <a:bodyPr/>
          <a:lstStyle/>
          <a:p>
            <a:endParaRPr lang="pt-BR"/>
          </a:p>
        </p:txBody>
      </p:sp>
      <p:sp>
        <p:nvSpPr>
          <p:cNvPr id="1048611" name="CaixaDeTexto 3"/>
          <p:cNvSpPr txBox="1"/>
          <p:nvPr/>
        </p:nvSpPr>
        <p:spPr>
          <a:xfrm>
            <a:off x="827584" y="827420"/>
            <a:ext cx="8352928" cy="403948"/>
          </a:xfrm>
          <a:prstGeom prst="rect">
            <a:avLst/>
          </a:prstGeom>
          <a:noFill/>
        </p:spPr>
        <p:txBody>
          <a:bodyPr wrap="square" rtlCol="0">
            <a:spAutoFit/>
          </a:bodyPr>
          <a:lstStyle/>
          <a:p>
            <a:r>
              <a:rPr lang="pt-BR" b="1" cap="all" dirty="0" smtClean="0">
                <a:solidFill>
                  <a:schemeClr val="accent2">
                    <a:lumMod val="75000"/>
                  </a:schemeClr>
                </a:solidFill>
              </a:rPr>
              <a:t>ESBOÇO Esquemático da Evolução da Infecção </a:t>
            </a:r>
            <a:r>
              <a:rPr lang="pt-BR" b="1" cap="all" dirty="0" err="1" smtClean="0">
                <a:solidFill>
                  <a:schemeClr val="accent2">
                    <a:lumMod val="75000"/>
                  </a:schemeClr>
                </a:solidFill>
              </a:rPr>
              <a:t>pELO</a:t>
            </a:r>
            <a:r>
              <a:rPr lang="pt-BR" b="1" cap="all" dirty="0" smtClean="0">
                <a:solidFill>
                  <a:schemeClr val="accent2">
                    <a:lumMod val="75000"/>
                  </a:schemeClr>
                </a:solidFill>
              </a:rPr>
              <a:t> HIV</a:t>
            </a:r>
            <a:endParaRPr lang="pt-BR" b="1" cap="all" dirty="0">
              <a:solidFill>
                <a:schemeClr val="accent2">
                  <a:lumMod val="75000"/>
                </a:schemeClr>
              </a:solidFill>
            </a:endParaRPr>
          </a:p>
        </p:txBody>
      </p:sp>
      <p:sp>
        <p:nvSpPr>
          <p:cNvPr id="1048612" name="CaixaDeTexto 4"/>
          <p:cNvSpPr txBox="1"/>
          <p:nvPr/>
        </p:nvSpPr>
        <p:spPr>
          <a:xfrm>
            <a:off x="6300192" y="6525344"/>
            <a:ext cx="2880320" cy="334054"/>
          </a:xfrm>
          <a:prstGeom prst="rect">
            <a:avLst/>
          </a:prstGeom>
          <a:noFill/>
        </p:spPr>
        <p:txBody>
          <a:bodyPr wrap="square" rtlCol="0">
            <a:spAutoFit/>
          </a:bodyPr>
          <a:lstStyle/>
          <a:p>
            <a:r>
              <a:rPr lang="pt-BR" sz="1200" b="1" dirty="0" smtClean="0"/>
              <a:t>Farmacologia. </a:t>
            </a:r>
            <a:r>
              <a:rPr lang="pt-BR" sz="1200" b="1" dirty="0" err="1"/>
              <a:t>Rang</a:t>
            </a:r>
            <a:r>
              <a:rPr lang="pt-BR" sz="1200" b="1" dirty="0"/>
              <a:t> &amp; </a:t>
            </a:r>
            <a:r>
              <a:rPr lang="pt-BR" sz="1200" b="1" dirty="0" err="1" smtClean="0"/>
              <a:t>Dale</a:t>
            </a:r>
            <a:r>
              <a:rPr lang="pt-BR" sz="1200" b="1" dirty="0" smtClean="0"/>
              <a:t>. </a:t>
            </a:r>
            <a:r>
              <a:rPr lang="pt-BR" sz="1200" b="1" dirty="0" smtClean="0">
                <a:latin typeface="+mj-lt"/>
              </a:rPr>
              <a:t>7</a:t>
            </a:r>
            <a:r>
              <a:rPr lang="pt-BR" sz="1200" b="1" baseline="30000" dirty="0" smtClean="0">
                <a:latin typeface="Calibri"/>
              </a:rPr>
              <a:t>ª</a:t>
            </a:r>
            <a:r>
              <a:rPr lang="pt-BR" sz="1200" b="1" dirty="0" smtClean="0">
                <a:latin typeface="Calibri"/>
              </a:rPr>
              <a:t> Edição</a:t>
            </a:r>
            <a:r>
              <a:rPr lang="pt-BR" sz="1200" b="1" dirty="0" smtClean="0"/>
              <a:t>.</a:t>
            </a:r>
            <a:endParaRPr lang="pt-BR" sz="1200" b="1" dirty="0"/>
          </a:p>
        </p:txBody>
      </p:sp>
      <p:pic>
        <p:nvPicPr>
          <p:cNvPr id="2097152" name="Picture 3"/>
          <p:cNvPicPr>
            <a:picLocks noChangeAspect="1" noChangeArrowheads="1"/>
          </p:cNvPicPr>
          <p:nvPr/>
        </p:nvPicPr>
        <p:blipFill>
          <a:blip r:embed="rId2"/>
          <a:srcRect/>
          <a:stretch>
            <a:fillRect/>
          </a:stretch>
        </p:blipFill>
        <p:spPr bwMode="auto">
          <a:xfrm>
            <a:off x="381235" y="1366838"/>
            <a:ext cx="8338182" cy="5014490"/>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TARV</a:t>
            </a:r>
            <a:endParaRPr lang="pt-BR" dirty="0"/>
          </a:p>
        </p:txBody>
      </p:sp>
      <p:sp>
        <p:nvSpPr>
          <p:cNvPr id="3" name="Espaço Reservado para Conteúdo 2"/>
          <p:cNvSpPr>
            <a:spLocks noGrp="1"/>
          </p:cNvSpPr>
          <p:nvPr>
            <p:ph idx="1"/>
          </p:nvPr>
        </p:nvSpPr>
        <p:spPr/>
        <p:txBody>
          <a:bodyPr/>
          <a:lstStyle/>
          <a:p>
            <a:pPr marL="0" indent="0" algn="just">
              <a:buNone/>
            </a:pPr>
            <a:r>
              <a:rPr lang="pt-BR" dirty="0"/>
              <a:t>Os antirretrovirais (ARV) são fármacos usados para o tratamento de infecções por retrovírus, principalmente o HIV. </a:t>
            </a:r>
            <a:endParaRPr lang="pt-BR" dirty="0" smtClean="0"/>
          </a:p>
          <a:p>
            <a:pPr marL="0" indent="0" algn="just">
              <a:buNone/>
            </a:pPr>
            <a:r>
              <a:rPr lang="pt-BR" dirty="0" smtClean="0"/>
              <a:t>A </a:t>
            </a:r>
            <a:r>
              <a:rPr lang="pt-BR" dirty="0"/>
              <a:t>terapia altamente eficaz com antirretrovirais é conhecida como </a:t>
            </a:r>
            <a:r>
              <a:rPr lang="pt-BR" b="1" dirty="0"/>
              <a:t>TARV</a:t>
            </a:r>
            <a:r>
              <a:rPr lang="pt-BR" dirty="0"/>
              <a:t>.</a:t>
            </a:r>
          </a:p>
        </p:txBody>
      </p:sp>
      <p:pic>
        <p:nvPicPr>
          <p:cNvPr id="4" name="Imagem 3"/>
          <p:cNvPicPr>
            <a:picLocks noChangeAspect="1"/>
          </p:cNvPicPr>
          <p:nvPr/>
        </p:nvPicPr>
        <p:blipFill>
          <a:blip r:embed="rId2"/>
          <a:stretch>
            <a:fillRect/>
          </a:stretch>
        </p:blipFill>
        <p:spPr>
          <a:xfrm>
            <a:off x="4661519" y="3717032"/>
            <a:ext cx="4025281" cy="3051423"/>
          </a:xfrm>
          <a:prstGeom prst="rect">
            <a:avLst/>
          </a:prstGeom>
        </p:spPr>
      </p:pic>
    </p:spTree>
    <p:extLst>
      <p:ext uri="{BB962C8B-B14F-4D97-AF65-F5344CB8AC3E}">
        <p14:creationId xmlns:p14="http://schemas.microsoft.com/office/powerpoint/2010/main" val="17496121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O que são </a:t>
            </a:r>
            <a:r>
              <a:rPr lang="pt-BR" dirty="0" smtClean="0"/>
              <a:t>IST</a:t>
            </a:r>
            <a:endParaRPr lang="pt-BR" dirty="0"/>
          </a:p>
        </p:txBody>
      </p:sp>
      <p:sp>
        <p:nvSpPr>
          <p:cNvPr id="3" name="Espaço Reservado para Conteúdo 2"/>
          <p:cNvSpPr>
            <a:spLocks noGrp="1"/>
          </p:cNvSpPr>
          <p:nvPr>
            <p:ph idx="1"/>
          </p:nvPr>
        </p:nvSpPr>
        <p:spPr/>
        <p:txBody>
          <a:bodyPr/>
          <a:lstStyle/>
          <a:p>
            <a:pPr marL="0" indent="0">
              <a:buNone/>
            </a:pPr>
            <a:r>
              <a:rPr lang="pt-BR" dirty="0"/>
              <a:t>As Infecções Sexualmente Transmissíveis (IST) são causadas por vírus, bactérias ou outros microrganismos</a:t>
            </a:r>
            <a:r>
              <a:rPr lang="pt-BR" dirty="0" smtClean="0"/>
              <a:t>.</a:t>
            </a:r>
          </a:p>
          <a:p>
            <a:pPr marL="0" indent="0">
              <a:buNone/>
            </a:pPr>
            <a:endParaRPr lang="pt-BR" dirty="0"/>
          </a:p>
          <a:p>
            <a:pPr algn="just"/>
            <a:r>
              <a:rPr lang="pt-BR" sz="1800" dirty="0"/>
              <a:t>São transmitidas, principalmente, por meio do contato sexual (oral, vaginal, anal) sem o uso de camisinha masculina ou feminina, com uma pessoa que esteja infectada. A transmissão de uma IST pode acontecer, ainda, da mãe para a criança durante a gestação, o parto ou a amamentação.</a:t>
            </a:r>
          </a:p>
          <a:p>
            <a:pPr algn="just"/>
            <a:r>
              <a:rPr lang="pt-BR" sz="1800" dirty="0"/>
              <a:t>O tratamento das pessoas com IST melhora a qualidade de vida e interrompe a cadeia de transmissão dessas infecções. O atendimento e o tratamento são gratuitos nos serviços de saúde do SUS.</a:t>
            </a:r>
          </a:p>
          <a:p>
            <a:pPr algn="just"/>
            <a:r>
              <a:rPr lang="pt-BR" sz="1800" dirty="0"/>
              <a:t>A terminologia Infecções Sexualmente Transmissíveis (IST) passa a ser adotada em substituição à expressão Doenças Sexualmente Transmissíveis (DST), porque destaca a possibilidade de uma pessoa ter e transmitir uma infecção, mesmo sem sinais e sintomas.</a:t>
            </a:r>
          </a:p>
          <a:p>
            <a:pPr marL="0" indent="0">
              <a:buNone/>
            </a:pPr>
            <a:endParaRPr lang="pt-BR" dirty="0"/>
          </a:p>
        </p:txBody>
      </p:sp>
    </p:spTree>
    <p:extLst>
      <p:ext uri="{BB962C8B-B14F-4D97-AF65-F5344CB8AC3E}">
        <p14:creationId xmlns:p14="http://schemas.microsoft.com/office/powerpoint/2010/main" val="377173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PEP</a:t>
            </a:r>
            <a:endParaRPr lang="pt-BR" dirty="0"/>
          </a:p>
        </p:txBody>
      </p:sp>
      <p:sp>
        <p:nvSpPr>
          <p:cNvPr id="3" name="Espaço Reservado para Conteúdo 2"/>
          <p:cNvSpPr>
            <a:spLocks noGrp="1"/>
          </p:cNvSpPr>
          <p:nvPr>
            <p:ph idx="1"/>
          </p:nvPr>
        </p:nvSpPr>
        <p:spPr>
          <a:xfrm>
            <a:off x="287524" y="2492896"/>
            <a:ext cx="8568952" cy="2429941"/>
          </a:xfrm>
        </p:spPr>
        <p:txBody>
          <a:bodyPr/>
          <a:lstStyle/>
          <a:p>
            <a:pPr marL="0" indent="0" algn="just">
              <a:buNone/>
            </a:pPr>
            <a:r>
              <a:rPr lang="pt-BR" b="1" dirty="0"/>
              <a:t>PEP</a:t>
            </a:r>
            <a:r>
              <a:rPr lang="pt-BR" dirty="0"/>
              <a:t> (Profilaxia Pós-Exposição ao </a:t>
            </a:r>
            <a:r>
              <a:rPr lang="pt-BR" b="1" dirty="0"/>
              <a:t>HIV</a:t>
            </a:r>
            <a:r>
              <a:rPr lang="pt-BR" dirty="0"/>
              <a:t>) A </a:t>
            </a:r>
            <a:r>
              <a:rPr lang="pt-BR" b="1" dirty="0"/>
              <a:t>PEP</a:t>
            </a:r>
            <a:r>
              <a:rPr lang="pt-BR" dirty="0"/>
              <a:t> é uma medida de prevenção de urgência à infecção pelo </a:t>
            </a:r>
            <a:r>
              <a:rPr lang="pt-BR" b="1" dirty="0"/>
              <a:t>HIV</a:t>
            </a:r>
            <a:r>
              <a:rPr lang="pt-BR" dirty="0"/>
              <a:t>, hepatites virais e outras infecções sexualmente transmissíveis (IST), que consiste no uso de medicamentos para reduzir o risco de adquirir essas infecções.</a:t>
            </a:r>
          </a:p>
        </p:txBody>
      </p:sp>
    </p:spTree>
    <p:extLst>
      <p:ext uri="{BB962C8B-B14F-4D97-AF65-F5344CB8AC3E}">
        <p14:creationId xmlns:p14="http://schemas.microsoft.com/office/powerpoint/2010/main" val="34362195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PrEP</a:t>
            </a:r>
            <a:endParaRPr lang="pt-BR" dirty="0"/>
          </a:p>
        </p:txBody>
      </p:sp>
      <p:sp>
        <p:nvSpPr>
          <p:cNvPr id="3" name="Espaço Reservado para Conteúdo 2"/>
          <p:cNvSpPr>
            <a:spLocks noGrp="1"/>
          </p:cNvSpPr>
          <p:nvPr>
            <p:ph idx="1"/>
          </p:nvPr>
        </p:nvSpPr>
        <p:spPr>
          <a:xfrm>
            <a:off x="457200" y="2348880"/>
            <a:ext cx="8229600" cy="1637853"/>
          </a:xfrm>
        </p:spPr>
        <p:txBody>
          <a:bodyPr/>
          <a:lstStyle/>
          <a:p>
            <a:pPr marL="0" indent="0">
              <a:buNone/>
            </a:pPr>
            <a:r>
              <a:rPr lang="pt-BR" dirty="0"/>
              <a:t>É uma sigla que vem do inglês, que significa Profilaxia </a:t>
            </a:r>
            <a:r>
              <a:rPr lang="pt-BR" dirty="0" err="1"/>
              <a:t>Pré</a:t>
            </a:r>
            <a:r>
              <a:rPr lang="pt-BR" dirty="0"/>
              <a:t>-Exposição. </a:t>
            </a:r>
            <a:endParaRPr lang="pt-BR" dirty="0" smtClean="0"/>
          </a:p>
          <a:p>
            <a:pPr marL="0" indent="0">
              <a:buNone/>
            </a:pPr>
            <a:endParaRPr lang="pt-BR" dirty="0"/>
          </a:p>
          <a:p>
            <a:pPr marL="0" indent="0">
              <a:buNone/>
            </a:pPr>
            <a:r>
              <a:rPr lang="pt-BR" dirty="0" smtClean="0"/>
              <a:t>A</a:t>
            </a:r>
            <a:r>
              <a:rPr lang="pt-BR" dirty="0"/>
              <a:t> </a:t>
            </a:r>
            <a:r>
              <a:rPr lang="pt-BR" b="1" dirty="0" err="1"/>
              <a:t>PrEP</a:t>
            </a:r>
            <a:r>
              <a:rPr lang="pt-BR" dirty="0"/>
              <a:t> é a utilização de um medicamento para evitar que uma pessoa que não tem o </a:t>
            </a:r>
            <a:r>
              <a:rPr lang="pt-BR" b="1" dirty="0" smtClean="0"/>
              <a:t>HIV </a:t>
            </a:r>
            <a:r>
              <a:rPr lang="pt-BR" dirty="0" smtClean="0"/>
              <a:t>adquira </a:t>
            </a:r>
            <a:r>
              <a:rPr lang="pt-BR" dirty="0"/>
              <a:t>a infecção quando se expõe ao vírus.</a:t>
            </a:r>
          </a:p>
        </p:txBody>
      </p:sp>
    </p:spTree>
    <p:extLst>
      <p:ext uri="{BB962C8B-B14F-4D97-AF65-F5344CB8AC3E}">
        <p14:creationId xmlns:p14="http://schemas.microsoft.com/office/powerpoint/2010/main" val="23385143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22042" y="0"/>
            <a:ext cx="9166042" cy="6858000"/>
          </a:xfrm>
          <a:prstGeom prst="rect">
            <a:avLst/>
          </a:prstGeom>
        </p:spPr>
      </p:pic>
      <p:pic>
        <p:nvPicPr>
          <p:cNvPr id="5" name="Imagem 4"/>
          <p:cNvPicPr>
            <a:picLocks noChangeAspect="1"/>
          </p:cNvPicPr>
          <p:nvPr/>
        </p:nvPicPr>
        <p:blipFill>
          <a:blip r:embed="rId3"/>
          <a:stretch>
            <a:fillRect/>
          </a:stretch>
        </p:blipFill>
        <p:spPr>
          <a:xfrm>
            <a:off x="107504" y="116632"/>
            <a:ext cx="5184575" cy="821319"/>
          </a:xfrm>
          <a:prstGeom prst="rect">
            <a:avLst/>
          </a:prstGeom>
        </p:spPr>
      </p:pic>
      <p:pic>
        <p:nvPicPr>
          <p:cNvPr id="6" name="Imagem 5"/>
          <p:cNvPicPr>
            <a:picLocks noChangeAspect="1"/>
          </p:cNvPicPr>
          <p:nvPr/>
        </p:nvPicPr>
        <p:blipFill>
          <a:blip r:embed="rId4"/>
          <a:stretch>
            <a:fillRect/>
          </a:stretch>
        </p:blipFill>
        <p:spPr>
          <a:xfrm>
            <a:off x="3174023" y="5877272"/>
            <a:ext cx="5886450" cy="790575"/>
          </a:xfrm>
          <a:prstGeom prst="rect">
            <a:avLst/>
          </a:prstGeom>
        </p:spPr>
      </p:pic>
      <p:sp>
        <p:nvSpPr>
          <p:cNvPr id="7" name="Retângulo 6"/>
          <p:cNvSpPr/>
          <p:nvPr/>
        </p:nvSpPr>
        <p:spPr>
          <a:xfrm>
            <a:off x="22379" y="1758710"/>
            <a:ext cx="4572000" cy="1754326"/>
          </a:xfrm>
          <a:prstGeom prst="rect">
            <a:avLst/>
          </a:prstGeom>
        </p:spPr>
        <p:txBody>
          <a:bodyPr>
            <a:spAutoFit/>
          </a:bodyPr>
          <a:lstStyle/>
          <a:p>
            <a:r>
              <a:rPr lang="pt-BR" dirty="0">
                <a:solidFill>
                  <a:srgbClr val="FFFF00"/>
                </a:solidFill>
                <a:latin typeface="verdana" panose="020B0604030504040204" pitchFamily="34" charset="0"/>
              </a:rPr>
              <a:t>Essa forma de prevenção já é usada com sucesso nos casos de violência sexual e de profissionais de saúde que se acidentam com agulhas e outros objetos cortantes contaminados. </a:t>
            </a:r>
            <a:endParaRPr lang="pt-BR" dirty="0">
              <a:solidFill>
                <a:srgbClr val="FFFF00"/>
              </a:solidFill>
            </a:endParaRPr>
          </a:p>
        </p:txBody>
      </p:sp>
      <p:sp>
        <p:nvSpPr>
          <p:cNvPr id="2" name="Retângulo 1"/>
          <p:cNvSpPr/>
          <p:nvPr/>
        </p:nvSpPr>
        <p:spPr>
          <a:xfrm>
            <a:off x="5292079" y="4094990"/>
            <a:ext cx="3456384" cy="1200329"/>
          </a:xfrm>
          <a:prstGeom prst="rect">
            <a:avLst/>
          </a:prstGeom>
        </p:spPr>
        <p:txBody>
          <a:bodyPr wrap="square">
            <a:spAutoFit/>
          </a:bodyPr>
          <a:lstStyle/>
          <a:p>
            <a:r>
              <a:rPr lang="pt-BR" dirty="0">
                <a:solidFill>
                  <a:srgbClr val="FFFF00"/>
                </a:solidFill>
                <a:latin typeface="verdana" panose="020B0604030504040204" pitchFamily="34" charset="0"/>
              </a:rPr>
              <a:t>Essa forma de prevenção já é </a:t>
            </a:r>
            <a:r>
              <a:rPr lang="pt-BR" dirty="0" smtClean="0">
                <a:solidFill>
                  <a:srgbClr val="FFFF00"/>
                </a:solidFill>
                <a:latin typeface="verdana" panose="020B0604030504040204" pitchFamily="34" charset="0"/>
              </a:rPr>
              <a:t>usada para grupo de risco e deve ser tomada todos os dias.</a:t>
            </a:r>
            <a:endParaRPr lang="pt-BR" dirty="0"/>
          </a:p>
        </p:txBody>
      </p:sp>
      <p:sp>
        <p:nvSpPr>
          <p:cNvPr id="3" name="Seta para cima 2"/>
          <p:cNvSpPr/>
          <p:nvPr/>
        </p:nvSpPr>
        <p:spPr>
          <a:xfrm>
            <a:off x="1619672" y="1031032"/>
            <a:ext cx="484632" cy="72767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Seta para cima 7"/>
          <p:cNvSpPr/>
          <p:nvPr/>
        </p:nvSpPr>
        <p:spPr>
          <a:xfrm>
            <a:off x="1619672" y="1024067"/>
            <a:ext cx="484632" cy="72767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eta para cima 9"/>
          <p:cNvSpPr/>
          <p:nvPr/>
        </p:nvSpPr>
        <p:spPr>
          <a:xfrm rot="10800000">
            <a:off x="6777955" y="5013176"/>
            <a:ext cx="484632" cy="72767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898642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0" y="0"/>
            <a:ext cx="9144000" cy="6889380"/>
          </a:xfrm>
          <a:prstGeom prst="rect">
            <a:avLst/>
          </a:prstGeom>
        </p:spPr>
      </p:pic>
    </p:spTree>
    <p:extLst>
      <p:ext uri="{BB962C8B-B14F-4D97-AF65-F5344CB8AC3E}">
        <p14:creationId xmlns:p14="http://schemas.microsoft.com/office/powerpoint/2010/main" val="3999933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2555776" y="2060848"/>
            <a:ext cx="3672408" cy="3386085"/>
          </a:xfrm>
          <a:prstGeom prst="rect">
            <a:avLst/>
          </a:prstGeom>
        </p:spPr>
      </p:pic>
    </p:spTree>
    <p:extLst>
      <p:ext uri="{BB962C8B-B14F-4D97-AF65-F5344CB8AC3E}">
        <p14:creationId xmlns:p14="http://schemas.microsoft.com/office/powerpoint/2010/main" val="2640505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0" y="6897"/>
            <a:ext cx="9144000" cy="6846750"/>
          </a:xfrm>
          <a:prstGeom prst="rect">
            <a:avLst/>
          </a:prstGeom>
        </p:spPr>
      </p:pic>
    </p:spTree>
    <p:extLst>
      <p:ext uri="{BB962C8B-B14F-4D97-AF65-F5344CB8AC3E}">
        <p14:creationId xmlns:p14="http://schemas.microsoft.com/office/powerpoint/2010/main" val="57716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1115616" y="764704"/>
            <a:ext cx="3292116" cy="1368152"/>
          </a:xfrm>
          <a:prstGeom prst="rect">
            <a:avLst/>
          </a:prstGeom>
        </p:spPr>
      </p:pic>
      <p:pic>
        <p:nvPicPr>
          <p:cNvPr id="5" name="Imagem 4"/>
          <p:cNvPicPr>
            <a:picLocks noChangeAspect="1"/>
          </p:cNvPicPr>
          <p:nvPr/>
        </p:nvPicPr>
        <p:blipFill>
          <a:blip r:embed="rId3"/>
          <a:stretch>
            <a:fillRect/>
          </a:stretch>
        </p:blipFill>
        <p:spPr>
          <a:xfrm>
            <a:off x="1235907" y="2276872"/>
            <a:ext cx="6343650" cy="4295775"/>
          </a:xfrm>
          <a:prstGeom prst="rect">
            <a:avLst/>
          </a:prstGeom>
          <a:ln>
            <a:solidFill>
              <a:schemeClr val="accent1"/>
            </a:solidFill>
          </a:ln>
        </p:spPr>
      </p:pic>
    </p:spTree>
    <p:extLst>
      <p:ext uri="{BB962C8B-B14F-4D97-AF65-F5344CB8AC3E}">
        <p14:creationId xmlns:p14="http://schemas.microsoft.com/office/powerpoint/2010/main" val="145613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55576" y="1988840"/>
            <a:ext cx="7450519" cy="4752528"/>
          </a:xfrm>
          <a:prstGeom prst="rect">
            <a:avLst/>
          </a:prstGeom>
        </p:spPr>
      </p:pic>
      <p:pic>
        <p:nvPicPr>
          <p:cNvPr id="5" name="Imagem 4"/>
          <p:cNvPicPr>
            <a:picLocks noChangeAspect="1"/>
          </p:cNvPicPr>
          <p:nvPr/>
        </p:nvPicPr>
        <p:blipFill>
          <a:blip r:embed="rId3"/>
          <a:stretch>
            <a:fillRect/>
          </a:stretch>
        </p:blipFill>
        <p:spPr>
          <a:xfrm>
            <a:off x="755576" y="836712"/>
            <a:ext cx="3294112" cy="1008112"/>
          </a:xfrm>
          <a:prstGeom prst="rect">
            <a:avLst/>
          </a:prstGeom>
        </p:spPr>
      </p:pic>
    </p:spTree>
    <p:extLst>
      <p:ext uri="{BB962C8B-B14F-4D97-AF65-F5344CB8AC3E}">
        <p14:creationId xmlns:p14="http://schemas.microsoft.com/office/powerpoint/2010/main" val="1010906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179512" y="1052736"/>
            <a:ext cx="8784976" cy="5671195"/>
          </a:xfrm>
          <a:prstGeom prst="rect">
            <a:avLst/>
          </a:prstGeom>
        </p:spPr>
      </p:pic>
    </p:spTree>
    <p:extLst>
      <p:ext uri="{BB962C8B-B14F-4D97-AF65-F5344CB8AC3E}">
        <p14:creationId xmlns:p14="http://schemas.microsoft.com/office/powerpoint/2010/main" val="1675779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971600" y="2132856"/>
            <a:ext cx="7474310" cy="4608512"/>
          </a:xfrm>
          <a:prstGeom prst="rect">
            <a:avLst/>
          </a:prstGeom>
        </p:spPr>
      </p:pic>
      <p:pic>
        <p:nvPicPr>
          <p:cNvPr id="5" name="Imagem 4"/>
          <p:cNvPicPr>
            <a:picLocks noChangeAspect="1"/>
          </p:cNvPicPr>
          <p:nvPr/>
        </p:nvPicPr>
        <p:blipFill>
          <a:blip r:embed="rId3"/>
          <a:stretch>
            <a:fillRect/>
          </a:stretch>
        </p:blipFill>
        <p:spPr>
          <a:xfrm>
            <a:off x="987421" y="1091275"/>
            <a:ext cx="3294112" cy="1008112"/>
          </a:xfrm>
          <a:prstGeom prst="rect">
            <a:avLst/>
          </a:prstGeom>
        </p:spPr>
      </p:pic>
    </p:spTree>
    <p:extLst>
      <p:ext uri="{BB962C8B-B14F-4D97-AF65-F5344CB8AC3E}">
        <p14:creationId xmlns:p14="http://schemas.microsoft.com/office/powerpoint/2010/main" val="1192352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202" y="0"/>
            <a:ext cx="9143798" cy="6830237"/>
          </a:xfrm>
          <a:prstGeom prst="rect">
            <a:avLst/>
          </a:prstGeom>
        </p:spPr>
      </p:pic>
    </p:spTree>
    <p:extLst>
      <p:ext uri="{BB962C8B-B14F-4D97-AF65-F5344CB8AC3E}">
        <p14:creationId xmlns:p14="http://schemas.microsoft.com/office/powerpoint/2010/main" val="3797657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Título 1"/>
          <p:cNvSpPr>
            <a:spLocks noGrp="1"/>
          </p:cNvSpPr>
          <p:nvPr>
            <p:ph type="ctrTitle"/>
          </p:nvPr>
        </p:nvSpPr>
        <p:spPr>
          <a:xfrm>
            <a:off x="685800" y="2420888"/>
            <a:ext cx="7772400" cy="1872208"/>
          </a:xfrm>
        </p:spPr>
        <p:txBody>
          <a:bodyPr>
            <a:normAutofit fontScale="90000"/>
          </a:bodyPr>
          <a:lstStyle/>
          <a:p>
            <a:pPr eaLnBrk="1" fontAlgn="auto" hangingPunct="1">
              <a:spcAft>
                <a:spcPts val="0"/>
              </a:spcAft>
            </a:pPr>
            <a:r>
              <a:rPr lang="pt-BR" dirty="0" smtClean="0"/>
              <a:t/>
            </a:r>
            <a:br>
              <a:rPr lang="pt-BR" dirty="0" smtClean="0"/>
            </a:br>
            <a:r>
              <a:rPr lang="pt-BR" dirty="0" smtClean="0"/>
              <a:t/>
            </a:r>
            <a:br>
              <a:rPr lang="pt-BR" dirty="0" smtClean="0"/>
            </a:br>
            <a:r>
              <a:rPr lang="pt-BR" dirty="0" smtClean="0"/>
              <a:t>PCDT - PROTOCOLO CLÍNICO </a:t>
            </a:r>
            <a:r>
              <a:rPr lang="pt-BR" dirty="0"/>
              <a:t>E DIRETRIZES </a:t>
            </a:r>
            <a:r>
              <a:rPr lang="pt-BR" dirty="0" smtClean="0"/>
              <a:t>TERAPÊUTICAS </a:t>
            </a:r>
            <a:r>
              <a:rPr lang="pt-BR" dirty="0"/>
              <a:t>PARA ADULTOS VIVENDO COM </a:t>
            </a:r>
            <a:r>
              <a:rPr lang="pt-BR" dirty="0" smtClean="0"/>
              <a:t>HIV/AIDS-2018</a:t>
            </a:r>
            <a:endParaRPr lang="pt-BR" dirty="0"/>
          </a:p>
        </p:txBody>
      </p:sp>
      <p:pic>
        <p:nvPicPr>
          <p:cNvPr id="2" name="Imagem 1"/>
          <p:cNvPicPr>
            <a:picLocks noChangeAspect="1"/>
          </p:cNvPicPr>
          <p:nvPr/>
        </p:nvPicPr>
        <p:blipFill>
          <a:blip r:embed="rId2"/>
          <a:stretch>
            <a:fillRect/>
          </a:stretch>
        </p:blipFill>
        <p:spPr>
          <a:xfrm>
            <a:off x="0" y="4612373"/>
            <a:ext cx="9144000" cy="221932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que é importante saber (I e II)</a:t>
            </a:r>
            <a:endParaRPr lang="pt-BR" dirty="0"/>
          </a:p>
        </p:txBody>
      </p:sp>
      <p:sp>
        <p:nvSpPr>
          <p:cNvPr id="4" name="Retângulo 3"/>
          <p:cNvSpPr/>
          <p:nvPr/>
        </p:nvSpPr>
        <p:spPr>
          <a:xfrm>
            <a:off x="323528" y="2492896"/>
            <a:ext cx="8147248" cy="2862322"/>
          </a:xfrm>
          <a:prstGeom prst="rect">
            <a:avLst/>
          </a:prstGeom>
        </p:spPr>
        <p:txBody>
          <a:bodyPr wrap="square">
            <a:spAutoFit/>
          </a:bodyPr>
          <a:lstStyle/>
          <a:p>
            <a:pPr algn="just"/>
            <a:r>
              <a:rPr lang="pt-BR" dirty="0" smtClean="0"/>
              <a:t>	A </a:t>
            </a:r>
            <a:r>
              <a:rPr lang="pt-BR" dirty="0"/>
              <a:t>Parte I </a:t>
            </a:r>
            <a:r>
              <a:rPr lang="pt-BR" dirty="0" smtClean="0"/>
              <a:t>faz </a:t>
            </a:r>
            <a:r>
              <a:rPr lang="pt-BR" dirty="0"/>
              <a:t>uma breve introdução à rede de assistência em saúde, prevenção combinada e saúde reprodutiva das </a:t>
            </a:r>
            <a:r>
              <a:rPr lang="pt-BR" dirty="0" smtClean="0"/>
              <a:t>PVHIV (Portador do Vírus HIV), </a:t>
            </a:r>
            <a:r>
              <a:rPr lang="pt-BR" dirty="0"/>
              <a:t>procurando apresentar conceitos fundamentais para a compreensão do cuidado integral, das novas metodologias de prevenção e melhoria da oferta de serviços e da qualidade de assistência à saúde aos pacientes. </a:t>
            </a:r>
            <a:endParaRPr lang="pt-BR" dirty="0" smtClean="0"/>
          </a:p>
          <a:p>
            <a:endParaRPr lang="pt-BR" dirty="0"/>
          </a:p>
          <a:p>
            <a:pPr algn="just"/>
            <a:r>
              <a:rPr lang="pt-BR" dirty="0" smtClean="0"/>
              <a:t>	A </a:t>
            </a:r>
            <a:r>
              <a:rPr lang="pt-BR" dirty="0"/>
              <a:t>Parte II aborda a evolução da infecção pelo HIV, a importância do diagnóstico precoce e a abordagem inicial da PVHIV, trazendo informações para o esclarecimento dos pacientes e recomendações aos </a:t>
            </a:r>
            <a:r>
              <a:rPr lang="pt-BR" dirty="0" err="1"/>
              <a:t>profi</a:t>
            </a:r>
            <a:r>
              <a:rPr lang="pt-BR" dirty="0"/>
              <a:t> </a:t>
            </a:r>
            <a:r>
              <a:rPr lang="pt-BR" dirty="0" err="1"/>
              <a:t>ssionais</a:t>
            </a:r>
            <a:r>
              <a:rPr lang="pt-BR" dirty="0"/>
              <a:t> de saúde sobre o manejo clínico inicial e contínuo das PVHIV.</a:t>
            </a:r>
          </a:p>
        </p:txBody>
      </p:sp>
    </p:spTree>
    <p:extLst>
      <p:ext uri="{BB962C8B-B14F-4D97-AF65-F5344CB8AC3E}">
        <p14:creationId xmlns:p14="http://schemas.microsoft.com/office/powerpoint/2010/main" val="1406018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que é importante saber (III)</a:t>
            </a:r>
            <a:endParaRPr lang="pt-BR" dirty="0"/>
          </a:p>
        </p:txBody>
      </p:sp>
      <p:sp>
        <p:nvSpPr>
          <p:cNvPr id="3" name="Retângulo 2"/>
          <p:cNvSpPr/>
          <p:nvPr/>
        </p:nvSpPr>
        <p:spPr>
          <a:xfrm>
            <a:off x="89756" y="2204864"/>
            <a:ext cx="8964488" cy="4524315"/>
          </a:xfrm>
          <a:prstGeom prst="rect">
            <a:avLst/>
          </a:prstGeom>
        </p:spPr>
        <p:txBody>
          <a:bodyPr wrap="square">
            <a:spAutoFit/>
          </a:bodyPr>
          <a:lstStyle/>
          <a:p>
            <a:pPr algn="just"/>
            <a:r>
              <a:rPr lang="pt-BR" sz="1600" dirty="0"/>
              <a:t>Já a Parte III versa sobre a terapia antirretroviral (TARV), quando e como iniciar o tratamento, seus efeitos adversos e interações medicamentosas, bem como o manejo da falha virológica e substituição de esquemas antirretrovirais (ARV</a:t>
            </a:r>
            <a:r>
              <a:rPr lang="pt-BR" sz="1600" b="1" dirty="0"/>
              <a:t>). </a:t>
            </a:r>
            <a:endParaRPr lang="pt-BR" sz="1600" b="1" dirty="0" smtClean="0"/>
          </a:p>
          <a:p>
            <a:pPr algn="just"/>
            <a:endParaRPr lang="pt-BR" sz="1600" b="1" dirty="0"/>
          </a:p>
          <a:p>
            <a:pPr algn="just"/>
            <a:r>
              <a:rPr lang="pt-BR" sz="1600" b="1" dirty="0" smtClean="0"/>
              <a:t>As </a:t>
            </a:r>
            <a:r>
              <a:rPr lang="pt-BR" sz="1600" b="1" dirty="0"/>
              <a:t>principais mudanças do PCDT encontram-se nessa seção, em especial a introdução da classe de inibidores de integrase como escolha para compor os esquemas iniciais preferenciais em adultos e pacientes coinfectados TB-HIV graves, possibilitando a prescrição de uma TARV com melhor perfi l de tolerabilidade, barreira genética e </a:t>
            </a:r>
            <a:r>
              <a:rPr lang="pt-BR" sz="1600" b="1" dirty="0" smtClean="0"/>
              <a:t>eficácia</a:t>
            </a:r>
            <a:r>
              <a:rPr lang="pt-BR" sz="1600" b="1" dirty="0"/>
              <a:t>, já como primeira oferta de terapia às PVHIV. </a:t>
            </a:r>
            <a:endParaRPr lang="pt-BR" sz="1600" b="1" dirty="0" smtClean="0"/>
          </a:p>
          <a:p>
            <a:pPr algn="just"/>
            <a:endParaRPr lang="pt-BR" sz="1600" b="1" dirty="0"/>
          </a:p>
          <a:p>
            <a:pPr algn="just"/>
            <a:r>
              <a:rPr lang="pt-BR" sz="1600" dirty="0" smtClean="0"/>
              <a:t>Novas </a:t>
            </a:r>
            <a:r>
              <a:rPr lang="pt-BR" sz="1600" dirty="0"/>
              <a:t>tecnologias também foram incorporadas e recomendadas, como o uso do teste de HLA-B*5701 para maior segurança da prescrição do </a:t>
            </a:r>
            <a:r>
              <a:rPr lang="pt-BR" sz="1600" dirty="0" err="1"/>
              <a:t>abacavir</a:t>
            </a:r>
            <a:r>
              <a:rPr lang="pt-BR" sz="1600" dirty="0"/>
              <a:t> e redução do limite de solicitação do teste de genotipagem para 500 cópias/</a:t>
            </a:r>
            <a:r>
              <a:rPr lang="pt-BR" sz="1600" dirty="0" err="1"/>
              <a:t>mL</a:t>
            </a:r>
            <a:r>
              <a:rPr lang="pt-BR" sz="1600" dirty="0"/>
              <a:t> de carga viral do HIV, permitindo um monitoramento mais próximo da falha virológica e oferta de opções terapêuticas mais adequadas. </a:t>
            </a:r>
            <a:endParaRPr lang="pt-BR" sz="1600" dirty="0" smtClean="0"/>
          </a:p>
          <a:p>
            <a:pPr algn="just"/>
            <a:endParaRPr lang="pt-BR" sz="1600" dirty="0"/>
          </a:p>
          <a:p>
            <a:pPr algn="just"/>
            <a:r>
              <a:rPr lang="pt-BR" sz="1600" dirty="0" smtClean="0"/>
              <a:t>Também </a:t>
            </a:r>
            <a:r>
              <a:rPr lang="pt-BR" sz="1600" dirty="0"/>
              <a:t>inclui capítulos novos sobre a infecção pelo HIV-2 e controladores de elite, populações minoritárias no contexto brasileiro, mas que não dispunham de orientações claras e objetivas para o seu manejo.</a:t>
            </a:r>
          </a:p>
        </p:txBody>
      </p:sp>
    </p:spTree>
    <p:extLst>
      <p:ext uri="{BB962C8B-B14F-4D97-AF65-F5344CB8AC3E}">
        <p14:creationId xmlns:p14="http://schemas.microsoft.com/office/powerpoint/2010/main" val="3680445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6816" y="908720"/>
            <a:ext cx="8877672" cy="1143000"/>
          </a:xfrm>
        </p:spPr>
        <p:txBody>
          <a:bodyPr/>
          <a:lstStyle/>
          <a:p>
            <a:r>
              <a:rPr lang="pt-BR" dirty="0" smtClean="0"/>
              <a:t>O que é importante saber (IV e V)</a:t>
            </a:r>
            <a:endParaRPr lang="pt-BR" dirty="0"/>
          </a:p>
        </p:txBody>
      </p:sp>
      <p:sp>
        <p:nvSpPr>
          <p:cNvPr id="4" name="Retângulo 3"/>
          <p:cNvSpPr/>
          <p:nvPr/>
        </p:nvSpPr>
        <p:spPr>
          <a:xfrm>
            <a:off x="611560" y="2492896"/>
            <a:ext cx="7992888" cy="3416320"/>
          </a:xfrm>
          <a:prstGeom prst="rect">
            <a:avLst/>
          </a:prstGeom>
        </p:spPr>
        <p:txBody>
          <a:bodyPr wrap="square">
            <a:spAutoFit/>
          </a:bodyPr>
          <a:lstStyle/>
          <a:p>
            <a:pPr algn="just"/>
            <a:r>
              <a:rPr lang="pt-BR" dirty="0"/>
              <a:t>A Parte IV atualiza informações sobre as comorbidades não infecciosas relacionadas ao HIV, realidade cada vez mais presente na vida das PVHIV, uma vez que felizmente tem havido aumento da sobrevida decorrente do uso dos medicamentos antirretrovirais – entretanto, expondo as PVHIV aos efeitos degenerativos da doença em outros âmbitos de sua saúde. </a:t>
            </a:r>
            <a:endParaRPr lang="pt-BR" dirty="0" smtClean="0"/>
          </a:p>
          <a:p>
            <a:pPr algn="just"/>
            <a:endParaRPr lang="pt-BR" dirty="0"/>
          </a:p>
          <a:p>
            <a:pPr algn="just"/>
            <a:r>
              <a:rPr lang="pt-BR" dirty="0" smtClean="0"/>
              <a:t>A </a:t>
            </a:r>
            <a:r>
              <a:rPr lang="pt-BR" dirty="0"/>
              <a:t>Parte V trata das principais coinfecções relacionadas ao HIV, com destaque para o manejo da coinfecção TB-HIV (ainda responsável por um significativo percentual de mortes em PVHIV), atualizações dos novos tratamentos concomitantes para hepatites virais B/C e HIV, além de orientações objetivas de enfrentamento da sífilis, uma antiga IST, mas com novo recrudescimento mundial e nacional.</a:t>
            </a:r>
          </a:p>
        </p:txBody>
      </p:sp>
    </p:spTree>
    <p:extLst>
      <p:ext uri="{BB962C8B-B14F-4D97-AF65-F5344CB8AC3E}">
        <p14:creationId xmlns:p14="http://schemas.microsoft.com/office/powerpoint/2010/main" val="459780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2636912"/>
            <a:ext cx="8229600" cy="3078013"/>
          </a:xfrm>
        </p:spPr>
        <p:txBody>
          <a:bodyPr/>
          <a:lstStyle/>
          <a:p>
            <a:pPr marL="0" indent="0">
              <a:buNone/>
            </a:pPr>
            <a:r>
              <a:rPr lang="pt-BR" dirty="0"/>
              <a:t>Por fim, a Parte VI aborda o manejo das principais </a:t>
            </a:r>
            <a:r>
              <a:rPr lang="pt-BR" dirty="0" smtClean="0"/>
              <a:t>infecções </a:t>
            </a:r>
            <a:r>
              <a:rPr lang="pt-BR" dirty="0"/>
              <a:t>oportunistas que </a:t>
            </a:r>
            <a:r>
              <a:rPr lang="pt-BR" dirty="0" smtClean="0"/>
              <a:t>acometem os </a:t>
            </a:r>
            <a:r>
              <a:rPr lang="pt-BR" dirty="0"/>
              <a:t>PVHIV, uma </a:t>
            </a:r>
            <a:r>
              <a:rPr lang="pt-BR" dirty="0" smtClean="0"/>
              <a:t>situação </a:t>
            </a:r>
            <a:r>
              <a:rPr lang="pt-BR" dirty="0"/>
              <a:t>ainda presente no </a:t>
            </a:r>
            <a:r>
              <a:rPr lang="pt-BR" dirty="0" smtClean="0"/>
              <a:t>indesejável cenário </a:t>
            </a:r>
            <a:r>
              <a:rPr lang="pt-BR" dirty="0"/>
              <a:t>de </a:t>
            </a:r>
            <a:r>
              <a:rPr lang="pt-BR" dirty="0" smtClean="0"/>
              <a:t>diagnostico tardio </a:t>
            </a:r>
            <a:r>
              <a:rPr lang="pt-BR" dirty="0"/>
              <a:t>do </a:t>
            </a:r>
            <a:r>
              <a:rPr lang="pt-BR" dirty="0" smtClean="0"/>
              <a:t>HIV. </a:t>
            </a:r>
            <a:r>
              <a:rPr lang="pt-BR" dirty="0" err="1" smtClean="0"/>
              <a:t>Incluíndo</a:t>
            </a:r>
            <a:r>
              <a:rPr lang="pt-BR" dirty="0" smtClean="0"/>
              <a:t> o abandono </a:t>
            </a:r>
            <a:r>
              <a:rPr lang="pt-BR" dirty="0"/>
              <a:t>do tratamento </a:t>
            </a:r>
            <a:r>
              <a:rPr lang="pt-BR" dirty="0" smtClean="0"/>
              <a:t>e as </a:t>
            </a:r>
            <a:r>
              <a:rPr lang="pt-BR" dirty="0"/>
              <a:t>dificuldades de acesso </a:t>
            </a:r>
            <a:r>
              <a:rPr lang="pt-BR" dirty="0" smtClean="0"/>
              <a:t>rápido </a:t>
            </a:r>
            <a:r>
              <a:rPr lang="pt-BR" dirty="0"/>
              <a:t>ao </a:t>
            </a:r>
            <a:r>
              <a:rPr lang="pt-BR" dirty="0" smtClean="0"/>
              <a:t>atendimento e </a:t>
            </a:r>
            <a:r>
              <a:rPr lang="pt-BR" dirty="0"/>
              <a:t>a TARV.</a:t>
            </a:r>
          </a:p>
        </p:txBody>
      </p:sp>
      <p:sp>
        <p:nvSpPr>
          <p:cNvPr id="4" name="Título 1"/>
          <p:cNvSpPr txBox="1">
            <a:spLocks/>
          </p:cNvSpPr>
          <p:nvPr/>
        </p:nvSpPr>
        <p:spPr bwMode="auto">
          <a:xfrm>
            <a:off x="86816" y="908720"/>
            <a:ext cx="8877672" cy="1143000"/>
          </a:xfrm>
          <a:prstGeom prst="rect">
            <a:avLst/>
          </a:prstGeom>
          <a:noFill/>
          <a:ln>
            <a:noFill/>
          </a:ln>
        </p:spPr>
        <p:txBody>
          <a:bodyPr vert="horz" wrap="square" lIns="0" tIns="45720" rIns="0" bIns="0" numCol="1" anchor="b" anchorCtr="0" compatLnSpc="1">
            <a:prstTxWarp prst="textNoShape">
              <a:avLst/>
            </a:prstTxWarp>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r>
              <a:rPr lang="pt-BR" dirty="0" smtClean="0"/>
              <a:t>O que é importante saber (VI)</a:t>
            </a:r>
            <a:endParaRPr lang="pt-BR" dirty="0"/>
          </a:p>
        </p:txBody>
      </p:sp>
    </p:spTree>
    <p:extLst>
      <p:ext uri="{BB962C8B-B14F-4D97-AF65-F5344CB8AC3E}">
        <p14:creationId xmlns:p14="http://schemas.microsoft.com/office/powerpoint/2010/main" val="2555877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ítulo 1"/>
          <p:cNvSpPr>
            <a:spLocks noGrp="1"/>
          </p:cNvSpPr>
          <p:nvPr>
            <p:ph type="title"/>
          </p:nvPr>
        </p:nvSpPr>
        <p:spPr>
          <a:xfrm>
            <a:off x="457200" y="476250"/>
            <a:ext cx="8229600" cy="1143000"/>
          </a:xfrm>
        </p:spPr>
        <p:txBody>
          <a:bodyPr/>
          <a:lstStyle/>
          <a:p>
            <a:pPr eaLnBrk="1" hangingPunct="1"/>
            <a:r>
              <a:rPr lang="pt-BR" dirty="0" smtClean="0"/>
              <a:t>Sinais de avanço da infecção</a:t>
            </a:r>
          </a:p>
        </p:txBody>
      </p:sp>
      <p:sp>
        <p:nvSpPr>
          <p:cNvPr id="1048614" name="Espaço Reservado para Conteúdo 2"/>
          <p:cNvSpPr>
            <a:spLocks noGrp="1"/>
          </p:cNvSpPr>
          <p:nvPr>
            <p:ph idx="1"/>
          </p:nvPr>
        </p:nvSpPr>
        <p:spPr>
          <a:xfrm>
            <a:off x="457200" y="1700213"/>
            <a:ext cx="8229600" cy="4624387"/>
          </a:xfrm>
        </p:spPr>
        <p:txBody>
          <a:bodyPr/>
          <a:lstStyle/>
          <a:p>
            <a:pPr eaLnBrk="1" hangingPunct="1"/>
            <a:r>
              <a:rPr lang="pt-BR" dirty="0" smtClean="0"/>
              <a:t>Marcadores clínico precoce de imunodepressão grave:</a:t>
            </a:r>
          </a:p>
          <a:p>
            <a:pPr marL="742950" lvl="1" indent="-285750" eaLnBrk="1" hangingPunct="1"/>
            <a:r>
              <a:rPr lang="pt-BR" dirty="0" smtClean="0"/>
              <a:t>Candidíase oral</a:t>
            </a:r>
          </a:p>
          <a:p>
            <a:pPr marL="742950" lvl="1" indent="-285750" eaLnBrk="1" hangingPunct="1"/>
            <a:r>
              <a:rPr lang="pt-BR" dirty="0" err="1" smtClean="0"/>
              <a:t>Diarréia</a:t>
            </a:r>
            <a:r>
              <a:rPr lang="pt-BR" dirty="0" smtClean="0"/>
              <a:t> crônica</a:t>
            </a:r>
          </a:p>
          <a:p>
            <a:pPr marL="742950" lvl="1" indent="-285750" eaLnBrk="1" hangingPunct="1"/>
            <a:r>
              <a:rPr lang="pt-BR" dirty="0" smtClean="0"/>
              <a:t>Febre de origem indeterminada</a:t>
            </a:r>
          </a:p>
          <a:p>
            <a:pPr marL="742950" lvl="1" indent="-285750" eaLnBrk="1" hangingPunct="1"/>
            <a:r>
              <a:rPr lang="pt-BR" dirty="0" err="1" smtClean="0"/>
              <a:t>Leucoplasia</a:t>
            </a:r>
            <a:r>
              <a:rPr lang="pt-BR" dirty="0" smtClean="0"/>
              <a:t> pilosa oral</a:t>
            </a:r>
          </a:p>
        </p:txBody>
      </p:sp>
      <p:sp>
        <p:nvSpPr>
          <p:cNvPr id="1048615" name="Rectangle 9"/>
          <p:cNvSpPr>
            <a:spLocks noChangeArrowheads="1"/>
          </p:cNvSpPr>
          <p:nvPr/>
        </p:nvSpPr>
        <p:spPr bwMode="auto">
          <a:xfrm>
            <a:off x="468313" y="4149725"/>
            <a:ext cx="3816350" cy="2016125"/>
          </a:xfrm>
          <a:prstGeom prst="rect">
            <a:avLst/>
          </a:prstGeom>
          <a:solidFill>
            <a:schemeClr val="accent1"/>
          </a:solidFill>
          <a:ln w="9525">
            <a:solidFill>
              <a:schemeClr val="tx1"/>
            </a:solidFill>
            <a:miter lim="800000"/>
            <a:headEnd/>
            <a:tailEnd/>
          </a:ln>
          <a:effectLst/>
        </p:spPr>
        <p:txBody>
          <a:bodyPr wrap="none" anchor="ctr"/>
          <a:lstStyle/>
          <a:p>
            <a:pPr algn="ctr">
              <a:lnSpc>
                <a:spcPct val="150000"/>
              </a:lnSpc>
            </a:pPr>
            <a:r>
              <a:rPr lang="pt-BR" dirty="0">
                <a:solidFill>
                  <a:schemeClr val="bg1"/>
                </a:solidFill>
              </a:rPr>
              <a:t>LT-CD</a:t>
            </a:r>
            <a:r>
              <a:rPr lang="pt-BR" dirty="0">
                <a:solidFill>
                  <a:schemeClr val="bg1"/>
                </a:solidFill>
                <a:latin typeface="Times New Roman" pitchFamily="18" charset="0"/>
                <a:cs typeface="Times New Roman" pitchFamily="18" charset="0"/>
              </a:rPr>
              <a:t>4+ &gt; 350</a:t>
            </a:r>
            <a:r>
              <a:rPr lang="pt-BR" dirty="0">
                <a:solidFill>
                  <a:schemeClr val="bg1"/>
                </a:solidFill>
              </a:rPr>
              <a:t> células/mm</a:t>
            </a:r>
            <a:r>
              <a:rPr lang="pt-BR" baseline="30000" dirty="0">
                <a:solidFill>
                  <a:schemeClr val="bg1"/>
                </a:solidFill>
              </a:rPr>
              <a:t>3</a:t>
            </a:r>
            <a:r>
              <a:rPr lang="pt-BR" dirty="0"/>
              <a:t> </a:t>
            </a:r>
            <a:r>
              <a:rPr lang="pt-BR" dirty="0">
                <a:solidFill>
                  <a:schemeClr val="bg1"/>
                </a:solidFill>
              </a:rPr>
              <a:t>:</a:t>
            </a:r>
          </a:p>
          <a:p>
            <a:pPr algn="ctr">
              <a:lnSpc>
                <a:spcPct val="150000"/>
              </a:lnSpc>
            </a:pPr>
            <a:r>
              <a:rPr lang="pt-BR" dirty="0">
                <a:solidFill>
                  <a:schemeClr val="bg1"/>
                </a:solidFill>
              </a:rPr>
              <a:t>Infecções respiratórias bacterianas</a:t>
            </a:r>
          </a:p>
          <a:p>
            <a:pPr algn="ctr">
              <a:lnSpc>
                <a:spcPct val="150000"/>
              </a:lnSpc>
            </a:pPr>
            <a:r>
              <a:rPr lang="pt-BR" dirty="0" smtClean="0">
                <a:solidFill>
                  <a:schemeClr val="bg1"/>
                </a:solidFill>
              </a:rPr>
              <a:t>Tuberculose</a:t>
            </a:r>
            <a:endParaRPr lang="pt-BR" dirty="0"/>
          </a:p>
        </p:txBody>
      </p:sp>
      <p:sp>
        <p:nvSpPr>
          <p:cNvPr id="1048616" name="Oval 10"/>
          <p:cNvSpPr>
            <a:spLocks noChangeArrowheads="1"/>
          </p:cNvSpPr>
          <p:nvPr/>
        </p:nvSpPr>
        <p:spPr bwMode="auto">
          <a:xfrm>
            <a:off x="4643438" y="4076699"/>
            <a:ext cx="4176712" cy="2328863"/>
          </a:xfrm>
          <a:prstGeom prst="ellipse">
            <a:avLst/>
          </a:prstGeom>
          <a:solidFill>
            <a:schemeClr val="accent1"/>
          </a:solidFill>
          <a:ln w="9525">
            <a:solidFill>
              <a:schemeClr val="tx1"/>
            </a:solidFill>
            <a:round/>
            <a:headEnd/>
            <a:tailEnd/>
          </a:ln>
          <a:effectLst/>
        </p:spPr>
        <p:txBody>
          <a:bodyPr wrap="none" anchor="ctr"/>
          <a:lstStyle/>
          <a:p>
            <a:pPr algn="ctr"/>
            <a:r>
              <a:rPr lang="pt-BR" dirty="0">
                <a:solidFill>
                  <a:schemeClr val="bg1"/>
                </a:solidFill>
              </a:rPr>
              <a:t>OUTROS DOENÇAS:</a:t>
            </a:r>
          </a:p>
          <a:p>
            <a:pPr algn="ctr"/>
            <a:r>
              <a:rPr lang="pt-BR" dirty="0" err="1">
                <a:solidFill>
                  <a:schemeClr val="bg1"/>
                </a:solidFill>
              </a:rPr>
              <a:t>Miocardiopatia</a:t>
            </a:r>
            <a:endParaRPr lang="pt-BR" dirty="0">
              <a:solidFill>
                <a:schemeClr val="bg1"/>
              </a:solidFill>
            </a:endParaRPr>
          </a:p>
          <a:p>
            <a:pPr algn="ctr"/>
            <a:r>
              <a:rPr lang="pt-BR" dirty="0" err="1">
                <a:solidFill>
                  <a:schemeClr val="bg1"/>
                </a:solidFill>
              </a:rPr>
              <a:t>Nefropatia</a:t>
            </a:r>
            <a:endParaRPr lang="pt-BR" dirty="0">
              <a:solidFill>
                <a:schemeClr val="bg1"/>
              </a:solidFill>
            </a:endParaRPr>
          </a:p>
          <a:p>
            <a:pPr algn="ctr"/>
            <a:r>
              <a:rPr lang="pt-BR" dirty="0">
                <a:solidFill>
                  <a:schemeClr val="bg1"/>
                </a:solidFill>
              </a:rPr>
              <a:t>Neuropatia</a:t>
            </a:r>
          </a:p>
          <a:p>
            <a:pPr algn="ctr"/>
            <a:r>
              <a:rPr lang="pt-BR" dirty="0" smtClean="0">
                <a:solidFill>
                  <a:schemeClr val="bg1"/>
                </a:solidFill>
              </a:rPr>
              <a:t>Neoplasia</a:t>
            </a:r>
          </a:p>
          <a:p>
            <a:pPr algn="ctr"/>
            <a:r>
              <a:rPr lang="pt-BR" dirty="0" smtClean="0">
                <a:solidFill>
                  <a:schemeClr val="bg1"/>
                </a:solidFill>
              </a:rPr>
              <a:t>Alterações Neurológicas</a:t>
            </a:r>
            <a:endParaRPr lang="pt-BR"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Rectangle 2"/>
          <p:cNvSpPr>
            <a:spLocks noGrp="1"/>
          </p:cNvSpPr>
          <p:nvPr>
            <p:ph type="title"/>
          </p:nvPr>
        </p:nvSpPr>
        <p:spPr>
          <a:xfrm>
            <a:off x="457200" y="476672"/>
            <a:ext cx="8229600" cy="1143000"/>
          </a:xfrm>
        </p:spPr>
        <p:txBody>
          <a:bodyPr/>
          <a:lstStyle/>
          <a:p>
            <a:pPr eaLnBrk="1" hangingPunct="1"/>
            <a:r>
              <a:rPr lang="pt-BR" dirty="0"/>
              <a:t>Sinais de avanço da infecção</a:t>
            </a:r>
            <a:endParaRPr lang="pt-BR" dirty="0" smtClean="0"/>
          </a:p>
        </p:txBody>
      </p:sp>
      <p:sp>
        <p:nvSpPr>
          <p:cNvPr id="1048620" name="Rectangle 3"/>
          <p:cNvSpPr>
            <a:spLocks noGrp="1"/>
          </p:cNvSpPr>
          <p:nvPr>
            <p:ph type="body" idx="1"/>
          </p:nvPr>
        </p:nvSpPr>
        <p:spPr/>
        <p:txBody>
          <a:bodyPr/>
          <a:lstStyle/>
          <a:p>
            <a:pPr eaLnBrk="1" hangingPunct="1"/>
            <a:r>
              <a:rPr lang="pt-BR" dirty="0" smtClean="0"/>
              <a:t>LT-CD</a:t>
            </a:r>
            <a:r>
              <a:rPr lang="pt-BR" dirty="0" smtClean="0">
                <a:latin typeface="Times New Roman" pitchFamily="18" charset="0"/>
                <a:cs typeface="Times New Roman" pitchFamily="18" charset="0"/>
              </a:rPr>
              <a:t>4+ &lt; 200</a:t>
            </a:r>
            <a:r>
              <a:rPr lang="pt-BR" dirty="0" smtClean="0"/>
              <a:t> células/mm</a:t>
            </a:r>
            <a:r>
              <a:rPr lang="pt-BR" baseline="30000" dirty="0" smtClean="0"/>
              <a:t>3</a:t>
            </a:r>
            <a:r>
              <a:rPr lang="pt-BR" dirty="0" smtClean="0"/>
              <a:t> :</a:t>
            </a:r>
          </a:p>
          <a:p>
            <a:pPr lvl="1" eaLnBrk="1" hangingPunct="1"/>
            <a:r>
              <a:rPr lang="pt-BR" dirty="0" err="1" smtClean="0"/>
              <a:t>Pneumocistose</a:t>
            </a:r>
            <a:endParaRPr lang="pt-BR" dirty="0" smtClean="0"/>
          </a:p>
          <a:p>
            <a:pPr lvl="1" eaLnBrk="1" hangingPunct="1"/>
            <a:r>
              <a:rPr lang="pt-BR" dirty="0" err="1" smtClean="0"/>
              <a:t>Neurotoxoplasmose</a:t>
            </a:r>
            <a:endParaRPr lang="pt-BR" dirty="0" smtClean="0"/>
          </a:p>
          <a:p>
            <a:pPr lvl="1" eaLnBrk="1" hangingPunct="1"/>
            <a:r>
              <a:rPr lang="pt-BR" dirty="0" smtClean="0"/>
              <a:t>Tuberculose pulmonar atípica ou disseminada</a:t>
            </a:r>
          </a:p>
          <a:p>
            <a:pPr lvl="1" eaLnBrk="1" hangingPunct="1"/>
            <a:r>
              <a:rPr lang="pt-BR" dirty="0" smtClean="0"/>
              <a:t>Meningite </a:t>
            </a:r>
            <a:r>
              <a:rPr lang="pt-BR" dirty="0" err="1" smtClean="0"/>
              <a:t>criptocócica</a:t>
            </a:r>
            <a:endParaRPr lang="pt-BR" dirty="0" smtClean="0"/>
          </a:p>
          <a:p>
            <a:pPr lvl="1" eaLnBrk="1" hangingPunct="1"/>
            <a:r>
              <a:rPr lang="pt-BR" dirty="0" err="1" smtClean="0"/>
              <a:t>Retinite</a:t>
            </a:r>
            <a:r>
              <a:rPr lang="pt-BR" dirty="0" smtClean="0"/>
              <a:t> por citomegalovírus</a:t>
            </a:r>
          </a:p>
        </p:txBody>
      </p:sp>
      <p:sp>
        <p:nvSpPr>
          <p:cNvPr id="1048621" name="Rectangle 4"/>
          <p:cNvSpPr>
            <a:spLocks noChangeArrowheads="1"/>
          </p:cNvSpPr>
          <p:nvPr/>
        </p:nvSpPr>
        <p:spPr bwMode="auto">
          <a:xfrm>
            <a:off x="900113" y="4941888"/>
            <a:ext cx="7559675" cy="1223962"/>
          </a:xfrm>
          <a:prstGeom prst="rect">
            <a:avLst/>
          </a:prstGeom>
          <a:solidFill>
            <a:schemeClr val="accent1"/>
          </a:solidFill>
          <a:ln w="9525">
            <a:solidFill>
              <a:schemeClr val="tx1"/>
            </a:solidFill>
            <a:miter lim="800000"/>
            <a:headEnd/>
            <a:tailEnd/>
          </a:ln>
          <a:effectLst/>
        </p:spPr>
        <p:txBody>
          <a:bodyPr wrap="none" anchor="ctr"/>
          <a:lstStyle/>
          <a:p>
            <a:pPr algn="ctr"/>
            <a:r>
              <a:rPr lang="pt-BR" dirty="0">
                <a:solidFill>
                  <a:schemeClr val="bg1"/>
                </a:solidFill>
              </a:rPr>
              <a:t>OUTRAS DOENÇAS:</a:t>
            </a:r>
          </a:p>
          <a:p>
            <a:pPr algn="ctr"/>
            <a:r>
              <a:rPr lang="pt-BR" dirty="0">
                <a:solidFill>
                  <a:schemeClr val="bg1"/>
                </a:solidFill>
              </a:rPr>
              <a:t>Neoplasias mais comuns: sarcoma de </a:t>
            </a:r>
            <a:r>
              <a:rPr lang="pt-BR" dirty="0" err="1">
                <a:solidFill>
                  <a:schemeClr val="bg1"/>
                </a:solidFill>
              </a:rPr>
              <a:t>Kaposi</a:t>
            </a:r>
            <a:r>
              <a:rPr lang="pt-BR" dirty="0">
                <a:solidFill>
                  <a:schemeClr val="bg1"/>
                </a:solidFill>
              </a:rPr>
              <a:t>, </a:t>
            </a:r>
          </a:p>
          <a:p>
            <a:pPr algn="ctr"/>
            <a:r>
              <a:rPr lang="pt-BR" dirty="0">
                <a:solidFill>
                  <a:schemeClr val="bg1"/>
                </a:solidFill>
              </a:rPr>
              <a:t>linfomas não Hodgkin </a:t>
            </a:r>
            <a:r>
              <a:rPr lang="pt-BR" dirty="0" smtClean="0">
                <a:solidFill>
                  <a:schemeClr val="bg1"/>
                </a:solidFill>
              </a:rPr>
              <a:t>e </a:t>
            </a:r>
            <a:r>
              <a:rPr lang="pt-BR" dirty="0">
                <a:solidFill>
                  <a:schemeClr val="bg1"/>
                </a:solidFill>
              </a:rPr>
              <a:t>câncer de colo uterino em mulheres jovens.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Rectangle 2"/>
          <p:cNvSpPr>
            <a:spLocks noGrp="1"/>
          </p:cNvSpPr>
          <p:nvPr>
            <p:ph type="title"/>
          </p:nvPr>
        </p:nvSpPr>
        <p:spPr>
          <a:xfrm>
            <a:off x="457200" y="404664"/>
            <a:ext cx="8229600" cy="1143000"/>
          </a:xfrm>
        </p:spPr>
        <p:txBody>
          <a:bodyPr/>
          <a:lstStyle/>
          <a:p>
            <a:pPr eaLnBrk="1" hangingPunct="1"/>
            <a:r>
              <a:rPr lang="pt-BR" sz="4000" dirty="0" smtClean="0"/>
              <a:t>Razões para início precoce da TARV</a:t>
            </a:r>
          </a:p>
        </p:txBody>
      </p:sp>
      <p:sp>
        <p:nvSpPr>
          <p:cNvPr id="1048623" name="Rectangle 3"/>
          <p:cNvSpPr>
            <a:spLocks noGrp="1"/>
          </p:cNvSpPr>
          <p:nvPr>
            <p:ph type="body" idx="1"/>
          </p:nvPr>
        </p:nvSpPr>
        <p:spPr>
          <a:xfrm>
            <a:off x="457200" y="1919883"/>
            <a:ext cx="8507413" cy="4389437"/>
          </a:xfrm>
        </p:spPr>
        <p:txBody>
          <a:bodyPr/>
          <a:lstStyle/>
          <a:p>
            <a:pPr eaLnBrk="1" hangingPunct="1">
              <a:lnSpc>
                <a:spcPct val="150000"/>
              </a:lnSpc>
            </a:pPr>
            <a:r>
              <a:rPr lang="pt-BR" sz="2000" dirty="0" smtClean="0"/>
              <a:t>LT-CD4+ elevado e assintomático:</a:t>
            </a:r>
          </a:p>
          <a:p>
            <a:pPr lvl="1" eaLnBrk="1" hangingPunct="1">
              <a:lnSpc>
                <a:spcPct val="150000"/>
              </a:lnSpc>
            </a:pPr>
            <a:r>
              <a:rPr lang="pt-BR" sz="1800" dirty="0" smtClean="0"/>
              <a:t>Replicação viral e a ativação imune crônica </a:t>
            </a:r>
            <a:r>
              <a:rPr lang="pt-BR" sz="1800" dirty="0" smtClean="0">
                <a:sym typeface="Wingdings" pitchFamily="2" charset="2"/>
              </a:rPr>
              <a:t></a:t>
            </a:r>
            <a:r>
              <a:rPr lang="pt-BR" sz="1800" dirty="0" smtClean="0"/>
              <a:t> Eventos cardiovasculares.</a:t>
            </a:r>
          </a:p>
          <a:p>
            <a:pPr eaLnBrk="1" hangingPunct="1">
              <a:lnSpc>
                <a:spcPct val="150000"/>
              </a:lnSpc>
            </a:pPr>
            <a:r>
              <a:rPr lang="pt-BR" sz="2000" dirty="0" smtClean="0"/>
              <a:t>Outros benefício do início precoce:</a:t>
            </a:r>
          </a:p>
          <a:p>
            <a:pPr lvl="1" eaLnBrk="1" hangingPunct="1">
              <a:lnSpc>
                <a:spcPct val="150000"/>
              </a:lnSpc>
            </a:pPr>
            <a:r>
              <a:rPr lang="pt-BR" sz="1800" dirty="0" smtClean="0"/>
              <a:t>LT-CD4+ &gt; </a:t>
            </a:r>
            <a:r>
              <a:rPr lang="pt-BR" sz="1800" dirty="0" smtClean="0">
                <a:latin typeface="Times New Roman" pitchFamily="18" charset="0"/>
                <a:cs typeface="Times New Roman" pitchFamily="18" charset="0"/>
              </a:rPr>
              <a:t>500</a:t>
            </a:r>
            <a:r>
              <a:rPr lang="pt-BR" sz="1800" dirty="0" smtClean="0"/>
              <a:t> e CV indetectável </a:t>
            </a:r>
            <a:r>
              <a:rPr lang="pt-BR" sz="1800" dirty="0" smtClean="0">
                <a:sym typeface="Wingdings" pitchFamily="2" charset="2"/>
              </a:rPr>
              <a:t> Expectativa de vida da população geral</a:t>
            </a:r>
          </a:p>
          <a:p>
            <a:pPr lvl="1" eaLnBrk="1" hangingPunct="1">
              <a:lnSpc>
                <a:spcPct val="150000"/>
              </a:lnSpc>
            </a:pPr>
            <a:r>
              <a:rPr lang="pt-BR" sz="1800" dirty="0" smtClean="0">
                <a:sym typeface="Wingdings" pitchFamily="2" charset="2"/>
              </a:rPr>
              <a:t>Redução da transmissão do HIV</a:t>
            </a:r>
          </a:p>
          <a:p>
            <a:pPr lvl="1" eaLnBrk="1" hangingPunct="1">
              <a:lnSpc>
                <a:spcPct val="150000"/>
              </a:lnSpc>
            </a:pPr>
            <a:r>
              <a:rPr lang="pt-BR" sz="1800" dirty="0" smtClean="0">
                <a:sym typeface="Wingdings" pitchFamily="2" charset="2"/>
              </a:rPr>
              <a:t>Redução da tuberculose</a:t>
            </a:r>
          </a:p>
          <a:p>
            <a:pPr lvl="1" eaLnBrk="1" hangingPunct="1">
              <a:buFont typeface="Wingdings 2" pitchFamily="18" charset="2"/>
              <a:buNone/>
            </a:pPr>
            <a:endParaRPr lang="pt-BR" sz="1800" dirty="0" smtClean="0"/>
          </a:p>
          <a:p>
            <a:pPr eaLnBrk="1" hangingPunct="1">
              <a:buFont typeface="Wingdings 2" pitchFamily="18" charset="2"/>
              <a:buNone/>
            </a:pPr>
            <a:r>
              <a:rPr lang="pt-BR" dirty="0" smtClean="0"/>
              <a:t> </a:t>
            </a:r>
          </a:p>
        </p:txBody>
      </p:sp>
      <p:sp>
        <p:nvSpPr>
          <p:cNvPr id="1048624" name="Rectangle 5"/>
          <p:cNvSpPr>
            <a:spLocks noChangeArrowheads="1"/>
          </p:cNvSpPr>
          <p:nvPr/>
        </p:nvSpPr>
        <p:spPr bwMode="auto">
          <a:xfrm>
            <a:off x="467544" y="5517282"/>
            <a:ext cx="7380287" cy="1008062"/>
          </a:xfrm>
          <a:prstGeom prst="rect">
            <a:avLst/>
          </a:prstGeom>
          <a:solidFill>
            <a:schemeClr val="accent1"/>
          </a:solidFill>
          <a:ln w="9525">
            <a:solidFill>
              <a:schemeClr val="tx1"/>
            </a:solidFill>
            <a:miter lim="800000"/>
            <a:headEnd/>
            <a:tailEnd/>
          </a:ln>
          <a:effectLst/>
        </p:spPr>
        <p:txBody>
          <a:bodyPr wrap="none" anchor="ctr"/>
          <a:lstStyle/>
          <a:p>
            <a:pPr algn="ctr"/>
            <a:r>
              <a:rPr lang="pt-BR" b="1">
                <a:solidFill>
                  <a:schemeClr val="bg1"/>
                </a:solidFill>
              </a:rPr>
              <a:t>Riscos associados à infecção não tratada</a:t>
            </a:r>
            <a:r>
              <a:rPr lang="pt-BR">
                <a:solidFill>
                  <a:schemeClr val="bg1"/>
                </a:solidFill>
              </a:rPr>
              <a:t> </a:t>
            </a:r>
          </a:p>
          <a:p>
            <a:pPr algn="ctr"/>
            <a:r>
              <a:rPr lang="pt-BR">
                <a:solidFill>
                  <a:schemeClr val="bg1"/>
                </a:solidFill>
              </a:rPr>
              <a:t>X</a:t>
            </a:r>
          </a:p>
          <a:p>
            <a:pPr algn="ctr"/>
            <a:r>
              <a:rPr lang="pt-BR">
                <a:solidFill>
                  <a:schemeClr val="bg1"/>
                </a:solidFill>
              </a:rPr>
              <a:t> </a:t>
            </a:r>
            <a:r>
              <a:rPr lang="pt-BR" b="1">
                <a:solidFill>
                  <a:schemeClr val="bg1"/>
                </a:solidFill>
              </a:rPr>
              <a:t>Risco da exposição prolongada aos medicamentos</a:t>
            </a:r>
            <a:r>
              <a:rPr lang="pt-BR">
                <a:solidFill>
                  <a:schemeClr val="bg1"/>
                </a:solidFill>
              </a:rPr>
              <a:t> </a:t>
            </a:r>
          </a:p>
        </p:txBody>
      </p:sp>
      <p:sp>
        <p:nvSpPr>
          <p:cNvPr id="1048625" name="Oval 6"/>
          <p:cNvSpPr>
            <a:spLocks noChangeArrowheads="1"/>
          </p:cNvSpPr>
          <p:nvPr/>
        </p:nvSpPr>
        <p:spPr bwMode="auto">
          <a:xfrm>
            <a:off x="5076825" y="4077072"/>
            <a:ext cx="2808288" cy="1079500"/>
          </a:xfrm>
          <a:prstGeom prst="ellipse">
            <a:avLst/>
          </a:prstGeom>
          <a:solidFill>
            <a:schemeClr val="accent1"/>
          </a:solidFill>
          <a:ln w="9525">
            <a:solidFill>
              <a:schemeClr val="tx1"/>
            </a:solidFill>
            <a:round/>
            <a:headEnd/>
            <a:tailEnd/>
          </a:ln>
          <a:effectLst/>
        </p:spPr>
        <p:txBody>
          <a:bodyPr wrap="none" anchor="ctr"/>
          <a:lstStyle/>
          <a:p>
            <a:pPr algn="ctr"/>
            <a:r>
              <a:rPr lang="pt-BR">
                <a:solidFill>
                  <a:schemeClr val="bg1"/>
                </a:solidFill>
              </a:rPr>
              <a:t>Principal causa de morte</a:t>
            </a:r>
          </a:p>
        </p:txBody>
      </p:sp>
      <p:sp>
        <p:nvSpPr>
          <p:cNvPr id="1048626" name="Line 7"/>
          <p:cNvSpPr>
            <a:spLocks noChangeShapeType="1"/>
          </p:cNvSpPr>
          <p:nvPr/>
        </p:nvSpPr>
        <p:spPr bwMode="auto">
          <a:xfrm flipH="1">
            <a:off x="3635375" y="4653136"/>
            <a:ext cx="1441450" cy="0"/>
          </a:xfrm>
          <a:prstGeom prst="line">
            <a:avLst/>
          </a:prstGeom>
          <a:noFill/>
          <a:ln w="9525">
            <a:solidFill>
              <a:schemeClr val="tx1"/>
            </a:solidFill>
            <a:round/>
            <a:headEnd/>
            <a:tailEnd type="triangle" w="med" len="med"/>
          </a:ln>
          <a:effectLst/>
        </p:spPr>
        <p:txBody>
          <a:bodyPr/>
          <a:lstStyle/>
          <a:p>
            <a:endParaRPr lang="pt-BR"/>
          </a:p>
        </p:txBody>
      </p:sp>
      <p:pic>
        <p:nvPicPr>
          <p:cNvPr id="2097153" name="Imagem 6"/>
          <p:cNvPicPr>
            <a:picLocks noChangeAspect="1"/>
          </p:cNvPicPr>
          <p:nvPr/>
        </p:nvPicPr>
        <p:blipFill>
          <a:blip r:embed="rId3"/>
          <a:stretch>
            <a:fillRect/>
          </a:stretch>
        </p:blipFill>
        <p:spPr>
          <a:xfrm>
            <a:off x="7894629" y="5584545"/>
            <a:ext cx="956138" cy="94079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Título 1"/>
          <p:cNvSpPr>
            <a:spLocks noGrp="1"/>
          </p:cNvSpPr>
          <p:nvPr>
            <p:ph type="title"/>
          </p:nvPr>
        </p:nvSpPr>
        <p:spPr>
          <a:xfrm>
            <a:off x="611560" y="404664"/>
            <a:ext cx="8229600" cy="1143000"/>
          </a:xfrm>
        </p:spPr>
        <p:txBody>
          <a:bodyPr/>
          <a:lstStyle/>
          <a:p>
            <a:r>
              <a:rPr lang="pt-BR" dirty="0" smtClean="0"/>
              <a:t>Objetivos da TARV</a:t>
            </a:r>
            <a:endParaRPr lang="pt-BR" dirty="0"/>
          </a:p>
        </p:txBody>
      </p:sp>
      <p:sp>
        <p:nvSpPr>
          <p:cNvPr id="1048630" name="Espaço Reservado para Conteúdo 2"/>
          <p:cNvSpPr>
            <a:spLocks noGrp="1"/>
          </p:cNvSpPr>
          <p:nvPr>
            <p:ph idx="1"/>
          </p:nvPr>
        </p:nvSpPr>
        <p:spPr/>
        <p:txBody>
          <a:bodyPr/>
          <a:lstStyle/>
          <a:p>
            <a:r>
              <a:rPr lang="pt-BR" dirty="0" smtClean="0"/>
              <a:t>Diminuir morbidade </a:t>
            </a:r>
            <a:r>
              <a:rPr lang="pt-BR" dirty="0"/>
              <a:t>e </a:t>
            </a:r>
            <a:r>
              <a:rPr lang="pt-BR" dirty="0" smtClean="0"/>
              <a:t>mortalidade</a:t>
            </a:r>
          </a:p>
          <a:p>
            <a:endParaRPr lang="pt-BR" dirty="0" smtClean="0"/>
          </a:p>
          <a:p>
            <a:r>
              <a:rPr lang="pt-BR" dirty="0" smtClean="0"/>
              <a:t>Melhorar </a:t>
            </a:r>
            <a:r>
              <a:rPr lang="pt-BR" dirty="0"/>
              <a:t>a </a:t>
            </a:r>
            <a:r>
              <a:rPr lang="pt-BR" dirty="0" smtClean="0"/>
              <a:t>qualidade de vida</a:t>
            </a:r>
          </a:p>
          <a:p>
            <a:endParaRPr lang="pt-BR" dirty="0" smtClean="0"/>
          </a:p>
          <a:p>
            <a:r>
              <a:rPr lang="pt-BR" dirty="0" smtClean="0"/>
              <a:t>Aumentar </a:t>
            </a:r>
            <a:r>
              <a:rPr lang="pt-BR" dirty="0"/>
              <a:t>a expectativa de </a:t>
            </a:r>
            <a:r>
              <a:rPr lang="pt-BR" dirty="0" smtClean="0"/>
              <a:t>vida</a:t>
            </a:r>
          </a:p>
          <a:p>
            <a:pPr marL="0" indent="0">
              <a:buNone/>
            </a:pPr>
            <a:endParaRPr lang="pt-BR" dirty="0" smtClean="0"/>
          </a:p>
          <a:p>
            <a:r>
              <a:rPr lang="pt-BR" dirty="0" smtClean="0"/>
              <a:t>Diminuir transmissibilidade</a:t>
            </a:r>
          </a:p>
          <a:p>
            <a:endParaRPr lang="pt-BR" dirty="0"/>
          </a:p>
          <a:p>
            <a:r>
              <a:rPr lang="pt-BR" dirty="0" smtClean="0"/>
              <a:t>Pode ser usado em alguns casos como prevenção </a:t>
            </a:r>
            <a:endParaRPr lang="pt-B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ítulo 1"/>
          <p:cNvSpPr>
            <a:spLocks noGrp="1"/>
          </p:cNvSpPr>
          <p:nvPr>
            <p:ph type="title"/>
          </p:nvPr>
        </p:nvSpPr>
        <p:spPr>
          <a:xfrm>
            <a:off x="457200" y="404664"/>
            <a:ext cx="8229600" cy="1143000"/>
          </a:xfrm>
        </p:spPr>
        <p:txBody>
          <a:bodyPr/>
          <a:lstStyle/>
          <a:p>
            <a:r>
              <a:rPr lang="pt-BR" dirty="0" smtClean="0"/>
              <a:t>Antirretrovirais disponíveis</a:t>
            </a:r>
            <a:endParaRPr lang="pt-BR" dirty="0"/>
          </a:p>
        </p:txBody>
      </p:sp>
      <p:sp>
        <p:nvSpPr>
          <p:cNvPr id="1048632" name="Espaço Reservado para Conteúdo 2"/>
          <p:cNvSpPr>
            <a:spLocks noGrp="1"/>
          </p:cNvSpPr>
          <p:nvPr>
            <p:ph idx="1"/>
          </p:nvPr>
        </p:nvSpPr>
        <p:spPr>
          <a:xfrm>
            <a:off x="457200" y="1628800"/>
            <a:ext cx="8229600" cy="4796881"/>
          </a:xfrm>
        </p:spPr>
        <p:txBody>
          <a:bodyPr/>
          <a:lstStyle/>
          <a:p>
            <a:r>
              <a:rPr lang="pt-BR" sz="2200" dirty="0" smtClean="0"/>
              <a:t>ITRN/</a:t>
            </a:r>
            <a:r>
              <a:rPr lang="pt-BR" sz="2200" dirty="0" err="1" smtClean="0"/>
              <a:t>Nt</a:t>
            </a:r>
            <a:endParaRPr lang="pt-BR" sz="2200" dirty="0" smtClean="0"/>
          </a:p>
          <a:p>
            <a:pPr lvl="1"/>
            <a:r>
              <a:rPr lang="pt-BR" sz="1800" dirty="0" smtClean="0"/>
              <a:t>TDF, AZT, ABC, </a:t>
            </a:r>
            <a:r>
              <a:rPr lang="pt-BR" sz="1800" dirty="0" smtClean="0">
                <a:latin typeface="+mj-lt"/>
              </a:rPr>
              <a:t>3</a:t>
            </a:r>
            <a:r>
              <a:rPr lang="pt-BR" sz="1800" dirty="0" smtClean="0"/>
              <a:t>TC, </a:t>
            </a:r>
            <a:r>
              <a:rPr lang="pt-BR" sz="1800" dirty="0" err="1" smtClean="0"/>
              <a:t>ddI</a:t>
            </a:r>
            <a:r>
              <a:rPr lang="pt-BR" sz="1800" dirty="0" smtClean="0"/>
              <a:t>, d</a:t>
            </a:r>
            <a:r>
              <a:rPr lang="pt-BR" sz="1800" dirty="0" smtClean="0">
                <a:latin typeface="+mj-lt"/>
              </a:rPr>
              <a:t>4</a:t>
            </a:r>
            <a:r>
              <a:rPr lang="pt-BR" sz="1800" dirty="0" smtClean="0"/>
              <a:t>T</a:t>
            </a:r>
          </a:p>
          <a:p>
            <a:r>
              <a:rPr lang="pt-BR" sz="2200" dirty="0" smtClean="0"/>
              <a:t>ITRNN</a:t>
            </a:r>
          </a:p>
          <a:p>
            <a:pPr lvl="1"/>
            <a:r>
              <a:rPr lang="pt-BR" sz="1800" dirty="0" smtClean="0"/>
              <a:t>EFZ, NVP, </a:t>
            </a:r>
            <a:r>
              <a:rPr lang="pt-BR" sz="1800" b="1" dirty="0" smtClean="0">
                <a:solidFill>
                  <a:srgbClr val="FF0000"/>
                </a:solidFill>
              </a:rPr>
              <a:t>ETR</a:t>
            </a:r>
          </a:p>
          <a:p>
            <a:r>
              <a:rPr lang="pt-BR" sz="2200" dirty="0" smtClean="0"/>
              <a:t>Inibidor de Protease (IP)</a:t>
            </a:r>
          </a:p>
          <a:p>
            <a:pPr lvl="1"/>
            <a:r>
              <a:rPr lang="pt-BR" sz="1800" dirty="0" smtClean="0"/>
              <a:t>LPV, ATV, FPV, RTV, SQV, </a:t>
            </a:r>
            <a:r>
              <a:rPr lang="pt-BR" sz="1800" b="1" dirty="0" smtClean="0">
                <a:solidFill>
                  <a:srgbClr val="FF0000"/>
                </a:solidFill>
              </a:rPr>
              <a:t>DRV</a:t>
            </a:r>
            <a:r>
              <a:rPr lang="pt-BR" sz="1800" dirty="0" smtClean="0"/>
              <a:t>, </a:t>
            </a:r>
            <a:r>
              <a:rPr lang="pt-BR" sz="1800" b="1" dirty="0" smtClean="0">
                <a:solidFill>
                  <a:srgbClr val="FF0000"/>
                </a:solidFill>
              </a:rPr>
              <a:t>TPV</a:t>
            </a:r>
          </a:p>
          <a:p>
            <a:r>
              <a:rPr lang="pt-BR" sz="2200" dirty="0" smtClean="0"/>
              <a:t>Inibidor de Integrase</a:t>
            </a:r>
          </a:p>
          <a:p>
            <a:pPr lvl="1"/>
            <a:r>
              <a:rPr lang="pt-BR" sz="1800" b="1" dirty="0" smtClean="0">
                <a:solidFill>
                  <a:srgbClr val="FF0000"/>
                </a:solidFill>
              </a:rPr>
              <a:t>RAL</a:t>
            </a:r>
          </a:p>
          <a:p>
            <a:r>
              <a:rPr lang="pt-BR" sz="2200" dirty="0" smtClean="0"/>
              <a:t>Antagonista de </a:t>
            </a:r>
            <a:r>
              <a:rPr lang="pt-BR" sz="2200" dirty="0" err="1" smtClean="0"/>
              <a:t>correceptores</a:t>
            </a:r>
            <a:r>
              <a:rPr lang="pt-BR" sz="2200" dirty="0" smtClean="0"/>
              <a:t> CCR</a:t>
            </a:r>
            <a:r>
              <a:rPr lang="pt-BR" sz="2200" dirty="0" smtClean="0">
                <a:latin typeface="+mj-lt"/>
              </a:rPr>
              <a:t>5</a:t>
            </a:r>
          </a:p>
          <a:p>
            <a:pPr lvl="1"/>
            <a:r>
              <a:rPr lang="pt-BR" sz="1800" b="1" dirty="0" smtClean="0">
                <a:solidFill>
                  <a:srgbClr val="FF0000"/>
                </a:solidFill>
              </a:rPr>
              <a:t>MVQ</a:t>
            </a:r>
          </a:p>
          <a:p>
            <a:r>
              <a:rPr lang="pt-BR" sz="2200" dirty="0" smtClean="0"/>
              <a:t>Inibidor de Fusão</a:t>
            </a:r>
          </a:p>
          <a:p>
            <a:pPr lvl="1"/>
            <a:r>
              <a:rPr lang="pt-BR" sz="1800" b="1" dirty="0" smtClean="0">
                <a:solidFill>
                  <a:srgbClr val="FF0000"/>
                </a:solidFill>
              </a:rPr>
              <a:t>T-</a:t>
            </a:r>
            <a:r>
              <a:rPr lang="pt-BR" sz="1800" b="1" dirty="0" smtClean="0">
                <a:solidFill>
                  <a:srgbClr val="FF0000"/>
                </a:solidFill>
                <a:latin typeface="+mj-lt"/>
              </a:rPr>
              <a:t>20</a:t>
            </a:r>
            <a:endParaRPr lang="pt-BR" sz="1800" b="1" dirty="0">
              <a:solidFill>
                <a:srgbClr val="FF0000"/>
              </a:solidFill>
              <a:latin typeface="+mj-lt"/>
            </a:endParaRPr>
          </a:p>
        </p:txBody>
      </p:sp>
      <p:sp>
        <p:nvSpPr>
          <p:cNvPr id="1048633" name="CaixaDeTexto 3"/>
          <p:cNvSpPr txBox="1"/>
          <p:nvPr/>
        </p:nvSpPr>
        <p:spPr>
          <a:xfrm>
            <a:off x="6588224" y="6425682"/>
            <a:ext cx="2520280" cy="276999"/>
          </a:xfrm>
          <a:prstGeom prst="rect">
            <a:avLst/>
          </a:prstGeom>
          <a:noFill/>
        </p:spPr>
        <p:txBody>
          <a:bodyPr wrap="square" rtlCol="0">
            <a:spAutoFit/>
          </a:bodyPr>
          <a:lstStyle/>
          <a:p>
            <a:r>
              <a:rPr lang="pt-BR" sz="1200" dirty="0" err="1" smtClean="0">
                <a:solidFill>
                  <a:srgbClr val="FF0000"/>
                </a:solidFill>
              </a:rPr>
              <a:t>ARVs</a:t>
            </a:r>
            <a:r>
              <a:rPr lang="pt-BR" sz="1200" dirty="0" smtClean="0">
                <a:solidFill>
                  <a:srgbClr val="FF0000"/>
                </a:solidFill>
              </a:rPr>
              <a:t> de uso restrito (</a:t>
            </a:r>
            <a:r>
              <a:rPr lang="pt-BR" sz="1200" dirty="0" smtClean="0">
                <a:solidFill>
                  <a:srgbClr val="FF0000"/>
                </a:solidFill>
                <a:latin typeface="+mj-lt"/>
              </a:rPr>
              <a:t>3</a:t>
            </a:r>
            <a:r>
              <a:rPr lang="pt-BR" sz="1200" dirty="0" smtClean="0">
                <a:solidFill>
                  <a:srgbClr val="FF0000"/>
                </a:solidFill>
                <a:latin typeface="Calibri"/>
              </a:rPr>
              <a:t>ª Linha)</a:t>
            </a:r>
            <a:endParaRPr lang="pt-BR" sz="1200" dirty="0">
              <a:solidFill>
                <a:srgbClr val="FF0000"/>
              </a:solidFill>
            </a:endParaRPr>
          </a:p>
        </p:txBody>
      </p:sp>
      <p:sp>
        <p:nvSpPr>
          <p:cNvPr id="1048634" name="CaixaDeTexto 4"/>
          <p:cNvSpPr txBox="1"/>
          <p:nvPr/>
        </p:nvSpPr>
        <p:spPr>
          <a:xfrm>
            <a:off x="7380312" y="1640989"/>
            <a:ext cx="1656184" cy="5102809"/>
          </a:xfrm>
          <a:prstGeom prst="rect">
            <a:avLst/>
          </a:prstGeom>
          <a:noFill/>
          <a:ln w="38100" cmpd="dbl">
            <a:solidFill>
              <a:schemeClr val="accent1"/>
            </a:solidFill>
          </a:ln>
        </p:spPr>
        <p:txBody>
          <a:bodyPr wrap="square" rtlCol="0">
            <a:spAutoFit/>
          </a:bodyPr>
          <a:lstStyle/>
          <a:p>
            <a:r>
              <a:rPr lang="pt-BR" sz="1200" dirty="0" smtClean="0"/>
              <a:t>ABC: </a:t>
            </a:r>
            <a:r>
              <a:rPr lang="pt-BR" sz="1200" dirty="0" err="1" smtClean="0"/>
              <a:t>Abacavir</a:t>
            </a:r>
            <a:endParaRPr lang="pt-BR" sz="1200" dirty="0" smtClean="0"/>
          </a:p>
          <a:p>
            <a:r>
              <a:rPr lang="pt-BR" sz="1200" dirty="0" err="1" smtClean="0"/>
              <a:t>ddI</a:t>
            </a:r>
            <a:r>
              <a:rPr lang="pt-BR" sz="1200" dirty="0" smtClean="0"/>
              <a:t>: </a:t>
            </a:r>
            <a:r>
              <a:rPr lang="pt-BR" sz="1200" dirty="0" err="1" smtClean="0"/>
              <a:t>Didanosina</a:t>
            </a:r>
            <a:endParaRPr lang="pt-BR" sz="1200" dirty="0" smtClean="0"/>
          </a:p>
          <a:p>
            <a:r>
              <a:rPr lang="pt-BR" sz="1200" dirty="0" smtClean="0"/>
              <a:t>d</a:t>
            </a:r>
            <a:r>
              <a:rPr lang="pt-BR" sz="1200" dirty="0" smtClean="0">
                <a:latin typeface="+mj-lt"/>
              </a:rPr>
              <a:t>4</a:t>
            </a:r>
            <a:r>
              <a:rPr lang="pt-BR" sz="1200" dirty="0" smtClean="0"/>
              <a:t>T: </a:t>
            </a:r>
            <a:r>
              <a:rPr lang="pt-BR" sz="1200" dirty="0" err="1" smtClean="0"/>
              <a:t>Estavudina</a:t>
            </a:r>
            <a:endParaRPr lang="pt-BR" sz="1200" dirty="0" smtClean="0"/>
          </a:p>
          <a:p>
            <a:r>
              <a:rPr lang="pt-BR" sz="1200" dirty="0" smtClean="0">
                <a:latin typeface="+mj-lt"/>
              </a:rPr>
              <a:t>3</a:t>
            </a:r>
            <a:r>
              <a:rPr lang="pt-BR" sz="1200" dirty="0" smtClean="0"/>
              <a:t>TC: Lamivudina</a:t>
            </a:r>
          </a:p>
          <a:p>
            <a:r>
              <a:rPr lang="pt-BR" sz="1200" dirty="0" smtClean="0"/>
              <a:t>TDF: </a:t>
            </a:r>
            <a:r>
              <a:rPr lang="pt-BR" sz="1200" dirty="0" err="1" smtClean="0"/>
              <a:t>Tenofovir</a:t>
            </a:r>
            <a:endParaRPr lang="pt-BR" sz="1200" dirty="0" smtClean="0"/>
          </a:p>
          <a:p>
            <a:r>
              <a:rPr lang="pt-BR" sz="1200" dirty="0" smtClean="0"/>
              <a:t>AZT: Zidovudina</a:t>
            </a:r>
          </a:p>
          <a:p>
            <a:endParaRPr lang="pt-BR" sz="1200" dirty="0"/>
          </a:p>
          <a:p>
            <a:r>
              <a:rPr lang="pt-BR" sz="1200" dirty="0" smtClean="0"/>
              <a:t>EFZ: </a:t>
            </a:r>
            <a:r>
              <a:rPr lang="pt-BR" sz="1200" dirty="0" err="1" smtClean="0"/>
              <a:t>Efavirenz</a:t>
            </a:r>
            <a:endParaRPr lang="pt-BR" sz="1200" dirty="0" smtClean="0"/>
          </a:p>
          <a:p>
            <a:r>
              <a:rPr lang="pt-BR" sz="1200" b="1" dirty="0" smtClean="0">
                <a:solidFill>
                  <a:srgbClr val="FF0000"/>
                </a:solidFill>
              </a:rPr>
              <a:t>ETR: </a:t>
            </a:r>
            <a:r>
              <a:rPr lang="pt-BR" sz="1200" b="1" dirty="0" err="1" smtClean="0">
                <a:solidFill>
                  <a:srgbClr val="FF0000"/>
                </a:solidFill>
              </a:rPr>
              <a:t>Etravirina</a:t>
            </a:r>
            <a:endParaRPr lang="pt-BR" sz="1200" b="1" dirty="0" smtClean="0">
              <a:solidFill>
                <a:srgbClr val="FF0000"/>
              </a:solidFill>
            </a:endParaRPr>
          </a:p>
          <a:p>
            <a:r>
              <a:rPr lang="pt-BR" sz="1200" dirty="0" smtClean="0"/>
              <a:t>NVP: </a:t>
            </a:r>
            <a:r>
              <a:rPr lang="pt-BR" sz="1200" dirty="0" err="1" smtClean="0"/>
              <a:t>Nevirapina</a:t>
            </a:r>
            <a:endParaRPr lang="pt-BR" sz="1200" dirty="0" smtClean="0"/>
          </a:p>
          <a:p>
            <a:endParaRPr lang="pt-BR" sz="1200" dirty="0"/>
          </a:p>
          <a:p>
            <a:r>
              <a:rPr lang="pt-BR" sz="1200" dirty="0" smtClean="0"/>
              <a:t>ATV: </a:t>
            </a:r>
            <a:r>
              <a:rPr lang="pt-BR" sz="1200" dirty="0" err="1" smtClean="0"/>
              <a:t>Atazanavir</a:t>
            </a:r>
            <a:endParaRPr lang="pt-BR" sz="1200" dirty="0" smtClean="0"/>
          </a:p>
          <a:p>
            <a:r>
              <a:rPr lang="pt-BR" sz="1200" b="1" dirty="0">
                <a:solidFill>
                  <a:srgbClr val="FF0000"/>
                </a:solidFill>
              </a:rPr>
              <a:t>DRV: </a:t>
            </a:r>
            <a:r>
              <a:rPr lang="pt-BR" sz="1200" b="1" dirty="0" err="1">
                <a:solidFill>
                  <a:srgbClr val="FF0000"/>
                </a:solidFill>
              </a:rPr>
              <a:t>Darunavir</a:t>
            </a:r>
            <a:endParaRPr lang="pt-BR" sz="1200" b="1" dirty="0">
              <a:solidFill>
                <a:srgbClr val="FF0000"/>
              </a:solidFill>
            </a:endParaRPr>
          </a:p>
          <a:p>
            <a:r>
              <a:rPr lang="pt-BR" sz="1200" dirty="0" smtClean="0"/>
              <a:t>FPV: </a:t>
            </a:r>
            <a:r>
              <a:rPr lang="pt-BR" sz="1200" dirty="0" err="1" smtClean="0"/>
              <a:t>Fosamprenavir</a:t>
            </a:r>
            <a:endParaRPr lang="pt-BR" sz="1200" dirty="0" smtClean="0"/>
          </a:p>
          <a:p>
            <a:r>
              <a:rPr lang="pt-BR" sz="1200" dirty="0" smtClean="0"/>
              <a:t>LPV: </a:t>
            </a:r>
            <a:r>
              <a:rPr lang="pt-BR" sz="1200" dirty="0" err="1" smtClean="0"/>
              <a:t>Lopinavir</a:t>
            </a:r>
            <a:endParaRPr lang="pt-BR" sz="1200" dirty="0" smtClean="0"/>
          </a:p>
          <a:p>
            <a:r>
              <a:rPr lang="pt-BR" sz="1200" dirty="0" smtClean="0"/>
              <a:t>RTV: Ritonavir (r)</a:t>
            </a:r>
          </a:p>
          <a:p>
            <a:r>
              <a:rPr lang="pt-BR" sz="1200" dirty="0" smtClean="0"/>
              <a:t>SQV: </a:t>
            </a:r>
            <a:r>
              <a:rPr lang="pt-BR" sz="1200" dirty="0" err="1" smtClean="0"/>
              <a:t>Saquinavir</a:t>
            </a:r>
            <a:endParaRPr lang="pt-BR" sz="1200" dirty="0" smtClean="0"/>
          </a:p>
          <a:p>
            <a:r>
              <a:rPr lang="pt-BR" sz="1200" b="1" dirty="0" smtClean="0">
                <a:solidFill>
                  <a:srgbClr val="FF0000"/>
                </a:solidFill>
              </a:rPr>
              <a:t>TPV: </a:t>
            </a:r>
            <a:r>
              <a:rPr lang="pt-BR" sz="1200" b="1" dirty="0" err="1" smtClean="0">
                <a:solidFill>
                  <a:srgbClr val="FF0000"/>
                </a:solidFill>
              </a:rPr>
              <a:t>Tipranavir</a:t>
            </a:r>
            <a:endParaRPr lang="pt-BR" sz="1200" b="1" dirty="0" smtClean="0">
              <a:solidFill>
                <a:srgbClr val="FF0000"/>
              </a:solidFill>
            </a:endParaRPr>
          </a:p>
          <a:p>
            <a:endParaRPr lang="pt-BR" sz="1200" dirty="0"/>
          </a:p>
          <a:p>
            <a:r>
              <a:rPr lang="pt-BR" sz="1200" b="1" dirty="0" smtClean="0">
                <a:solidFill>
                  <a:srgbClr val="FF0000"/>
                </a:solidFill>
              </a:rPr>
              <a:t>RAL: </a:t>
            </a:r>
            <a:r>
              <a:rPr lang="pt-BR" sz="1200" b="1" dirty="0" err="1" smtClean="0">
                <a:solidFill>
                  <a:srgbClr val="FF0000"/>
                </a:solidFill>
              </a:rPr>
              <a:t>Raltegravir</a:t>
            </a:r>
            <a:endParaRPr lang="pt-BR" sz="1200" b="1" dirty="0" smtClean="0">
              <a:solidFill>
                <a:srgbClr val="FF0000"/>
              </a:solidFill>
            </a:endParaRPr>
          </a:p>
          <a:p>
            <a:endParaRPr lang="pt-BR" sz="1200" b="1" dirty="0">
              <a:solidFill>
                <a:srgbClr val="FF0000"/>
              </a:solidFill>
            </a:endParaRPr>
          </a:p>
          <a:p>
            <a:r>
              <a:rPr lang="pt-BR" sz="1200" b="1" dirty="0" smtClean="0">
                <a:solidFill>
                  <a:srgbClr val="FF0000"/>
                </a:solidFill>
              </a:rPr>
              <a:t>MVQ: </a:t>
            </a:r>
            <a:r>
              <a:rPr lang="pt-BR" sz="1200" b="1" dirty="0" err="1" smtClean="0">
                <a:solidFill>
                  <a:srgbClr val="FF0000"/>
                </a:solidFill>
              </a:rPr>
              <a:t>Maraviroque</a:t>
            </a:r>
            <a:endParaRPr lang="pt-BR" sz="1200" b="1" dirty="0" smtClean="0">
              <a:solidFill>
                <a:srgbClr val="FF0000"/>
              </a:solidFill>
            </a:endParaRPr>
          </a:p>
          <a:p>
            <a:endParaRPr lang="pt-BR" sz="1200" b="1" dirty="0">
              <a:solidFill>
                <a:srgbClr val="FF0000"/>
              </a:solidFill>
            </a:endParaRPr>
          </a:p>
          <a:p>
            <a:r>
              <a:rPr lang="pt-BR" sz="1200" b="1" dirty="0" smtClean="0">
                <a:solidFill>
                  <a:srgbClr val="FF0000"/>
                </a:solidFill>
              </a:rPr>
              <a:t>T-</a:t>
            </a:r>
            <a:r>
              <a:rPr lang="pt-BR" sz="1200" b="1" dirty="0" smtClean="0">
                <a:solidFill>
                  <a:srgbClr val="FF0000"/>
                </a:solidFill>
                <a:latin typeface="+mj-lt"/>
              </a:rPr>
              <a:t>20</a:t>
            </a:r>
            <a:r>
              <a:rPr lang="pt-BR" sz="1200" b="1" dirty="0" smtClean="0">
                <a:solidFill>
                  <a:srgbClr val="FF0000"/>
                </a:solidFill>
              </a:rPr>
              <a:t>: </a:t>
            </a:r>
            <a:r>
              <a:rPr lang="pt-BR" sz="1200" b="1" dirty="0" err="1" smtClean="0">
                <a:solidFill>
                  <a:srgbClr val="FF0000"/>
                </a:solidFill>
              </a:rPr>
              <a:t>Enfuvirtida</a:t>
            </a:r>
            <a:endParaRPr lang="pt-B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Título 1"/>
          <p:cNvSpPr>
            <a:spLocks noGrp="1"/>
          </p:cNvSpPr>
          <p:nvPr>
            <p:ph type="title"/>
          </p:nvPr>
        </p:nvSpPr>
        <p:spPr/>
        <p:txBody>
          <a:bodyPr/>
          <a:lstStyle/>
          <a:p>
            <a:endParaRPr lang="pt-BR"/>
          </a:p>
        </p:txBody>
      </p:sp>
      <p:sp>
        <p:nvSpPr>
          <p:cNvPr id="1048639" name="Espaço Reservado para Conteúdo 2"/>
          <p:cNvSpPr>
            <a:spLocks noGrp="1"/>
          </p:cNvSpPr>
          <p:nvPr>
            <p:ph idx="1"/>
          </p:nvPr>
        </p:nvSpPr>
        <p:spPr/>
        <p:txBody>
          <a:bodyPr/>
          <a:lstStyle/>
          <a:p>
            <a:endParaRPr lang="pt-BR"/>
          </a:p>
        </p:txBody>
      </p:sp>
      <p:pic>
        <p:nvPicPr>
          <p:cNvPr id="2097154" name="Picture 2"/>
          <p:cNvPicPr>
            <a:picLocks noChangeAspect="1" noChangeArrowheads="1"/>
          </p:cNvPicPr>
          <p:nvPr/>
        </p:nvPicPr>
        <p:blipFill>
          <a:blip r:embed="rId3"/>
          <a:srcRect/>
          <a:stretch>
            <a:fillRect/>
          </a:stretch>
        </p:blipFill>
        <p:spPr bwMode="auto">
          <a:xfrm>
            <a:off x="467544" y="6359"/>
            <a:ext cx="8208911" cy="685164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Título 1"/>
          <p:cNvSpPr>
            <a:spLocks noGrp="1"/>
          </p:cNvSpPr>
          <p:nvPr>
            <p:ph type="title"/>
          </p:nvPr>
        </p:nvSpPr>
        <p:spPr>
          <a:xfrm>
            <a:off x="457200" y="341784"/>
            <a:ext cx="8229600" cy="1143000"/>
          </a:xfrm>
        </p:spPr>
        <p:txBody>
          <a:bodyPr/>
          <a:lstStyle/>
          <a:p>
            <a:r>
              <a:rPr lang="pt-BR" dirty="0" smtClean="0"/>
              <a:t>Reações potencialmente fatais</a:t>
            </a:r>
            <a:endParaRPr lang="pt-BR" dirty="0"/>
          </a:p>
        </p:txBody>
      </p:sp>
      <p:sp>
        <p:nvSpPr>
          <p:cNvPr id="1048644" name="Espaço Reservado para Conteúdo 2"/>
          <p:cNvSpPr>
            <a:spLocks noGrp="1"/>
          </p:cNvSpPr>
          <p:nvPr>
            <p:ph idx="1"/>
          </p:nvPr>
        </p:nvSpPr>
        <p:spPr>
          <a:xfrm>
            <a:off x="457200" y="1484784"/>
            <a:ext cx="8229600" cy="5256584"/>
          </a:xfrm>
        </p:spPr>
        <p:txBody>
          <a:bodyPr/>
          <a:lstStyle/>
          <a:p>
            <a:pPr algn="just"/>
            <a:r>
              <a:rPr lang="pt-BR" sz="2200" dirty="0" smtClean="0"/>
              <a:t>Reação de hipersensibilidade ao ABC</a:t>
            </a:r>
          </a:p>
          <a:p>
            <a:pPr algn="just"/>
            <a:r>
              <a:rPr lang="pt-BR" sz="2200" dirty="0" smtClean="0"/>
              <a:t>Síndrome de Stevens-Johnson ou </a:t>
            </a:r>
            <a:r>
              <a:rPr lang="pt-BR" sz="2200" dirty="0" err="1" smtClean="0"/>
              <a:t>necrólise</a:t>
            </a:r>
            <a:r>
              <a:rPr lang="pt-BR" sz="2200" dirty="0" smtClean="0"/>
              <a:t> epidérmica tóxica, associadas ao uso de NVP, mas também relatada com o uso de EFZ, ETR, todos os IP (exceto SQV) e ITRN, como AZT, </a:t>
            </a:r>
            <a:r>
              <a:rPr lang="pt-BR" sz="2200" dirty="0" err="1" smtClean="0"/>
              <a:t>ddI</a:t>
            </a:r>
            <a:r>
              <a:rPr lang="pt-BR" sz="2200" dirty="0" smtClean="0"/>
              <a:t> e ABC</a:t>
            </a:r>
          </a:p>
          <a:p>
            <a:pPr algn="just"/>
            <a:r>
              <a:rPr lang="pt-BR" sz="2200" dirty="0" smtClean="0"/>
              <a:t>Necrose hepática induzida por NVP</a:t>
            </a:r>
          </a:p>
          <a:p>
            <a:pPr algn="just"/>
            <a:r>
              <a:rPr lang="pt-BR" sz="2200" dirty="0" smtClean="0"/>
              <a:t>Exacerbação aguda da Hepatite B devido a descontinuação de ARV ativo contra HBV, como TDF, 3TC e FTC, devido a</a:t>
            </a:r>
            <a:r>
              <a:rPr lang="pt-BR" sz="2200" b="1" dirty="0" smtClean="0"/>
              <a:t> síndrome inflamatória da reconstituição imune</a:t>
            </a:r>
            <a:r>
              <a:rPr lang="pt-BR" sz="2200" dirty="0" smtClean="0"/>
              <a:t> ou devido a resistência do HBV aos ITRN</a:t>
            </a:r>
          </a:p>
          <a:p>
            <a:pPr algn="just"/>
            <a:r>
              <a:rPr lang="pt-BR" sz="2200" dirty="0" smtClean="0"/>
              <a:t>Acidose lática com perda de peso, fadiga e sintomas gastrintestinais, devido a toxicidade mitocondrial de certos ITRN, como </a:t>
            </a:r>
            <a:r>
              <a:rPr lang="pt-BR" sz="2200" dirty="0" err="1" smtClean="0"/>
              <a:t>ddI</a:t>
            </a:r>
            <a:r>
              <a:rPr lang="pt-BR" sz="2200" dirty="0"/>
              <a:t>, AZT e </a:t>
            </a:r>
            <a:r>
              <a:rPr lang="pt-BR" sz="2200" dirty="0" smtClean="0"/>
              <a:t>d</a:t>
            </a:r>
            <a:r>
              <a:rPr lang="pt-BR" sz="2200" dirty="0" smtClean="0">
                <a:latin typeface="+mj-lt"/>
              </a:rPr>
              <a:t>4</a:t>
            </a:r>
            <a:r>
              <a:rPr lang="pt-BR" sz="2200" dirty="0" smtClean="0"/>
              <a:t>T.</a:t>
            </a:r>
            <a:endParaRPr lang="pt-BR" sz="2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Título 1"/>
          <p:cNvSpPr>
            <a:spLocks noGrp="1"/>
          </p:cNvSpPr>
          <p:nvPr>
            <p:ph type="title"/>
          </p:nvPr>
        </p:nvSpPr>
        <p:spPr/>
        <p:txBody>
          <a:bodyPr/>
          <a:lstStyle/>
          <a:p>
            <a:endParaRPr lang="pt-BR" dirty="0"/>
          </a:p>
        </p:txBody>
      </p:sp>
      <p:sp>
        <p:nvSpPr>
          <p:cNvPr id="1048649" name="Espaço Reservado para Conteúdo 2"/>
          <p:cNvSpPr>
            <a:spLocks noGrp="1"/>
          </p:cNvSpPr>
          <p:nvPr>
            <p:ph idx="1"/>
          </p:nvPr>
        </p:nvSpPr>
        <p:spPr/>
        <p:txBody>
          <a:bodyPr/>
          <a:lstStyle/>
          <a:p>
            <a:endParaRPr lang="pt-BR"/>
          </a:p>
        </p:txBody>
      </p:sp>
      <p:pic>
        <p:nvPicPr>
          <p:cNvPr id="2097155" name="Imagem 3"/>
          <p:cNvPicPr>
            <a:picLocks noChangeAspect="1"/>
          </p:cNvPicPr>
          <p:nvPr/>
        </p:nvPicPr>
        <p:blipFill>
          <a:blip r:embed="rId3"/>
          <a:stretch>
            <a:fillRect/>
          </a:stretch>
        </p:blipFill>
        <p:spPr>
          <a:xfrm>
            <a:off x="53752" y="704850"/>
            <a:ext cx="9036496" cy="589250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Rectangle 2"/>
          <p:cNvSpPr>
            <a:spLocks noGrp="1"/>
          </p:cNvSpPr>
          <p:nvPr>
            <p:ph type="title"/>
          </p:nvPr>
        </p:nvSpPr>
        <p:spPr/>
        <p:txBody>
          <a:bodyPr/>
          <a:lstStyle/>
          <a:p>
            <a:pPr eaLnBrk="1" hangingPunct="1"/>
            <a:r>
              <a:rPr lang="pt-BR" smtClean="0"/>
              <a:t>Escolha do esquema inicial</a:t>
            </a:r>
          </a:p>
        </p:txBody>
      </p:sp>
      <p:sp>
        <p:nvSpPr>
          <p:cNvPr id="1048654" name="Rectangle 3"/>
          <p:cNvSpPr>
            <a:spLocks noGrp="1"/>
          </p:cNvSpPr>
          <p:nvPr>
            <p:ph type="body" idx="1"/>
          </p:nvPr>
        </p:nvSpPr>
        <p:spPr/>
        <p:txBody>
          <a:bodyPr/>
          <a:lstStyle/>
          <a:p>
            <a:pPr eaLnBrk="1" hangingPunct="1"/>
            <a:r>
              <a:rPr lang="pt-BR" dirty="0" smtClean="0"/>
              <a:t>Considerar</a:t>
            </a:r>
          </a:p>
          <a:p>
            <a:pPr lvl="1" eaLnBrk="1" hangingPunct="1"/>
            <a:r>
              <a:rPr lang="pt-BR" dirty="0" smtClean="0"/>
              <a:t>Eficácia e toxicidade imediata e no longo prazo;</a:t>
            </a:r>
          </a:p>
          <a:p>
            <a:pPr lvl="1" eaLnBrk="1" hangingPunct="1"/>
            <a:r>
              <a:rPr lang="pt-BR" dirty="0" smtClean="0"/>
              <a:t>Presença de conifecções e comorbidades;</a:t>
            </a:r>
          </a:p>
          <a:p>
            <a:pPr lvl="1" eaLnBrk="1" hangingPunct="1"/>
            <a:r>
              <a:rPr lang="pt-BR" dirty="0" smtClean="0"/>
              <a:t>Uso concomitante de outros medicamentos;</a:t>
            </a:r>
          </a:p>
          <a:p>
            <a:pPr lvl="1" eaLnBrk="1" hangingPunct="1"/>
            <a:r>
              <a:rPr lang="pt-BR" dirty="0" smtClean="0"/>
              <a:t>Potencial de adesão;</a:t>
            </a:r>
          </a:p>
          <a:p>
            <a:pPr lvl="1" eaLnBrk="1" hangingPunct="1"/>
            <a:r>
              <a:rPr lang="pt-BR" dirty="0" smtClean="0"/>
              <a:t>Adequação a rotina de vida do paciente;</a:t>
            </a:r>
          </a:p>
          <a:p>
            <a:pPr lvl="1" eaLnBrk="1" hangingPunct="1"/>
            <a:r>
              <a:rPr lang="pt-BR" dirty="0" smtClean="0"/>
              <a:t>Interação com a alimentação;</a:t>
            </a:r>
          </a:p>
          <a:p>
            <a:pPr lvl="1" eaLnBrk="1" hangingPunct="1"/>
            <a:r>
              <a:rPr lang="pt-BR" dirty="0" smtClean="0"/>
              <a:t>Custo dos medicamentos. </a:t>
            </a:r>
          </a:p>
        </p:txBody>
      </p:sp>
      <p:sp>
        <p:nvSpPr>
          <p:cNvPr id="1048655" name="Elipse 1"/>
          <p:cNvSpPr/>
          <p:nvPr/>
        </p:nvSpPr>
        <p:spPr>
          <a:xfrm>
            <a:off x="5004048" y="4725144"/>
            <a:ext cx="3672408"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pt-BR" b="1" dirty="0" smtClean="0"/>
              <a:t>Montar esquema com </a:t>
            </a:r>
            <a:r>
              <a:rPr lang="pt-BR" sz="2200" b="1" dirty="0" smtClean="0">
                <a:latin typeface="+mj-lt"/>
              </a:rPr>
              <a:t>3</a:t>
            </a:r>
            <a:r>
              <a:rPr lang="pt-BR" b="1" dirty="0" smtClean="0"/>
              <a:t> drogas ativas!!</a:t>
            </a:r>
            <a:endParaRPr lang="pt-BR"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8" name="Rectangle 2"/>
          <p:cNvSpPr>
            <a:spLocks noGrp="1"/>
          </p:cNvSpPr>
          <p:nvPr>
            <p:ph type="title"/>
          </p:nvPr>
        </p:nvSpPr>
        <p:spPr>
          <a:xfrm>
            <a:off x="457200" y="332656"/>
            <a:ext cx="8229600" cy="1143000"/>
          </a:xfrm>
        </p:spPr>
        <p:txBody>
          <a:bodyPr/>
          <a:lstStyle/>
          <a:p>
            <a:pPr eaLnBrk="1" hangingPunct="1"/>
            <a:r>
              <a:rPr lang="pt-BR" dirty="0" smtClean="0"/>
              <a:t>Escolha da TARV</a:t>
            </a:r>
          </a:p>
        </p:txBody>
      </p:sp>
      <p:sp>
        <p:nvSpPr>
          <p:cNvPr id="1048659" name="Rectangle 3"/>
          <p:cNvSpPr>
            <a:spLocks noGrp="1"/>
          </p:cNvSpPr>
          <p:nvPr>
            <p:ph type="body" idx="1"/>
          </p:nvPr>
        </p:nvSpPr>
        <p:spPr/>
        <p:txBody>
          <a:bodyPr/>
          <a:lstStyle/>
          <a:p>
            <a:pPr eaLnBrk="1" hangingPunct="1"/>
            <a:endParaRPr lang="pt-BR" dirty="0" smtClean="0"/>
          </a:p>
          <a:p>
            <a:pPr eaLnBrk="1" hangingPunct="1"/>
            <a:endParaRPr lang="pt-BR" dirty="0" smtClean="0"/>
          </a:p>
          <a:p>
            <a:pPr eaLnBrk="1" hangingPunct="1"/>
            <a:endParaRPr lang="pt-BR" dirty="0" smtClean="0"/>
          </a:p>
          <a:p>
            <a:pPr eaLnBrk="1" hangingPunct="1"/>
            <a:endParaRPr lang="pt-BR" dirty="0" smtClean="0"/>
          </a:p>
        </p:txBody>
      </p:sp>
      <p:pic>
        <p:nvPicPr>
          <p:cNvPr id="2097156" name="Imagem 2"/>
          <p:cNvPicPr>
            <a:picLocks noChangeAspect="1"/>
          </p:cNvPicPr>
          <p:nvPr/>
        </p:nvPicPr>
        <p:blipFill>
          <a:blip r:embed="rId3"/>
          <a:stretch>
            <a:fillRect/>
          </a:stretch>
        </p:blipFill>
        <p:spPr>
          <a:xfrm>
            <a:off x="179511" y="1628800"/>
            <a:ext cx="8712969" cy="1946160"/>
          </a:xfrm>
          <a:prstGeom prst="rect">
            <a:avLst/>
          </a:prstGeom>
        </p:spPr>
      </p:pic>
      <p:pic>
        <p:nvPicPr>
          <p:cNvPr id="2097157" name="Imagem 3"/>
          <p:cNvPicPr>
            <a:picLocks noChangeAspect="1"/>
          </p:cNvPicPr>
          <p:nvPr/>
        </p:nvPicPr>
        <p:blipFill>
          <a:blip r:embed="rId4"/>
          <a:stretch>
            <a:fillRect/>
          </a:stretch>
        </p:blipFill>
        <p:spPr>
          <a:xfrm>
            <a:off x="179511" y="3904988"/>
            <a:ext cx="8712969" cy="23532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2" name="Título 1"/>
          <p:cNvSpPr>
            <a:spLocks noGrp="1"/>
          </p:cNvSpPr>
          <p:nvPr>
            <p:ph type="title"/>
          </p:nvPr>
        </p:nvSpPr>
        <p:spPr/>
        <p:txBody>
          <a:bodyPr/>
          <a:lstStyle/>
          <a:p>
            <a:endParaRPr lang="pt-BR"/>
          </a:p>
        </p:txBody>
      </p:sp>
      <p:sp>
        <p:nvSpPr>
          <p:cNvPr id="1048663" name="Espaço Reservado para Conteúdo 2"/>
          <p:cNvSpPr>
            <a:spLocks noGrp="1"/>
          </p:cNvSpPr>
          <p:nvPr>
            <p:ph idx="1"/>
          </p:nvPr>
        </p:nvSpPr>
        <p:spPr/>
        <p:txBody>
          <a:bodyPr/>
          <a:lstStyle/>
          <a:p>
            <a:endParaRPr lang="pt-BR"/>
          </a:p>
        </p:txBody>
      </p:sp>
      <p:pic>
        <p:nvPicPr>
          <p:cNvPr id="2097158" name="Picture 2"/>
          <p:cNvPicPr>
            <a:picLocks noChangeAspect="1" noChangeArrowheads="1"/>
          </p:cNvPicPr>
          <p:nvPr/>
        </p:nvPicPr>
        <p:blipFill>
          <a:blip r:embed="rId2"/>
          <a:srcRect/>
          <a:stretch>
            <a:fillRect/>
          </a:stretch>
        </p:blipFill>
        <p:spPr bwMode="auto">
          <a:xfrm>
            <a:off x="0" y="205506"/>
            <a:ext cx="9144000" cy="6319838"/>
          </a:xfrm>
          <a:prstGeom prst="rect">
            <a:avLst/>
          </a:prstGeom>
          <a:noFill/>
          <a:ln>
            <a:noFill/>
          </a:ln>
        </p:spPr>
      </p:pic>
      <p:cxnSp>
        <p:nvCxnSpPr>
          <p:cNvPr id="3145728" name="Conector reto 4"/>
          <p:cNvCxnSpPr>
            <a:cxnSpLocks/>
          </p:cNvCxnSpPr>
          <p:nvPr/>
        </p:nvCxnSpPr>
        <p:spPr>
          <a:xfrm>
            <a:off x="107504" y="2204864"/>
            <a:ext cx="662473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29" name="Conector reto 6"/>
          <p:cNvCxnSpPr>
            <a:cxnSpLocks/>
          </p:cNvCxnSpPr>
          <p:nvPr/>
        </p:nvCxnSpPr>
        <p:spPr>
          <a:xfrm>
            <a:off x="3419872" y="2492896"/>
            <a:ext cx="321372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30" name="Conector reto 9"/>
          <p:cNvCxnSpPr>
            <a:cxnSpLocks/>
          </p:cNvCxnSpPr>
          <p:nvPr/>
        </p:nvCxnSpPr>
        <p:spPr>
          <a:xfrm>
            <a:off x="6876256" y="2780928"/>
            <a:ext cx="219992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31" name="Conector reto 12"/>
          <p:cNvCxnSpPr>
            <a:cxnSpLocks/>
          </p:cNvCxnSpPr>
          <p:nvPr/>
        </p:nvCxnSpPr>
        <p:spPr>
          <a:xfrm>
            <a:off x="72008" y="4365104"/>
            <a:ext cx="752432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32" name="Conector reto 15"/>
          <p:cNvCxnSpPr>
            <a:cxnSpLocks/>
          </p:cNvCxnSpPr>
          <p:nvPr/>
        </p:nvCxnSpPr>
        <p:spPr>
          <a:xfrm>
            <a:off x="5928692" y="5589240"/>
            <a:ext cx="152362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33" name="Conector reto 17"/>
          <p:cNvCxnSpPr>
            <a:cxnSpLocks/>
          </p:cNvCxnSpPr>
          <p:nvPr/>
        </p:nvCxnSpPr>
        <p:spPr>
          <a:xfrm>
            <a:off x="7552556" y="5589240"/>
            <a:ext cx="152362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34" name="Conector reto 13"/>
          <p:cNvCxnSpPr>
            <a:cxnSpLocks/>
          </p:cNvCxnSpPr>
          <p:nvPr/>
        </p:nvCxnSpPr>
        <p:spPr>
          <a:xfrm>
            <a:off x="107504" y="3356992"/>
            <a:ext cx="885698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4" name="Rectangle 2"/>
          <p:cNvSpPr>
            <a:spLocks noGrp="1"/>
          </p:cNvSpPr>
          <p:nvPr>
            <p:ph type="title"/>
          </p:nvPr>
        </p:nvSpPr>
        <p:spPr/>
        <p:txBody>
          <a:bodyPr/>
          <a:lstStyle/>
          <a:p>
            <a:pPr eaLnBrk="1" hangingPunct="1"/>
            <a:endParaRPr lang="pt-BR" smtClean="0"/>
          </a:p>
        </p:txBody>
      </p:sp>
      <p:sp>
        <p:nvSpPr>
          <p:cNvPr id="1048665" name="Rectangle 3"/>
          <p:cNvSpPr>
            <a:spLocks noGrp="1"/>
          </p:cNvSpPr>
          <p:nvPr>
            <p:ph type="body" idx="1"/>
          </p:nvPr>
        </p:nvSpPr>
        <p:spPr/>
        <p:txBody>
          <a:bodyPr/>
          <a:lstStyle/>
          <a:p>
            <a:pPr eaLnBrk="1" hangingPunct="1"/>
            <a:endParaRPr lang="pt-BR" smtClean="0"/>
          </a:p>
        </p:txBody>
      </p:sp>
      <p:pic>
        <p:nvPicPr>
          <p:cNvPr id="2097159" name="Picture 5"/>
          <p:cNvPicPr>
            <a:picLocks noChangeAspect="1" noChangeArrowheads="1"/>
          </p:cNvPicPr>
          <p:nvPr/>
        </p:nvPicPr>
        <p:blipFill>
          <a:blip r:embed="rId2"/>
          <a:srcRect/>
          <a:stretch>
            <a:fillRect/>
          </a:stretch>
        </p:blipFill>
        <p:spPr bwMode="auto">
          <a:xfrm>
            <a:off x="425793" y="857280"/>
            <a:ext cx="8261007" cy="541017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6" name="Rectangle 2"/>
          <p:cNvSpPr>
            <a:spLocks noGrp="1"/>
          </p:cNvSpPr>
          <p:nvPr>
            <p:ph type="title"/>
          </p:nvPr>
        </p:nvSpPr>
        <p:spPr/>
        <p:txBody>
          <a:bodyPr/>
          <a:lstStyle/>
          <a:p>
            <a:pPr eaLnBrk="1" hangingPunct="1"/>
            <a:r>
              <a:rPr lang="pt-BR" smtClean="0"/>
              <a:t>Terapia de Resgate</a:t>
            </a:r>
          </a:p>
        </p:txBody>
      </p:sp>
      <p:sp>
        <p:nvSpPr>
          <p:cNvPr id="1048667" name="Rectangle 3"/>
          <p:cNvSpPr>
            <a:spLocks noGrp="1"/>
          </p:cNvSpPr>
          <p:nvPr>
            <p:ph type="body" idx="1"/>
          </p:nvPr>
        </p:nvSpPr>
        <p:spPr/>
        <p:txBody>
          <a:bodyPr/>
          <a:lstStyle/>
          <a:p>
            <a:pPr eaLnBrk="1" hangingPunct="1"/>
            <a:r>
              <a:rPr lang="pt-BR" b="1" dirty="0" smtClean="0"/>
              <a:t>Esquema de resgate</a:t>
            </a:r>
            <a:r>
              <a:rPr lang="pt-BR" dirty="0" smtClean="0"/>
              <a:t>: </a:t>
            </a:r>
          </a:p>
          <a:p>
            <a:pPr eaLnBrk="1" hangingPunct="1">
              <a:buFont typeface="Wingdings 2" pitchFamily="18" charset="2"/>
              <a:buNone/>
            </a:pPr>
            <a:r>
              <a:rPr lang="pt-BR" dirty="0" smtClean="0"/>
              <a:t>	Esquema escolhido para substituir o esquema inicial ao qual o vírus se tornou resistente (falha virológica). </a:t>
            </a:r>
          </a:p>
        </p:txBody>
      </p:sp>
      <p:pic>
        <p:nvPicPr>
          <p:cNvPr id="2097160" name="Picture 4"/>
          <p:cNvPicPr>
            <a:picLocks noChangeAspect="1" noChangeArrowheads="1"/>
          </p:cNvPicPr>
          <p:nvPr/>
        </p:nvPicPr>
        <p:blipFill>
          <a:blip r:embed="rId3"/>
          <a:srcRect/>
          <a:stretch>
            <a:fillRect/>
          </a:stretch>
        </p:blipFill>
        <p:spPr bwMode="auto">
          <a:xfrm>
            <a:off x="539750" y="3500438"/>
            <a:ext cx="8208963" cy="593725"/>
          </a:xfrm>
          <a:prstGeom prst="rect">
            <a:avLst/>
          </a:prstGeom>
          <a:noFill/>
          <a:ln>
            <a:noFill/>
          </a:ln>
        </p:spPr>
      </p:pic>
      <p:sp>
        <p:nvSpPr>
          <p:cNvPr id="1048668" name="Rectangle 5"/>
          <p:cNvSpPr>
            <a:spLocks noChangeArrowheads="1"/>
          </p:cNvSpPr>
          <p:nvPr/>
        </p:nvSpPr>
        <p:spPr bwMode="auto">
          <a:xfrm>
            <a:off x="2206474" y="4212536"/>
            <a:ext cx="4116705" cy="2210720"/>
          </a:xfrm>
          <a:prstGeom prst="rect">
            <a:avLst/>
          </a:prstGeom>
          <a:noFill/>
          <a:ln>
            <a:noFill/>
          </a:ln>
          <a:effectLst/>
        </p:spPr>
        <p:txBody>
          <a:bodyPr wrap="none" anchor="ctr">
            <a:spAutoFit/>
          </a:bodyPr>
          <a:lstStyle/>
          <a:p>
            <a:pPr algn="ctr">
              <a:lnSpc>
                <a:spcPct val="150000"/>
              </a:lnSpc>
            </a:pPr>
            <a:r>
              <a:rPr lang="pt-BR" dirty="0"/>
              <a:t>Fatores associados à falha terapêutica</a:t>
            </a:r>
          </a:p>
          <a:p>
            <a:pPr algn="ctr">
              <a:lnSpc>
                <a:spcPct val="150000"/>
              </a:lnSpc>
            </a:pPr>
            <a:r>
              <a:rPr lang="pt-BR" dirty="0"/>
              <a:t>-Baixa adesão a TARV</a:t>
            </a:r>
          </a:p>
          <a:p>
            <a:pPr algn="ctr">
              <a:lnSpc>
                <a:spcPct val="150000"/>
              </a:lnSpc>
            </a:pPr>
            <a:r>
              <a:rPr lang="pt-BR" dirty="0"/>
              <a:t>-Potência virológica insuficiente</a:t>
            </a:r>
          </a:p>
          <a:p>
            <a:pPr algn="ctr">
              <a:lnSpc>
                <a:spcPct val="150000"/>
              </a:lnSpc>
            </a:pPr>
            <a:r>
              <a:rPr lang="pt-BR" dirty="0"/>
              <a:t>-Fatores farmacológicos</a:t>
            </a:r>
          </a:p>
          <a:p>
            <a:pPr algn="ctr">
              <a:lnSpc>
                <a:spcPct val="150000"/>
              </a:lnSpc>
            </a:pPr>
            <a:r>
              <a:rPr lang="pt-BR" dirty="0"/>
              <a:t>-Resistência viral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Rectangle 3"/>
          <p:cNvSpPr>
            <a:spLocks noGrp="1"/>
          </p:cNvSpPr>
          <p:nvPr>
            <p:ph type="body" idx="1"/>
          </p:nvPr>
        </p:nvSpPr>
        <p:spPr/>
        <p:txBody>
          <a:bodyPr/>
          <a:lstStyle/>
          <a:p>
            <a:pPr eaLnBrk="1" hangingPunct="1"/>
            <a:r>
              <a:rPr lang="pt-BR" dirty="0" smtClean="0"/>
              <a:t>Genotipagem</a:t>
            </a:r>
          </a:p>
          <a:p>
            <a:pPr eaLnBrk="1" hangingPunct="1"/>
            <a:endParaRPr lang="pt-BR" dirty="0" smtClean="0"/>
          </a:p>
          <a:p>
            <a:pPr eaLnBrk="1" hangingPunct="1"/>
            <a:endParaRPr lang="pt-BR" dirty="0" smtClean="0"/>
          </a:p>
          <a:p>
            <a:pPr lvl="1" eaLnBrk="1" hangingPunct="1"/>
            <a:r>
              <a:rPr lang="pt-BR" dirty="0" smtClean="0"/>
              <a:t>Critérios para realização</a:t>
            </a:r>
          </a:p>
          <a:p>
            <a:pPr lvl="2" eaLnBrk="1" hangingPunct="1"/>
            <a:r>
              <a:rPr lang="pt-BR" dirty="0" smtClean="0"/>
              <a:t>Falha virológica confirmada em coleta consecutiva de carga viral apos intervalo de quatro semanas;</a:t>
            </a:r>
          </a:p>
          <a:p>
            <a:pPr lvl="2" eaLnBrk="1" hangingPunct="1"/>
            <a:r>
              <a:rPr lang="pt-BR" dirty="0" smtClean="0"/>
              <a:t>Carga viral superior a </a:t>
            </a:r>
            <a:r>
              <a:rPr lang="pt-BR" dirty="0" smtClean="0">
                <a:latin typeface="+mj-lt"/>
              </a:rPr>
              <a:t>1.000</a:t>
            </a:r>
            <a:r>
              <a:rPr lang="pt-BR" dirty="0" smtClean="0"/>
              <a:t> cópias/mL;</a:t>
            </a:r>
          </a:p>
          <a:p>
            <a:pPr lvl="2" eaLnBrk="1" hangingPunct="1"/>
            <a:r>
              <a:rPr lang="pt-BR" dirty="0" smtClean="0"/>
              <a:t>Uso regular de TARV por pelo menos </a:t>
            </a:r>
            <a:r>
              <a:rPr lang="pt-BR" i="1" dirty="0" smtClean="0"/>
              <a:t>seis meses</a:t>
            </a:r>
            <a:r>
              <a:rPr lang="pt-BR" dirty="0" smtClean="0"/>
              <a:t> </a:t>
            </a:r>
          </a:p>
        </p:txBody>
      </p:sp>
      <p:pic>
        <p:nvPicPr>
          <p:cNvPr id="2097161" name="Picture 4"/>
          <p:cNvPicPr>
            <a:picLocks noChangeAspect="1" noChangeArrowheads="1"/>
          </p:cNvPicPr>
          <p:nvPr/>
        </p:nvPicPr>
        <p:blipFill>
          <a:blip r:embed="rId3"/>
          <a:srcRect/>
          <a:stretch>
            <a:fillRect/>
          </a:stretch>
        </p:blipFill>
        <p:spPr bwMode="auto">
          <a:xfrm>
            <a:off x="323850" y="2420938"/>
            <a:ext cx="8353425" cy="914400"/>
          </a:xfrm>
          <a:prstGeom prst="rect">
            <a:avLst/>
          </a:prstGeom>
          <a:noFill/>
          <a:ln>
            <a:noFill/>
          </a:ln>
        </p:spPr>
      </p:pic>
      <p:sp>
        <p:nvSpPr>
          <p:cNvPr id="1048672" name="Rectangle 5"/>
          <p:cNvSpPr>
            <a:spLocks noGrp="1"/>
          </p:cNvSpPr>
          <p:nvPr>
            <p:ph type="title"/>
          </p:nvPr>
        </p:nvSpPr>
        <p:spPr>
          <a:noFill/>
        </p:spPr>
        <p:txBody>
          <a:bodyPr/>
          <a:lstStyle/>
          <a:p>
            <a:pPr eaLnBrk="1" hangingPunct="1"/>
            <a:r>
              <a:rPr lang="pt-BR" smtClean="0"/>
              <a:t>Terapia de Resgate</a:t>
            </a:r>
          </a:p>
        </p:txBody>
      </p:sp>
      <p:sp>
        <p:nvSpPr>
          <p:cNvPr id="1048673" name="Rectangle 6"/>
          <p:cNvSpPr>
            <a:spLocks noChangeArrowheads="1"/>
          </p:cNvSpPr>
          <p:nvPr/>
        </p:nvSpPr>
        <p:spPr bwMode="auto">
          <a:xfrm>
            <a:off x="684213" y="5589588"/>
            <a:ext cx="7848600" cy="647700"/>
          </a:xfrm>
          <a:prstGeom prst="rect">
            <a:avLst/>
          </a:prstGeom>
          <a:solidFill>
            <a:schemeClr val="accent1"/>
          </a:solidFill>
          <a:ln w="9525">
            <a:solidFill>
              <a:schemeClr val="tx1"/>
            </a:solidFill>
            <a:miter lim="800000"/>
            <a:headEnd/>
            <a:tailEnd/>
          </a:ln>
          <a:effectLst/>
        </p:spPr>
        <p:txBody>
          <a:bodyPr wrap="none" anchor="ctr"/>
          <a:lstStyle/>
          <a:p>
            <a:pPr algn="ctr"/>
            <a:r>
              <a:rPr lang="pt-BR">
                <a:solidFill>
                  <a:schemeClr val="bg1"/>
                </a:solidFill>
              </a:rPr>
              <a:t>Pode apresentar valor preditivo positivo alto e preditivo negativo baixo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Rectangle 2"/>
          <p:cNvSpPr>
            <a:spLocks noGrp="1"/>
          </p:cNvSpPr>
          <p:nvPr>
            <p:ph type="title"/>
          </p:nvPr>
        </p:nvSpPr>
        <p:spPr/>
        <p:txBody>
          <a:bodyPr/>
          <a:lstStyle/>
          <a:p>
            <a:pPr eaLnBrk="1" hangingPunct="1"/>
            <a:r>
              <a:rPr lang="pt-BR" smtClean="0"/>
              <a:t>Terapia de Resgate</a:t>
            </a:r>
          </a:p>
        </p:txBody>
      </p:sp>
      <p:sp>
        <p:nvSpPr>
          <p:cNvPr id="1048678" name="Rectangle 3"/>
          <p:cNvSpPr>
            <a:spLocks noGrp="1"/>
          </p:cNvSpPr>
          <p:nvPr>
            <p:ph type="body" idx="1"/>
          </p:nvPr>
        </p:nvSpPr>
        <p:spPr/>
        <p:txBody>
          <a:bodyPr/>
          <a:lstStyle/>
          <a:p>
            <a:pPr eaLnBrk="1" hangingPunct="1"/>
            <a:r>
              <a:rPr lang="pt-BR" dirty="0" smtClean="0"/>
              <a:t>Genotipagem</a:t>
            </a:r>
          </a:p>
        </p:txBody>
      </p:sp>
      <p:pic>
        <p:nvPicPr>
          <p:cNvPr id="2097162" name="Picture 4"/>
          <p:cNvPicPr>
            <a:picLocks noChangeAspect="1" noChangeArrowheads="1"/>
          </p:cNvPicPr>
          <p:nvPr/>
        </p:nvPicPr>
        <p:blipFill>
          <a:blip r:embed="rId2"/>
          <a:srcRect/>
          <a:stretch>
            <a:fillRect/>
          </a:stretch>
        </p:blipFill>
        <p:spPr bwMode="auto">
          <a:xfrm>
            <a:off x="457200" y="2852738"/>
            <a:ext cx="8229600" cy="181451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9" name="Título 1"/>
          <p:cNvSpPr>
            <a:spLocks noGrp="1"/>
          </p:cNvSpPr>
          <p:nvPr>
            <p:ph type="title"/>
          </p:nvPr>
        </p:nvSpPr>
        <p:spPr/>
        <p:txBody>
          <a:bodyPr/>
          <a:lstStyle/>
          <a:p>
            <a:r>
              <a:rPr lang="pt-BR" dirty="0" smtClean="0"/>
              <a:t>Esquema de resgate</a:t>
            </a:r>
            <a:endParaRPr lang="pt-BR" dirty="0"/>
          </a:p>
        </p:txBody>
      </p:sp>
      <p:sp>
        <p:nvSpPr>
          <p:cNvPr id="1048680" name="Espaço Reservado para Conteúdo 2"/>
          <p:cNvSpPr>
            <a:spLocks noGrp="1"/>
          </p:cNvSpPr>
          <p:nvPr>
            <p:ph idx="1"/>
          </p:nvPr>
        </p:nvSpPr>
        <p:spPr/>
        <p:txBody>
          <a:bodyPr/>
          <a:lstStyle/>
          <a:p>
            <a:endParaRPr lang="pt-BR" dirty="0" smtClean="0"/>
          </a:p>
          <a:p>
            <a:r>
              <a:rPr lang="pt-BR" dirty="0" smtClean="0"/>
              <a:t>Incluir IP/r é a base do manejo da falha terapêutica</a:t>
            </a:r>
          </a:p>
          <a:p>
            <a:endParaRPr lang="pt-BR" dirty="0" smtClean="0"/>
          </a:p>
          <a:p>
            <a:pPr>
              <a:lnSpc>
                <a:spcPct val="150000"/>
              </a:lnSpc>
            </a:pPr>
            <a:r>
              <a:rPr lang="pt-BR" dirty="0" smtClean="0"/>
              <a:t>Evitar estruturar esquema de </a:t>
            </a:r>
            <a:r>
              <a:rPr lang="pt-BR" dirty="0" smtClean="0">
                <a:latin typeface="Times New Roman" pitchFamily="18" charset="0"/>
                <a:cs typeface="Times New Roman" pitchFamily="18" charset="0"/>
              </a:rPr>
              <a:t>2</a:t>
            </a:r>
            <a:r>
              <a:rPr lang="pt-BR" dirty="0" smtClean="0"/>
              <a:t> ITRN com </a:t>
            </a:r>
            <a:r>
              <a:rPr lang="pt-BR" dirty="0">
                <a:latin typeface="Times New Roman" pitchFamily="18" charset="0"/>
                <a:cs typeface="Times New Roman" pitchFamily="18" charset="0"/>
              </a:rPr>
              <a:t>1</a:t>
            </a:r>
            <a:r>
              <a:rPr lang="pt-BR" dirty="0" smtClean="0"/>
              <a:t> medicamento de baixa barreira genética, como EFZ, NVP, ETR, T-</a:t>
            </a:r>
            <a:r>
              <a:rPr lang="pt-BR" dirty="0" smtClean="0">
                <a:latin typeface="Times New Roman" pitchFamily="18" charset="0"/>
                <a:cs typeface="Times New Roman" pitchFamily="18" charset="0"/>
              </a:rPr>
              <a:t>20</a:t>
            </a:r>
            <a:r>
              <a:rPr lang="pt-BR" dirty="0" smtClean="0"/>
              <a:t>, RAL e MVQ</a:t>
            </a:r>
            <a:endParaRPr lang="pt-B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Rectangle 2"/>
          <p:cNvSpPr>
            <a:spLocks noGrp="1"/>
          </p:cNvSpPr>
          <p:nvPr>
            <p:ph type="body" idx="1"/>
          </p:nvPr>
        </p:nvSpPr>
        <p:spPr/>
        <p:txBody>
          <a:bodyPr/>
          <a:lstStyle/>
          <a:p>
            <a:pPr lvl="1" eaLnBrk="1" hangingPunct="1"/>
            <a:endParaRPr lang="pt-BR" dirty="0" smtClean="0"/>
          </a:p>
        </p:txBody>
      </p:sp>
      <p:pic>
        <p:nvPicPr>
          <p:cNvPr id="2097163" name="Picture 7"/>
          <p:cNvPicPr>
            <a:picLocks noChangeAspect="1" noChangeArrowheads="1"/>
          </p:cNvPicPr>
          <p:nvPr/>
        </p:nvPicPr>
        <p:blipFill>
          <a:blip r:embed="rId2"/>
          <a:srcRect/>
          <a:stretch>
            <a:fillRect/>
          </a:stretch>
        </p:blipFill>
        <p:spPr bwMode="auto">
          <a:xfrm>
            <a:off x="900113" y="333375"/>
            <a:ext cx="7416800" cy="6199188"/>
          </a:xfrm>
          <a:prstGeom prst="rect">
            <a:avLst/>
          </a:prstGeom>
          <a:noFill/>
          <a:ln>
            <a:noFill/>
          </a:ln>
        </p:spPr>
      </p:pic>
      <p:sp>
        <p:nvSpPr>
          <p:cNvPr id="1048685" name="Seta para a direita 3"/>
          <p:cNvSpPr/>
          <p:nvPr/>
        </p:nvSpPr>
        <p:spPr>
          <a:xfrm>
            <a:off x="323528" y="1772816"/>
            <a:ext cx="576585"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48686" name="Seta para a direita 6"/>
          <p:cNvSpPr/>
          <p:nvPr/>
        </p:nvSpPr>
        <p:spPr>
          <a:xfrm>
            <a:off x="323007" y="2492896"/>
            <a:ext cx="576585"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48687" name="Seta para a direita 7"/>
          <p:cNvSpPr/>
          <p:nvPr/>
        </p:nvSpPr>
        <p:spPr>
          <a:xfrm>
            <a:off x="323007" y="2924944"/>
            <a:ext cx="576585"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48688" name="Seta para a direita 8"/>
          <p:cNvSpPr/>
          <p:nvPr/>
        </p:nvSpPr>
        <p:spPr>
          <a:xfrm>
            <a:off x="323007" y="3356992"/>
            <a:ext cx="576585"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48689" name="Seta para a direita 9"/>
          <p:cNvSpPr/>
          <p:nvPr/>
        </p:nvSpPr>
        <p:spPr>
          <a:xfrm>
            <a:off x="323007" y="4077072"/>
            <a:ext cx="576585"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48690" name="Retângulo de cantos arredondados 4"/>
          <p:cNvSpPr/>
          <p:nvPr/>
        </p:nvSpPr>
        <p:spPr>
          <a:xfrm>
            <a:off x="3851921" y="3933056"/>
            <a:ext cx="4320480"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Pelo menos </a:t>
            </a:r>
            <a:r>
              <a:rPr lang="pt-BR" b="1" dirty="0" smtClean="0">
                <a:latin typeface="+mj-lt"/>
              </a:rPr>
              <a:t>2</a:t>
            </a:r>
            <a:r>
              <a:rPr lang="pt-BR" dirty="0" smtClean="0"/>
              <a:t> drogas ativas!!</a:t>
            </a:r>
            <a:endParaRPr lang="pt-BR" dirty="0"/>
          </a:p>
        </p:txBody>
      </p:sp>
      <p:cxnSp>
        <p:nvCxnSpPr>
          <p:cNvPr id="3145735" name="Conector de seta reta 10"/>
          <p:cNvCxnSpPr>
            <a:cxnSpLocks/>
            <a:endCxn id="1048690" idx="1"/>
          </p:cNvCxnSpPr>
          <p:nvPr/>
        </p:nvCxnSpPr>
        <p:spPr>
          <a:xfrm>
            <a:off x="3635896" y="4113076"/>
            <a:ext cx="216025"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1" name="Rectangle 2"/>
          <p:cNvSpPr>
            <a:spLocks noGrp="1"/>
          </p:cNvSpPr>
          <p:nvPr>
            <p:ph type="title"/>
          </p:nvPr>
        </p:nvSpPr>
        <p:spPr>
          <a:xfrm>
            <a:off x="735013" y="115888"/>
            <a:ext cx="8229600" cy="1143000"/>
          </a:xfrm>
        </p:spPr>
        <p:txBody>
          <a:bodyPr/>
          <a:lstStyle/>
          <a:p>
            <a:pPr eaLnBrk="1" hangingPunct="1"/>
            <a:r>
              <a:rPr lang="pt-BR" sz="4000" smtClean="0"/>
              <a:t>Escolha do ARV de terceira linha</a:t>
            </a:r>
          </a:p>
        </p:txBody>
      </p:sp>
      <p:sp>
        <p:nvSpPr>
          <p:cNvPr id="1048692" name="Rectangle 3"/>
          <p:cNvSpPr>
            <a:spLocks noGrp="1"/>
          </p:cNvSpPr>
          <p:nvPr>
            <p:ph type="body" idx="1"/>
          </p:nvPr>
        </p:nvSpPr>
        <p:spPr/>
        <p:txBody>
          <a:bodyPr/>
          <a:lstStyle/>
          <a:p>
            <a:pPr eaLnBrk="1" hangingPunct="1"/>
            <a:endParaRPr lang="pt-BR" smtClean="0"/>
          </a:p>
        </p:txBody>
      </p:sp>
      <p:pic>
        <p:nvPicPr>
          <p:cNvPr id="2097164" name="Picture 4"/>
          <p:cNvPicPr>
            <a:picLocks noChangeAspect="1" noChangeArrowheads="1"/>
          </p:cNvPicPr>
          <p:nvPr/>
        </p:nvPicPr>
        <p:blipFill>
          <a:blip r:embed="rId3"/>
          <a:srcRect/>
          <a:stretch>
            <a:fillRect/>
          </a:stretch>
        </p:blipFill>
        <p:spPr bwMode="auto">
          <a:xfrm>
            <a:off x="250825" y="1208088"/>
            <a:ext cx="8642350" cy="5389562"/>
          </a:xfrm>
          <a:prstGeom prst="rect">
            <a:avLst/>
          </a:prstGeom>
          <a:noFill/>
          <a:ln>
            <a:noFill/>
          </a:ln>
        </p:spPr>
      </p:pic>
      <p:cxnSp>
        <p:nvCxnSpPr>
          <p:cNvPr id="3145736" name="Conector reto 4"/>
          <p:cNvCxnSpPr>
            <a:cxnSpLocks/>
          </p:cNvCxnSpPr>
          <p:nvPr/>
        </p:nvCxnSpPr>
        <p:spPr>
          <a:xfrm>
            <a:off x="5652120" y="4653136"/>
            <a:ext cx="28803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8" name="Oval 4"/>
          <p:cNvSpPr>
            <a:spLocks noChangeArrowheads="1"/>
          </p:cNvSpPr>
          <p:nvPr/>
        </p:nvSpPr>
        <p:spPr bwMode="auto">
          <a:xfrm>
            <a:off x="1042988" y="2708275"/>
            <a:ext cx="7345362" cy="2520950"/>
          </a:xfrm>
          <a:prstGeom prst="ellipse">
            <a:avLst/>
          </a:prstGeom>
          <a:solidFill>
            <a:schemeClr val="accent1"/>
          </a:solidFill>
          <a:ln w="9525">
            <a:solidFill>
              <a:schemeClr val="tx1"/>
            </a:solidFill>
            <a:round/>
            <a:headEnd/>
            <a:tailEnd/>
          </a:ln>
          <a:effectLst/>
        </p:spPr>
        <p:txBody>
          <a:bodyPr wrap="none" anchor="ctr"/>
          <a:lstStyle/>
          <a:p>
            <a:pPr algn="ctr"/>
            <a:r>
              <a:rPr lang="pt-BR" sz="2200">
                <a:solidFill>
                  <a:schemeClr val="bg1"/>
                </a:solidFill>
              </a:rPr>
              <a:t>Resistência plena!!!</a:t>
            </a:r>
          </a:p>
          <a:p>
            <a:pPr algn="ctr"/>
            <a:endParaRPr lang="pt-BR" sz="2200">
              <a:solidFill>
                <a:schemeClr val="bg1"/>
              </a:solidFill>
            </a:endParaRPr>
          </a:p>
          <a:p>
            <a:pPr algn="ctr"/>
            <a:r>
              <a:rPr lang="pt-BR" sz="2200">
                <a:solidFill>
                  <a:schemeClr val="bg1"/>
                </a:solidFill>
              </a:rPr>
              <a:t>O que fazer?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9" name="Título 1"/>
          <p:cNvSpPr>
            <a:spLocks noGrp="1"/>
          </p:cNvSpPr>
          <p:nvPr>
            <p:ph type="ctrTitle"/>
          </p:nvPr>
        </p:nvSpPr>
        <p:spPr>
          <a:xfrm>
            <a:off x="685800" y="2420888"/>
            <a:ext cx="7772400" cy="1872208"/>
          </a:xfrm>
        </p:spPr>
        <p:txBody>
          <a:bodyPr>
            <a:normAutofit fontScale="90000"/>
          </a:bodyPr>
          <a:lstStyle/>
          <a:p>
            <a:pPr eaLnBrk="1" fontAlgn="auto" hangingPunct="1">
              <a:spcAft>
                <a:spcPts val="0"/>
              </a:spcAft>
            </a:pPr>
            <a:r>
              <a:rPr lang="pt-BR" dirty="0" smtClean="0"/>
              <a:t/>
            </a:r>
            <a:br>
              <a:rPr lang="pt-BR" dirty="0" smtClean="0"/>
            </a:br>
            <a:r>
              <a:rPr lang="pt-BR" dirty="0"/>
              <a:t>PCDT para </a:t>
            </a:r>
            <a:r>
              <a:rPr lang="pt-BR" dirty="0" smtClean="0"/>
              <a:t>Profilaxia </a:t>
            </a:r>
            <a:r>
              <a:rPr lang="pt-BR" dirty="0"/>
              <a:t>Antirretroviral Pós-Exposição de Risco à Infecção pelo </a:t>
            </a:r>
            <a:r>
              <a:rPr lang="pt-BR" dirty="0" smtClean="0"/>
              <a:t>HIV</a:t>
            </a:r>
            <a:r>
              <a:rPr lang="pt-BR" sz="3500" dirty="0" smtClean="0"/>
              <a:t>.</a:t>
            </a:r>
            <a:endParaRPr lang="pt-B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Rectangle 2"/>
          <p:cNvSpPr>
            <a:spLocks noGrp="1"/>
          </p:cNvSpPr>
          <p:nvPr>
            <p:ph type="title"/>
          </p:nvPr>
        </p:nvSpPr>
        <p:spPr/>
        <p:txBody>
          <a:bodyPr/>
          <a:lstStyle/>
          <a:p>
            <a:pPr eaLnBrk="1" hangingPunct="1"/>
            <a:r>
              <a:rPr lang="pt-BR" dirty="0" smtClean="0"/>
              <a:t>Profilaxia Pós-exposição (PEP)</a:t>
            </a:r>
          </a:p>
        </p:txBody>
      </p:sp>
      <p:sp>
        <p:nvSpPr>
          <p:cNvPr id="1048702" name="Rectangle 3"/>
          <p:cNvSpPr>
            <a:spLocks noGrp="1"/>
          </p:cNvSpPr>
          <p:nvPr>
            <p:ph type="body" idx="1"/>
          </p:nvPr>
        </p:nvSpPr>
        <p:spPr/>
        <p:txBody>
          <a:bodyPr/>
          <a:lstStyle/>
          <a:p>
            <a:pPr eaLnBrk="1" hangingPunct="1"/>
            <a:r>
              <a:rPr lang="pt-BR" dirty="0" smtClean="0"/>
              <a:t>Recomendação realizada conforme avaliação do risco da situação de exposição</a:t>
            </a:r>
          </a:p>
          <a:p>
            <a:pPr lvl="1" eaLnBrk="1" hangingPunct="1">
              <a:lnSpc>
                <a:spcPct val="150000"/>
              </a:lnSpc>
            </a:pPr>
            <a:r>
              <a:rPr lang="pt-BR" dirty="0" smtClean="0"/>
              <a:t>Como e quando ocorreu?</a:t>
            </a:r>
          </a:p>
          <a:p>
            <a:pPr lvl="1" eaLnBrk="1" hangingPunct="1">
              <a:lnSpc>
                <a:spcPct val="150000"/>
              </a:lnSpc>
            </a:pPr>
            <a:r>
              <a:rPr lang="pt-BR" dirty="0" smtClean="0"/>
              <a:t>Teste: Pessoa exposta e Pessoa fonte</a:t>
            </a:r>
          </a:p>
          <a:p>
            <a:pPr lvl="1" eaLnBrk="1" hangingPunct="1">
              <a:lnSpc>
                <a:spcPct val="150000"/>
              </a:lnSpc>
            </a:pPr>
            <a:r>
              <a:rPr lang="pt-BR" dirty="0" smtClean="0"/>
              <a:t>Recomendada em </a:t>
            </a:r>
            <a:r>
              <a:rPr lang="pt-BR" dirty="0"/>
              <a:t>todos os casos de exposição com risco </a:t>
            </a:r>
            <a:r>
              <a:rPr lang="pt-BR" dirty="0" smtClean="0"/>
              <a:t>significativo </a:t>
            </a:r>
          </a:p>
          <a:p>
            <a:pPr eaLnBrk="1" hangingPunct="1"/>
            <a:endParaRPr lang="pt-BR" dirty="0" smtClean="0"/>
          </a:p>
          <a:p>
            <a:pPr eaLnBrk="1" hangingPunct="1"/>
            <a:endParaRPr lang="pt-BR" dirty="0" smtClean="0"/>
          </a:p>
          <a:p>
            <a:pPr eaLnBrk="1" hangingPunct="1"/>
            <a:endParaRPr lang="pt-BR" dirty="0" smtClean="0"/>
          </a:p>
          <a:p>
            <a:pPr eaLnBrk="1" hangingPunct="1">
              <a:buFont typeface="Wingdings 2" pitchFamily="18" charset="2"/>
              <a:buNone/>
            </a:pPr>
            <a:endParaRPr lang="pt-BR" dirty="0" smtClean="0"/>
          </a:p>
          <a:p>
            <a:pPr eaLnBrk="1" hangingPunct="1"/>
            <a:endParaRPr lang="pt-BR" dirty="0" smtClean="0"/>
          </a:p>
        </p:txBody>
      </p:sp>
      <p:sp>
        <p:nvSpPr>
          <p:cNvPr id="1048703" name="Retângulo 1"/>
          <p:cNvSpPr/>
          <p:nvPr/>
        </p:nvSpPr>
        <p:spPr>
          <a:xfrm>
            <a:off x="395536" y="5445224"/>
            <a:ext cx="8568952" cy="1080120"/>
          </a:xfrm>
          <a:prstGeom prst="rect">
            <a:avLst/>
          </a:prstGeom>
          <a:ln w="50800"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pt-BR" dirty="0" smtClean="0"/>
              <a:t>CONSTITUI UMA URGÊNCIA MÉDICA</a:t>
            </a:r>
          </a:p>
          <a:p>
            <a:pPr algn="ctr">
              <a:lnSpc>
                <a:spcPct val="150000"/>
              </a:lnSpc>
            </a:pPr>
            <a:r>
              <a:rPr lang="pt-BR" dirty="0" smtClean="0"/>
              <a:t>Deve ser iniciada nas primeiras </a:t>
            </a:r>
            <a:r>
              <a:rPr lang="pt-BR" dirty="0" smtClean="0">
                <a:latin typeface="+mj-lt"/>
              </a:rPr>
              <a:t>2</a:t>
            </a:r>
            <a:r>
              <a:rPr lang="pt-BR" dirty="0" smtClean="0"/>
              <a:t> horas, mas tem como limite </a:t>
            </a:r>
            <a:r>
              <a:rPr lang="pt-BR" dirty="0" smtClean="0">
                <a:latin typeface="+mj-lt"/>
              </a:rPr>
              <a:t>72</a:t>
            </a:r>
            <a:r>
              <a:rPr lang="pt-BR" dirty="0" smtClean="0"/>
              <a:t>h após a exposição.</a:t>
            </a:r>
            <a:endParaRPr lang="pt-B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7" name="Título 1"/>
          <p:cNvSpPr>
            <a:spLocks noGrp="1"/>
          </p:cNvSpPr>
          <p:nvPr>
            <p:ph type="title"/>
          </p:nvPr>
        </p:nvSpPr>
        <p:spPr>
          <a:xfrm>
            <a:off x="457200" y="836712"/>
            <a:ext cx="8229600" cy="1143000"/>
          </a:xfrm>
        </p:spPr>
        <p:txBody>
          <a:bodyPr/>
          <a:lstStyle/>
          <a:p>
            <a:r>
              <a:rPr lang="pt-BR" sz="4000" dirty="0" smtClean="0"/>
              <a:t>Materiais biológicos com risco de transmissão do HIV</a:t>
            </a:r>
            <a:endParaRPr lang="pt-BR" sz="4000" dirty="0"/>
          </a:p>
        </p:txBody>
      </p:sp>
      <p:sp>
        <p:nvSpPr>
          <p:cNvPr id="1048708" name="Espaço Reservado para Conteúdo 2"/>
          <p:cNvSpPr>
            <a:spLocks noGrp="1"/>
          </p:cNvSpPr>
          <p:nvPr>
            <p:ph idx="1"/>
          </p:nvPr>
        </p:nvSpPr>
        <p:spPr>
          <a:xfrm>
            <a:off x="457200" y="2207915"/>
            <a:ext cx="8229600" cy="4389437"/>
          </a:xfrm>
        </p:spPr>
        <p:txBody>
          <a:bodyPr/>
          <a:lstStyle/>
          <a:p>
            <a:r>
              <a:rPr lang="pt-BR" sz="2800" dirty="0"/>
              <a:t>Sangue e outros materiais contendo </a:t>
            </a:r>
            <a:r>
              <a:rPr lang="pt-BR" sz="2800" dirty="0" smtClean="0"/>
              <a:t>sangue;</a:t>
            </a:r>
          </a:p>
          <a:p>
            <a:r>
              <a:rPr lang="pt-BR" sz="2800" dirty="0"/>
              <a:t>Sêmen; </a:t>
            </a:r>
            <a:endParaRPr lang="pt-BR" sz="2800" dirty="0" smtClean="0"/>
          </a:p>
          <a:p>
            <a:r>
              <a:rPr lang="pt-BR" sz="2800" dirty="0"/>
              <a:t>Fluidos vaginais; </a:t>
            </a:r>
            <a:endParaRPr lang="pt-BR" sz="2800" dirty="0" smtClean="0"/>
          </a:p>
          <a:p>
            <a:r>
              <a:rPr lang="pt-BR" sz="2800" dirty="0"/>
              <a:t>Líquidos de serosas (peritoneal, pleural, pericárdico), líquido amniótico, </a:t>
            </a:r>
            <a:r>
              <a:rPr lang="pt-BR" sz="2800" dirty="0" err="1"/>
              <a:t>líquor</a:t>
            </a:r>
            <a:r>
              <a:rPr lang="pt-BR" sz="2800" dirty="0"/>
              <a:t> e líquido articular. </a:t>
            </a:r>
            <a:endParaRPr lang="pt-BR" dirty="0"/>
          </a:p>
        </p:txBody>
      </p:sp>
      <p:sp>
        <p:nvSpPr>
          <p:cNvPr id="1048709" name="Retângulo de cantos arredondados 4"/>
          <p:cNvSpPr/>
          <p:nvPr/>
        </p:nvSpPr>
        <p:spPr>
          <a:xfrm>
            <a:off x="2483768" y="5013176"/>
            <a:ext cx="6408712" cy="1728192"/>
          </a:xfrm>
          <a:prstGeom prst="roundRect">
            <a:avLst/>
          </a:prstGeom>
          <a:ln w="50800" cmpd="thickThi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200" dirty="0" smtClean="0">
                <a:solidFill>
                  <a:schemeClr val="bg1"/>
                </a:solidFill>
              </a:rPr>
              <a:t>NÃO SÃO INFECTANTES:</a:t>
            </a:r>
            <a:endParaRPr lang="pt-BR" sz="2200" dirty="0">
              <a:solidFill>
                <a:schemeClr val="bg1"/>
              </a:solidFill>
            </a:endParaRPr>
          </a:p>
          <a:p>
            <a:pPr algn="ctr">
              <a:lnSpc>
                <a:spcPct val="150000"/>
              </a:lnSpc>
            </a:pPr>
            <a:r>
              <a:rPr lang="pt-BR" sz="2200" dirty="0" smtClean="0">
                <a:solidFill>
                  <a:schemeClr val="bg1"/>
                </a:solidFill>
              </a:rPr>
              <a:t>Suor</a:t>
            </a:r>
            <a:r>
              <a:rPr lang="pt-BR" sz="2200" dirty="0">
                <a:solidFill>
                  <a:schemeClr val="bg1"/>
                </a:solidFill>
              </a:rPr>
              <a:t>, lágrima, fezes, urina, vômitos, </a:t>
            </a:r>
          </a:p>
          <a:p>
            <a:pPr algn="ctr">
              <a:lnSpc>
                <a:spcPct val="150000"/>
              </a:lnSpc>
            </a:pPr>
            <a:r>
              <a:rPr lang="pt-BR" sz="2200" dirty="0">
                <a:solidFill>
                  <a:schemeClr val="bg1"/>
                </a:solidFill>
              </a:rPr>
              <a:t>secreções nasais e saliva.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3" name="Título 1"/>
          <p:cNvSpPr>
            <a:spLocks noGrp="1"/>
          </p:cNvSpPr>
          <p:nvPr>
            <p:ph type="title"/>
          </p:nvPr>
        </p:nvSpPr>
        <p:spPr>
          <a:xfrm>
            <a:off x="457200" y="1061864"/>
            <a:ext cx="8229600" cy="1143000"/>
          </a:xfrm>
        </p:spPr>
        <p:txBody>
          <a:bodyPr/>
          <a:lstStyle/>
          <a:p>
            <a:r>
              <a:rPr lang="pt-BR" dirty="0"/>
              <a:t>Exposição com risco de transmissão do HIV</a:t>
            </a:r>
          </a:p>
        </p:txBody>
      </p:sp>
      <p:sp>
        <p:nvSpPr>
          <p:cNvPr id="1048714" name="Espaço Reservado para Conteúdo 2"/>
          <p:cNvSpPr>
            <a:spLocks noGrp="1"/>
          </p:cNvSpPr>
          <p:nvPr>
            <p:ph idx="1"/>
          </p:nvPr>
        </p:nvSpPr>
        <p:spPr>
          <a:xfrm>
            <a:off x="457200" y="2279923"/>
            <a:ext cx="8229600" cy="4389437"/>
          </a:xfrm>
        </p:spPr>
        <p:txBody>
          <a:bodyPr/>
          <a:lstStyle/>
          <a:p>
            <a:r>
              <a:rPr lang="pt-BR" sz="2800" dirty="0" smtClean="0"/>
              <a:t>Percutânea (</a:t>
            </a:r>
            <a:r>
              <a:rPr lang="pt-BR" sz="2800" dirty="0" err="1" smtClean="0"/>
              <a:t>perfurocortantes</a:t>
            </a:r>
            <a:r>
              <a:rPr lang="pt-BR" sz="2800" dirty="0" smtClean="0"/>
              <a:t>)</a:t>
            </a:r>
          </a:p>
          <a:p>
            <a:r>
              <a:rPr lang="pt-BR" sz="2800" dirty="0" smtClean="0"/>
              <a:t>Membranas </a:t>
            </a:r>
            <a:r>
              <a:rPr lang="pt-BR" sz="2800" dirty="0"/>
              <a:t>mucosas </a:t>
            </a:r>
            <a:r>
              <a:rPr lang="pt-BR" sz="2800" dirty="0" smtClean="0"/>
              <a:t>(exposição </a:t>
            </a:r>
            <a:r>
              <a:rPr lang="pt-BR" sz="2800" dirty="0"/>
              <a:t>sexual; respingos em olhos, nariz e </a:t>
            </a:r>
            <a:r>
              <a:rPr lang="pt-BR" sz="2800" dirty="0" smtClean="0"/>
              <a:t>boca) </a:t>
            </a:r>
            <a:endParaRPr lang="pt-BR" sz="2800" dirty="0"/>
          </a:p>
          <a:p>
            <a:r>
              <a:rPr lang="pt-BR" sz="2800" dirty="0" smtClean="0"/>
              <a:t>Cutâneas </a:t>
            </a:r>
            <a:r>
              <a:rPr lang="pt-BR" sz="2800" dirty="0"/>
              <a:t>envolvendo pele não íntegra </a:t>
            </a:r>
            <a:r>
              <a:rPr lang="pt-BR" sz="2800" dirty="0" smtClean="0"/>
              <a:t>(feridas) </a:t>
            </a:r>
            <a:endParaRPr lang="pt-BR" sz="2800" dirty="0"/>
          </a:p>
          <a:p>
            <a:r>
              <a:rPr lang="pt-BR" sz="2800" dirty="0" smtClean="0"/>
              <a:t>Mordeduras </a:t>
            </a:r>
            <a:r>
              <a:rPr lang="pt-BR" sz="2800" dirty="0"/>
              <a:t>com presença de </a:t>
            </a:r>
            <a:r>
              <a:rPr lang="pt-BR" sz="2800" dirty="0" smtClean="0"/>
              <a:t>sangue</a:t>
            </a:r>
            <a:endParaRPr lang="pt-BR" dirty="0"/>
          </a:p>
        </p:txBody>
      </p:sp>
      <p:sp>
        <p:nvSpPr>
          <p:cNvPr id="1048715" name="Elipse 4"/>
          <p:cNvSpPr/>
          <p:nvPr/>
        </p:nvSpPr>
        <p:spPr>
          <a:xfrm>
            <a:off x="1691680" y="4941168"/>
            <a:ext cx="5472608" cy="1656184"/>
          </a:xfrm>
          <a:prstGeom prst="ellipse">
            <a:avLst/>
          </a:prstGeom>
          <a:ln w="50800"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1"/>
                </a:solidFill>
              </a:rPr>
              <a:t>RISCOS DE INFECÇÃO:</a:t>
            </a:r>
          </a:p>
          <a:p>
            <a:pPr marL="285750" indent="-285750" algn="ctr">
              <a:lnSpc>
                <a:spcPct val="150000"/>
              </a:lnSpc>
              <a:buFont typeface="Arial" panose="020B0604020202020204" pitchFamily="34" charset="0"/>
              <a:buChar char="•"/>
            </a:pPr>
            <a:r>
              <a:rPr lang="pt-BR" b="1" dirty="0">
                <a:solidFill>
                  <a:schemeClr val="bg1"/>
                </a:solidFill>
              </a:rPr>
              <a:t>Percutâneo: </a:t>
            </a:r>
            <a:r>
              <a:rPr lang="pt-BR" sz="2000" b="1" dirty="0">
                <a:solidFill>
                  <a:schemeClr val="bg1"/>
                </a:solidFill>
                <a:latin typeface="+mj-lt"/>
              </a:rPr>
              <a:t>0,3</a:t>
            </a:r>
            <a:r>
              <a:rPr lang="pt-BR" b="1" dirty="0">
                <a:solidFill>
                  <a:schemeClr val="bg1"/>
                </a:solidFill>
              </a:rPr>
              <a:t>%</a:t>
            </a:r>
          </a:p>
          <a:p>
            <a:pPr marL="285750" indent="-285750" algn="ctr">
              <a:lnSpc>
                <a:spcPct val="150000"/>
              </a:lnSpc>
              <a:buFont typeface="Arial" panose="020B0604020202020204" pitchFamily="34" charset="0"/>
              <a:buChar char="•"/>
            </a:pPr>
            <a:r>
              <a:rPr lang="pt-BR" b="1" dirty="0" err="1">
                <a:solidFill>
                  <a:schemeClr val="bg1"/>
                </a:solidFill>
              </a:rPr>
              <a:t>Mucocutâneo</a:t>
            </a:r>
            <a:r>
              <a:rPr lang="pt-BR" b="1" dirty="0">
                <a:solidFill>
                  <a:schemeClr val="bg1"/>
                </a:solidFill>
              </a:rPr>
              <a:t>: </a:t>
            </a:r>
            <a:r>
              <a:rPr lang="pt-BR" sz="2000" b="1" dirty="0" smtClean="0">
                <a:solidFill>
                  <a:schemeClr val="bg1"/>
                </a:solidFill>
                <a:latin typeface="+mj-lt"/>
              </a:rPr>
              <a:t>0,09</a:t>
            </a:r>
            <a:r>
              <a:rPr lang="pt-BR" b="1" dirty="0" smtClean="0">
                <a:solidFill>
                  <a:schemeClr val="bg1"/>
                </a:solidFill>
              </a:rPr>
              <a:t>%</a:t>
            </a:r>
            <a:endParaRPr lang="pt-BR" b="1" dirty="0">
              <a:solidFill>
                <a:schemeClr val="bg1"/>
              </a:solidFill>
            </a:endParaRPr>
          </a:p>
        </p:txBody>
      </p:sp>
      <p:sp>
        <p:nvSpPr>
          <p:cNvPr id="1048716" name="CaixaDeTexto 3"/>
          <p:cNvSpPr txBox="1"/>
          <p:nvPr/>
        </p:nvSpPr>
        <p:spPr>
          <a:xfrm>
            <a:off x="6588224" y="6453336"/>
            <a:ext cx="2592288" cy="509053"/>
          </a:xfrm>
          <a:prstGeom prst="rect">
            <a:avLst/>
          </a:prstGeom>
          <a:noFill/>
        </p:spPr>
        <p:txBody>
          <a:bodyPr wrap="square" rtlCol="0">
            <a:spAutoFit/>
          </a:bodyPr>
          <a:lstStyle/>
          <a:p>
            <a:r>
              <a:rPr lang="pt-BR" sz="1200" dirty="0" smtClean="0"/>
              <a:t>Ministério da Saúde.</a:t>
            </a:r>
          </a:p>
          <a:p>
            <a:r>
              <a:rPr lang="pt-BR" sz="1200" dirty="0" smtClean="0"/>
              <a:t>N </a:t>
            </a:r>
            <a:r>
              <a:rPr lang="pt-BR" sz="1200" dirty="0" err="1"/>
              <a:t>Engl</a:t>
            </a:r>
            <a:r>
              <a:rPr lang="pt-BR" sz="1200" dirty="0"/>
              <a:t> J </a:t>
            </a:r>
            <a:r>
              <a:rPr lang="pt-BR" sz="1200" dirty="0" err="1"/>
              <a:t>Med</a:t>
            </a:r>
            <a:r>
              <a:rPr lang="pt-BR" sz="1200" dirty="0"/>
              <a:t> </a:t>
            </a:r>
            <a:r>
              <a:rPr lang="pt-BR" sz="1200" dirty="0">
                <a:latin typeface="+mj-lt"/>
              </a:rPr>
              <a:t>1997; </a:t>
            </a:r>
            <a:r>
              <a:rPr lang="pt-BR" sz="1200" dirty="0" smtClean="0">
                <a:latin typeface="+mj-lt"/>
              </a:rPr>
              <a:t>337:1485-1490.</a:t>
            </a:r>
            <a:endParaRPr lang="pt-BR" sz="1200" dirty="0">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0" name="Título 1"/>
          <p:cNvSpPr>
            <a:spLocks noGrp="1"/>
          </p:cNvSpPr>
          <p:nvPr>
            <p:ph type="title"/>
          </p:nvPr>
        </p:nvSpPr>
        <p:spPr>
          <a:xfrm>
            <a:off x="457200" y="836712"/>
            <a:ext cx="8229600" cy="1143000"/>
          </a:xfrm>
        </p:spPr>
        <p:txBody>
          <a:bodyPr/>
          <a:lstStyle/>
          <a:p>
            <a:r>
              <a:rPr lang="pt-BR" sz="4000" dirty="0"/>
              <a:t>Investigação </a:t>
            </a:r>
            <a:r>
              <a:rPr lang="pt-BR" sz="4000" dirty="0" smtClean="0"/>
              <a:t>da </a:t>
            </a:r>
            <a:r>
              <a:rPr lang="pt-BR" sz="4000" dirty="0"/>
              <a:t>pessoa exposta e da pessoa fonte </a:t>
            </a:r>
          </a:p>
        </p:txBody>
      </p:sp>
      <p:sp>
        <p:nvSpPr>
          <p:cNvPr id="1048721" name="Espaço Reservado para Conteúdo 2"/>
          <p:cNvSpPr>
            <a:spLocks noGrp="1"/>
          </p:cNvSpPr>
          <p:nvPr>
            <p:ph idx="1"/>
          </p:nvPr>
        </p:nvSpPr>
        <p:spPr>
          <a:xfrm>
            <a:off x="457200" y="2135907"/>
            <a:ext cx="8229600" cy="4389437"/>
          </a:xfrm>
        </p:spPr>
        <p:txBody>
          <a:bodyPr/>
          <a:lstStyle/>
          <a:p>
            <a:r>
              <a:rPr lang="pt-BR" dirty="0"/>
              <a:t>A </a:t>
            </a:r>
            <a:r>
              <a:rPr lang="pt-BR" b="1" dirty="0"/>
              <a:t>PEP não está </a:t>
            </a:r>
            <a:r>
              <a:rPr lang="pt-BR" b="1" dirty="0" smtClean="0"/>
              <a:t>indicada:</a:t>
            </a:r>
          </a:p>
          <a:p>
            <a:pPr lvl="1">
              <a:lnSpc>
                <a:spcPct val="150000"/>
              </a:lnSpc>
            </a:pPr>
            <a:r>
              <a:rPr lang="pt-BR" dirty="0" smtClean="0"/>
              <a:t>Quando a pessoa </a:t>
            </a:r>
            <a:r>
              <a:rPr lang="pt-BR" dirty="0"/>
              <a:t>exposta já se encontra infectada </a:t>
            </a:r>
            <a:endParaRPr lang="pt-BR" dirty="0" smtClean="0"/>
          </a:p>
          <a:p>
            <a:pPr lvl="1">
              <a:lnSpc>
                <a:spcPct val="150000"/>
              </a:lnSpc>
            </a:pPr>
            <a:r>
              <a:rPr lang="pt-BR" dirty="0"/>
              <a:t>Q</a:t>
            </a:r>
            <a:r>
              <a:rPr lang="pt-BR" dirty="0" smtClean="0"/>
              <a:t>uando </a:t>
            </a:r>
            <a:r>
              <a:rPr lang="pt-BR" dirty="0"/>
              <a:t>a infecção pelo HIV pode ser descartada na pessoa </a:t>
            </a:r>
            <a:r>
              <a:rPr lang="pt-BR" dirty="0" smtClean="0"/>
              <a:t>fonte</a:t>
            </a:r>
          </a:p>
          <a:p>
            <a:pPr marL="393700" lvl="1" indent="0">
              <a:buNone/>
            </a:pPr>
            <a:endParaRPr lang="pt-BR" dirty="0"/>
          </a:p>
        </p:txBody>
      </p:sp>
      <p:sp>
        <p:nvSpPr>
          <p:cNvPr id="1048722" name="Retângulo 4"/>
          <p:cNvSpPr/>
          <p:nvPr/>
        </p:nvSpPr>
        <p:spPr>
          <a:xfrm>
            <a:off x="683568" y="4437112"/>
            <a:ext cx="8003232" cy="2088232"/>
          </a:xfrm>
          <a:prstGeom prst="rect">
            <a:avLst/>
          </a:prstGeom>
          <a:ln w="50800"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bg1"/>
                </a:solidFill>
              </a:rPr>
              <a:t>PESSOA FONTE COM RESULTADO NEGATIVO:</a:t>
            </a:r>
          </a:p>
          <a:p>
            <a:pPr algn="ctr"/>
            <a:endParaRPr lang="pt-BR" dirty="0">
              <a:solidFill>
                <a:schemeClr val="bg1"/>
              </a:solidFill>
            </a:endParaRPr>
          </a:p>
          <a:p>
            <a:pPr algn="ctr">
              <a:lnSpc>
                <a:spcPct val="150000"/>
              </a:lnSpc>
            </a:pPr>
            <a:r>
              <a:rPr lang="pt-BR" dirty="0" smtClean="0">
                <a:solidFill>
                  <a:schemeClr val="bg1"/>
                </a:solidFill>
              </a:rPr>
              <a:t>A PEP </a:t>
            </a:r>
            <a:r>
              <a:rPr lang="pt-BR" dirty="0">
                <a:solidFill>
                  <a:schemeClr val="bg1"/>
                </a:solidFill>
              </a:rPr>
              <a:t>poderá ser indicada quando a pessoa fonte tiver história de exposição de risco nos últimos </a:t>
            </a:r>
            <a:r>
              <a:rPr lang="pt-BR" b="1" dirty="0">
                <a:solidFill>
                  <a:schemeClr val="bg1"/>
                </a:solidFill>
                <a:latin typeface="+mj-lt"/>
              </a:rPr>
              <a:t>30</a:t>
            </a:r>
            <a:r>
              <a:rPr lang="pt-BR" dirty="0">
                <a:solidFill>
                  <a:schemeClr val="bg1"/>
                </a:solidFill>
              </a:rPr>
              <a:t> dias, devido ao período de </a:t>
            </a:r>
            <a:r>
              <a:rPr lang="pt-BR" b="1" dirty="0">
                <a:solidFill>
                  <a:schemeClr val="bg1"/>
                </a:solidFill>
              </a:rPr>
              <a:t>janela imunológica</a:t>
            </a:r>
            <a:r>
              <a:rPr lang="pt-BR" dirty="0">
                <a:solidFill>
                  <a:schemeClr val="bg1"/>
                </a:solidFill>
              </a:rPr>
              <a: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6" name="Título 1"/>
          <p:cNvSpPr>
            <a:spLocks noGrp="1"/>
          </p:cNvSpPr>
          <p:nvPr>
            <p:ph type="title"/>
          </p:nvPr>
        </p:nvSpPr>
        <p:spPr>
          <a:xfrm>
            <a:off x="457200" y="404664"/>
            <a:ext cx="8229600" cy="1143000"/>
          </a:xfrm>
        </p:spPr>
        <p:txBody>
          <a:bodyPr/>
          <a:lstStyle/>
          <a:p>
            <a:r>
              <a:rPr lang="pt-BR" dirty="0" smtClean="0"/>
              <a:t>Esquema preferencial para PEP</a:t>
            </a:r>
            <a:endParaRPr lang="pt-BR" dirty="0"/>
          </a:p>
        </p:txBody>
      </p:sp>
      <p:pic>
        <p:nvPicPr>
          <p:cNvPr id="2097165" name="Espaço Reservado para Conteúdo 4"/>
          <p:cNvPicPr>
            <a:picLocks noGrp="1" noChangeAspect="1"/>
          </p:cNvPicPr>
          <p:nvPr>
            <p:ph idx="1"/>
          </p:nvPr>
        </p:nvPicPr>
        <p:blipFill>
          <a:blip r:embed="rId2"/>
          <a:stretch>
            <a:fillRect/>
          </a:stretch>
        </p:blipFill>
        <p:spPr>
          <a:xfrm>
            <a:off x="446856" y="1772816"/>
            <a:ext cx="8229600" cy="1372198"/>
          </a:xfrm>
          <a:prstGeom prst="rect">
            <a:avLst/>
          </a:prstGeom>
        </p:spPr>
      </p:pic>
      <p:sp>
        <p:nvSpPr>
          <p:cNvPr id="1048727" name="Elipse 5"/>
          <p:cNvSpPr/>
          <p:nvPr/>
        </p:nvSpPr>
        <p:spPr>
          <a:xfrm>
            <a:off x="2159731" y="2780929"/>
            <a:ext cx="4824536" cy="7332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DURAÇÃO: </a:t>
            </a:r>
            <a:r>
              <a:rPr lang="pt-BR" sz="3000" dirty="0" smtClean="0">
                <a:latin typeface="+mj-lt"/>
              </a:rPr>
              <a:t>28</a:t>
            </a:r>
            <a:r>
              <a:rPr lang="pt-BR" sz="3000" dirty="0" smtClean="0"/>
              <a:t> dias</a:t>
            </a:r>
            <a:endParaRPr lang="pt-BR" sz="3000" dirty="0"/>
          </a:p>
        </p:txBody>
      </p:sp>
      <p:sp>
        <p:nvSpPr>
          <p:cNvPr id="1048728" name="Espaço Reservado para Conteúdo 4"/>
          <p:cNvSpPr txBox="1"/>
          <p:nvPr/>
        </p:nvSpPr>
        <p:spPr bwMode="auto">
          <a:xfrm>
            <a:off x="457200" y="1935163"/>
            <a:ext cx="8229600" cy="4389437"/>
          </a:xfrm>
          <a:prstGeom prst="rect">
            <a:avLst/>
          </a:prstGeom>
          <a:noFill/>
          <a:ln>
            <a:noFill/>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endParaRPr lang="pt-BR" dirty="0" smtClean="0"/>
          </a:p>
          <a:p>
            <a:endParaRPr lang="pt-BR" dirty="0" smtClean="0"/>
          </a:p>
          <a:p>
            <a:endParaRPr lang="pt-BR" dirty="0" smtClean="0"/>
          </a:p>
          <a:p>
            <a:endParaRPr lang="pt-BR" dirty="0" smtClean="0"/>
          </a:p>
          <a:p>
            <a:pPr>
              <a:lnSpc>
                <a:spcPct val="150000"/>
              </a:lnSpc>
            </a:pPr>
            <a:r>
              <a:rPr lang="pt-BR" sz="2000" dirty="0" smtClean="0"/>
              <a:t>Tomar a PEP após alimentação</a:t>
            </a:r>
          </a:p>
          <a:p>
            <a:pPr>
              <a:lnSpc>
                <a:spcPct val="150000"/>
              </a:lnSpc>
            </a:pPr>
            <a:r>
              <a:rPr lang="pt-BR" sz="2000" dirty="0" smtClean="0"/>
              <a:t>Alertar sobre o risco do uso de inibidores de secreção ácida</a:t>
            </a:r>
          </a:p>
          <a:p>
            <a:pPr>
              <a:lnSpc>
                <a:spcPct val="150000"/>
              </a:lnSpc>
            </a:pPr>
            <a:r>
              <a:rPr lang="pt-BR" sz="2000" dirty="0" smtClean="0"/>
              <a:t>Icterícia (</a:t>
            </a:r>
            <a:r>
              <a:rPr lang="pt-BR" sz="2000" dirty="0" smtClean="0">
                <a:latin typeface="+mj-lt"/>
              </a:rPr>
              <a:t>4%</a:t>
            </a:r>
            <a:r>
              <a:rPr lang="pt-BR" sz="2000" dirty="0" smtClean="0"/>
              <a:t>), de curso benigno, não requer interrupção da PEP</a:t>
            </a:r>
          </a:p>
          <a:p>
            <a:pPr marL="0" indent="0">
              <a:lnSpc>
                <a:spcPct val="150000"/>
              </a:lnSpc>
              <a:buFont typeface="Wingdings 2" pitchFamily="18" charset="2"/>
              <a:buNone/>
            </a:pPr>
            <a:endParaRPr lang="pt-BR" sz="2000" dirty="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9" name="Título 1"/>
          <p:cNvSpPr>
            <a:spLocks noGrp="1"/>
          </p:cNvSpPr>
          <p:nvPr>
            <p:ph type="title"/>
          </p:nvPr>
        </p:nvSpPr>
        <p:spPr>
          <a:xfrm>
            <a:off x="457200" y="260648"/>
            <a:ext cx="8229600" cy="1143000"/>
          </a:xfrm>
        </p:spPr>
        <p:txBody>
          <a:bodyPr/>
          <a:lstStyle/>
          <a:p>
            <a:pPr algn="ctr"/>
            <a:r>
              <a:rPr lang="pt-BR" dirty="0" smtClean="0"/>
              <a:t>Esquemas alternativos</a:t>
            </a:r>
            <a:endParaRPr lang="pt-BR" dirty="0"/>
          </a:p>
        </p:txBody>
      </p:sp>
      <p:sp>
        <p:nvSpPr>
          <p:cNvPr id="1048730" name="Espaço Reservado para Conteúdo 2"/>
          <p:cNvSpPr>
            <a:spLocks noGrp="1"/>
          </p:cNvSpPr>
          <p:nvPr>
            <p:ph idx="1"/>
          </p:nvPr>
        </p:nvSpPr>
        <p:spPr/>
        <p:txBody>
          <a:bodyPr/>
          <a:lstStyle/>
          <a:p>
            <a:endParaRPr lang="pt-BR" dirty="0" smtClean="0"/>
          </a:p>
          <a:p>
            <a:endParaRPr lang="pt-BR" dirty="0"/>
          </a:p>
          <a:p>
            <a:endParaRPr lang="pt-BR" dirty="0" smtClean="0"/>
          </a:p>
          <a:p>
            <a:endParaRPr lang="pt-BR" dirty="0"/>
          </a:p>
          <a:p>
            <a:endParaRPr lang="pt-BR" dirty="0" smtClean="0"/>
          </a:p>
          <a:p>
            <a:pPr>
              <a:lnSpc>
                <a:spcPct val="150000"/>
              </a:lnSpc>
            </a:pPr>
            <a:r>
              <a:rPr lang="pt-BR" sz="2200" dirty="0" smtClean="0"/>
              <a:t>Evitar uso de TDF se </a:t>
            </a:r>
            <a:r>
              <a:rPr lang="pt-BR" sz="2200" dirty="0" err="1" smtClean="0"/>
              <a:t>Cl</a:t>
            </a:r>
            <a:r>
              <a:rPr lang="pt-BR" sz="2200" baseline="-25000" dirty="0" err="1" smtClean="0"/>
              <a:t>Cr</a:t>
            </a:r>
            <a:r>
              <a:rPr lang="pt-BR" sz="2200" dirty="0" smtClean="0"/>
              <a:t> &lt; </a:t>
            </a:r>
            <a:r>
              <a:rPr lang="pt-BR" sz="2200" dirty="0" smtClean="0">
                <a:latin typeface="+mj-lt"/>
              </a:rPr>
              <a:t>50</a:t>
            </a:r>
            <a:r>
              <a:rPr lang="pt-BR" sz="2200" dirty="0" smtClean="0"/>
              <a:t>, DM de longa duração, HA descontrolada ou IR </a:t>
            </a:r>
          </a:p>
          <a:p>
            <a:pPr>
              <a:lnSpc>
                <a:spcPct val="150000"/>
              </a:lnSpc>
            </a:pPr>
            <a:r>
              <a:rPr lang="pt-BR" sz="2200" dirty="0" smtClean="0"/>
              <a:t>O </a:t>
            </a:r>
            <a:r>
              <a:rPr lang="pt-BR" sz="2200" dirty="0"/>
              <a:t>uso de IBP contraindica o uso de ATV/r</a:t>
            </a:r>
          </a:p>
          <a:p>
            <a:pPr>
              <a:lnSpc>
                <a:spcPct val="150000"/>
              </a:lnSpc>
            </a:pPr>
            <a:endParaRPr lang="pt-BR" dirty="0"/>
          </a:p>
        </p:txBody>
      </p:sp>
      <p:pic>
        <p:nvPicPr>
          <p:cNvPr id="2097166" name="Imagem 5"/>
          <p:cNvPicPr>
            <a:picLocks noChangeAspect="1"/>
          </p:cNvPicPr>
          <p:nvPr/>
        </p:nvPicPr>
        <p:blipFill>
          <a:blip r:embed="rId3"/>
          <a:stretch>
            <a:fillRect/>
          </a:stretch>
        </p:blipFill>
        <p:spPr>
          <a:xfrm>
            <a:off x="445070" y="1700808"/>
            <a:ext cx="8375402" cy="1908000"/>
          </a:xfrm>
          <a:prstGeom prst="rect">
            <a:avLst/>
          </a:prstGeom>
        </p:spPr>
      </p:pic>
      <p:sp>
        <p:nvSpPr>
          <p:cNvPr id="1048731" name="Elipse 6"/>
          <p:cNvSpPr/>
          <p:nvPr/>
        </p:nvSpPr>
        <p:spPr>
          <a:xfrm>
            <a:off x="1979712" y="3429000"/>
            <a:ext cx="4536504"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DURAÇÃO: </a:t>
            </a:r>
            <a:r>
              <a:rPr lang="pt-BR" sz="3000" dirty="0" smtClean="0">
                <a:latin typeface="+mj-lt"/>
              </a:rPr>
              <a:t>28 </a:t>
            </a:r>
            <a:r>
              <a:rPr lang="pt-BR" sz="3000" dirty="0" smtClean="0"/>
              <a:t>dias</a:t>
            </a:r>
            <a:endParaRPr lang="pt-BR" sz="3000" dirty="0"/>
          </a:p>
        </p:txBody>
      </p:sp>
      <p:sp>
        <p:nvSpPr>
          <p:cNvPr id="1048732" name="CaixaDeTexto 7"/>
          <p:cNvSpPr txBox="1"/>
          <p:nvPr/>
        </p:nvSpPr>
        <p:spPr>
          <a:xfrm>
            <a:off x="396552" y="6558954"/>
            <a:ext cx="8639944" cy="326923"/>
          </a:xfrm>
          <a:prstGeom prst="rect">
            <a:avLst/>
          </a:prstGeom>
          <a:noFill/>
        </p:spPr>
        <p:txBody>
          <a:bodyPr wrap="square" rtlCol="0">
            <a:spAutoFit/>
          </a:bodyPr>
          <a:lstStyle/>
          <a:p>
            <a:r>
              <a:rPr lang="pt-BR" sz="1100" dirty="0" err="1" smtClean="0"/>
              <a:t>Cl</a:t>
            </a:r>
            <a:r>
              <a:rPr lang="pt-BR" sz="1100" baseline="-25000" dirty="0" err="1" smtClean="0"/>
              <a:t>Cr</a:t>
            </a:r>
            <a:r>
              <a:rPr lang="pt-BR" sz="1100" dirty="0" smtClean="0"/>
              <a:t>: </a:t>
            </a:r>
            <a:r>
              <a:rPr lang="pt-BR" sz="1100" dirty="0" err="1" smtClean="0"/>
              <a:t>Clearance</a:t>
            </a:r>
            <a:r>
              <a:rPr lang="pt-BR" sz="1100" dirty="0" smtClean="0"/>
              <a:t> de Creatinina; DM: Diabetes </a:t>
            </a:r>
            <a:r>
              <a:rPr lang="pt-BR" sz="1100" dirty="0" err="1" smtClean="0"/>
              <a:t>Melitus</a:t>
            </a:r>
            <a:r>
              <a:rPr lang="pt-BR" sz="1100" dirty="0" smtClean="0"/>
              <a:t>; HA: Hipertensão Arterial; IR: Insuficiência </a:t>
            </a:r>
            <a:r>
              <a:rPr lang="pt-BR" sz="1100" dirty="0"/>
              <a:t>R</a:t>
            </a:r>
            <a:r>
              <a:rPr lang="pt-BR" sz="1100" dirty="0" smtClean="0"/>
              <a:t>enal; IBP: Inibidor de Bomba de Prótons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Título 1"/>
          <p:cNvSpPr>
            <a:spLocks noGrp="1"/>
          </p:cNvSpPr>
          <p:nvPr>
            <p:ph type="title"/>
          </p:nvPr>
        </p:nvSpPr>
        <p:spPr/>
        <p:txBody>
          <a:bodyPr/>
          <a:lstStyle/>
          <a:p>
            <a:endParaRPr lang="pt-BR"/>
          </a:p>
        </p:txBody>
      </p:sp>
      <p:sp>
        <p:nvSpPr>
          <p:cNvPr id="1048737" name="Espaço Reservado para Conteúdo 2"/>
          <p:cNvSpPr>
            <a:spLocks noGrp="1"/>
          </p:cNvSpPr>
          <p:nvPr>
            <p:ph idx="1"/>
          </p:nvPr>
        </p:nvSpPr>
        <p:spPr/>
        <p:txBody>
          <a:bodyPr/>
          <a:lstStyle/>
          <a:p>
            <a:pPr marL="0" indent="0">
              <a:buNone/>
            </a:pPr>
            <a:endParaRPr lang="pt-BR" dirty="0"/>
          </a:p>
        </p:txBody>
      </p:sp>
      <p:pic>
        <p:nvPicPr>
          <p:cNvPr id="2097167" name="Imagem 3"/>
          <p:cNvPicPr>
            <a:picLocks noChangeAspect="1"/>
          </p:cNvPicPr>
          <p:nvPr/>
        </p:nvPicPr>
        <p:blipFill>
          <a:blip r:embed="rId2"/>
          <a:stretch>
            <a:fillRect/>
          </a:stretch>
        </p:blipFill>
        <p:spPr>
          <a:xfrm>
            <a:off x="140108" y="188640"/>
            <a:ext cx="8875897" cy="5139343"/>
          </a:xfrm>
          <a:prstGeom prst="rect">
            <a:avLst/>
          </a:prstGeom>
        </p:spPr>
      </p:pic>
      <p:pic>
        <p:nvPicPr>
          <p:cNvPr id="2097168" name="Imagem 4"/>
          <p:cNvPicPr>
            <a:picLocks noChangeAspect="1"/>
          </p:cNvPicPr>
          <p:nvPr/>
        </p:nvPicPr>
        <p:blipFill>
          <a:blip r:embed="rId3"/>
          <a:stretch>
            <a:fillRect/>
          </a:stretch>
        </p:blipFill>
        <p:spPr>
          <a:xfrm>
            <a:off x="103323" y="5415296"/>
            <a:ext cx="9040677" cy="1301595"/>
          </a:xfrm>
          <a:prstGeom prst="rect">
            <a:avLst/>
          </a:prstGeom>
        </p:spPr>
      </p:pic>
      <p:cxnSp>
        <p:nvCxnSpPr>
          <p:cNvPr id="3145737" name="Conector reto 6"/>
          <p:cNvCxnSpPr>
            <a:cxnSpLocks/>
          </p:cNvCxnSpPr>
          <p:nvPr/>
        </p:nvCxnSpPr>
        <p:spPr>
          <a:xfrm>
            <a:off x="4932040" y="2996952"/>
            <a:ext cx="388843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8" name="Título 1"/>
          <p:cNvSpPr>
            <a:spLocks noGrp="1"/>
          </p:cNvSpPr>
          <p:nvPr>
            <p:ph type="title"/>
          </p:nvPr>
        </p:nvSpPr>
        <p:spPr>
          <a:xfrm>
            <a:off x="490504" y="332656"/>
            <a:ext cx="8229600" cy="1143000"/>
          </a:xfrm>
        </p:spPr>
        <p:txBody>
          <a:bodyPr/>
          <a:lstStyle/>
          <a:p>
            <a:r>
              <a:rPr lang="pt-BR" sz="4000" dirty="0" smtClean="0"/>
              <a:t>Pessoa </a:t>
            </a:r>
            <a:r>
              <a:rPr lang="pt-BR" sz="4000" dirty="0"/>
              <a:t>fonte </a:t>
            </a:r>
            <a:r>
              <a:rPr lang="pt-BR" sz="4000" dirty="0" err="1"/>
              <a:t>multiexperimentada</a:t>
            </a:r>
            <a:r>
              <a:rPr lang="pt-BR" sz="4000" dirty="0"/>
              <a:t> </a:t>
            </a:r>
          </a:p>
        </p:txBody>
      </p:sp>
      <p:sp>
        <p:nvSpPr>
          <p:cNvPr id="1048739" name="Espaço Reservado para Conteúdo 2"/>
          <p:cNvSpPr>
            <a:spLocks noGrp="1"/>
          </p:cNvSpPr>
          <p:nvPr>
            <p:ph idx="1"/>
          </p:nvPr>
        </p:nvSpPr>
        <p:spPr>
          <a:xfrm>
            <a:off x="457200" y="1628801"/>
            <a:ext cx="8229600" cy="4695800"/>
          </a:xfrm>
        </p:spPr>
        <p:txBody>
          <a:bodyPr/>
          <a:lstStyle/>
          <a:p>
            <a:r>
              <a:rPr lang="pt-BR" sz="2200" dirty="0" smtClean="0"/>
              <a:t>Requer avaliação de médico especialista</a:t>
            </a:r>
          </a:p>
          <a:p>
            <a:r>
              <a:rPr lang="pt-BR" sz="2200" dirty="0" smtClean="0"/>
              <a:t>Avaliar </a:t>
            </a:r>
            <a:r>
              <a:rPr lang="pt-BR" sz="2200" dirty="0"/>
              <a:t>a história de uso dos </a:t>
            </a:r>
            <a:r>
              <a:rPr lang="pt-BR" sz="2200" dirty="0" err="1" smtClean="0"/>
              <a:t>ARVs</a:t>
            </a:r>
            <a:endParaRPr lang="pt-BR" sz="2200" dirty="0" smtClean="0"/>
          </a:p>
          <a:p>
            <a:r>
              <a:rPr lang="pt-BR" sz="2200" dirty="0" smtClean="0"/>
              <a:t>Avaliar parâmetros </a:t>
            </a:r>
            <a:r>
              <a:rPr lang="pt-BR" sz="2200" dirty="0"/>
              <a:t>que podem sugerir a presença de cepas virais </a:t>
            </a:r>
            <a:r>
              <a:rPr lang="pt-BR" sz="2200" dirty="0" smtClean="0"/>
              <a:t>resistentes</a:t>
            </a:r>
          </a:p>
          <a:p>
            <a:pPr algn="just"/>
            <a:r>
              <a:rPr lang="pt-BR" sz="2200" dirty="0"/>
              <a:t>Na ausência de um médico especialista ou em caso de indisponibilidade de ARV de terceira linha no momento do atendimento pós-exposição, a profilaxia deve ser iniciada com o esquema preferencial </a:t>
            </a:r>
            <a:r>
              <a:rPr lang="pt-BR" sz="2200" dirty="0" smtClean="0"/>
              <a:t>(</a:t>
            </a:r>
            <a:r>
              <a:rPr lang="pt-BR" sz="2200" dirty="0"/>
              <a:t>TDF + </a:t>
            </a:r>
            <a:r>
              <a:rPr lang="pt-BR" sz="2200" dirty="0">
                <a:latin typeface="+mj-lt"/>
              </a:rPr>
              <a:t>3</a:t>
            </a:r>
            <a:r>
              <a:rPr lang="pt-BR" sz="2200" dirty="0"/>
              <a:t>TC + ATV/r). </a:t>
            </a:r>
            <a:endParaRPr lang="pt-BR" sz="2200" dirty="0" smtClean="0"/>
          </a:p>
          <a:p>
            <a:pPr lvl="1" algn="just"/>
            <a:r>
              <a:rPr lang="pt-BR" sz="1800" dirty="0" smtClean="0"/>
              <a:t>Neste caso, a pessoa exposta deve ser encaminhada para serviço de referência para ser reavaliada com urgência</a:t>
            </a:r>
          </a:p>
          <a:p>
            <a:pPr algn="just"/>
            <a:endParaRPr lang="pt-BR" sz="2000" dirty="0"/>
          </a:p>
        </p:txBody>
      </p:sp>
      <p:sp>
        <p:nvSpPr>
          <p:cNvPr id="1048740" name="Elipse 3"/>
          <p:cNvSpPr/>
          <p:nvPr/>
        </p:nvSpPr>
        <p:spPr>
          <a:xfrm>
            <a:off x="899592" y="5589240"/>
            <a:ext cx="734481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Teste de genotipagem não está indicado</a:t>
            </a:r>
            <a:endParaRPr lang="pt-B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Título 1"/>
          <p:cNvSpPr>
            <a:spLocks noGrp="1"/>
          </p:cNvSpPr>
          <p:nvPr>
            <p:ph type="title"/>
          </p:nvPr>
        </p:nvSpPr>
        <p:spPr/>
        <p:txBody>
          <a:bodyPr/>
          <a:lstStyle/>
          <a:p>
            <a:r>
              <a:rPr lang="pt-BR" dirty="0" smtClean="0"/>
              <a:t>Toxicidade dos </a:t>
            </a:r>
            <a:r>
              <a:rPr lang="pt-BR" dirty="0" err="1" smtClean="0"/>
              <a:t>ARVs</a:t>
            </a:r>
            <a:endParaRPr lang="pt-BR" dirty="0"/>
          </a:p>
        </p:txBody>
      </p:sp>
      <p:sp>
        <p:nvSpPr>
          <p:cNvPr id="1048745" name="Espaço Reservado para Conteúdo 2"/>
          <p:cNvSpPr>
            <a:spLocks noGrp="1"/>
          </p:cNvSpPr>
          <p:nvPr>
            <p:ph idx="1"/>
          </p:nvPr>
        </p:nvSpPr>
        <p:spPr/>
        <p:txBody>
          <a:bodyPr/>
          <a:lstStyle/>
          <a:p>
            <a:r>
              <a:rPr lang="pt-BR" dirty="0" smtClean="0"/>
              <a:t>Mais de </a:t>
            </a:r>
            <a:r>
              <a:rPr lang="pt-BR" dirty="0" smtClean="0">
                <a:latin typeface="+mj-lt"/>
              </a:rPr>
              <a:t>50</a:t>
            </a:r>
            <a:r>
              <a:rPr lang="pt-BR" dirty="0" smtClean="0"/>
              <a:t>% das pessoas apresentam efeitos adversos</a:t>
            </a:r>
          </a:p>
          <a:p>
            <a:pPr lvl="1">
              <a:lnSpc>
                <a:spcPct val="150000"/>
              </a:lnSpc>
            </a:pPr>
            <a:r>
              <a:rPr lang="pt-BR" dirty="0" smtClean="0"/>
              <a:t>Efeitos gastrintestinais, cefaleia e fadiga</a:t>
            </a:r>
          </a:p>
          <a:p>
            <a:pPr lvl="1">
              <a:lnSpc>
                <a:spcPct val="150000"/>
              </a:lnSpc>
            </a:pPr>
            <a:r>
              <a:rPr lang="pt-BR" dirty="0" smtClean="0"/>
              <a:t>Alterações laboratoriais discretas e transitórias</a:t>
            </a:r>
          </a:p>
          <a:p>
            <a:pPr lvl="1" algn="just">
              <a:lnSpc>
                <a:spcPct val="150000"/>
              </a:lnSpc>
            </a:pPr>
            <a:r>
              <a:rPr lang="pt-BR" dirty="0" smtClean="0"/>
              <a:t>Reações graves podem ocorrer: </a:t>
            </a:r>
            <a:r>
              <a:rPr lang="pt-BR" dirty="0" err="1"/>
              <a:t>nefrolitíase</a:t>
            </a:r>
            <a:r>
              <a:rPr lang="pt-BR" dirty="0"/>
              <a:t> complicada por sepse urinária, </a:t>
            </a:r>
            <a:r>
              <a:rPr lang="pt-BR" dirty="0" err="1"/>
              <a:t>rabdomiólise</a:t>
            </a:r>
            <a:r>
              <a:rPr lang="pt-BR" dirty="0"/>
              <a:t>, </a:t>
            </a:r>
            <a:r>
              <a:rPr lang="pt-BR" dirty="0" err="1"/>
              <a:t>pancitopenia</a:t>
            </a:r>
            <a:r>
              <a:rPr lang="pt-BR" dirty="0"/>
              <a:t>, síndrome de Stevens-Johnson e hepatite medicamentosa</a:t>
            </a:r>
            <a:r>
              <a:rPr lang="pt-BR" dirty="0" smtClean="0"/>
              <a:t>.</a:t>
            </a:r>
          </a:p>
          <a:p>
            <a:pPr lvl="1" algn="just"/>
            <a:endParaRPr lang="pt-B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6" name="Título 1"/>
          <p:cNvSpPr>
            <a:spLocks noGrp="1"/>
          </p:cNvSpPr>
          <p:nvPr>
            <p:ph type="title"/>
          </p:nvPr>
        </p:nvSpPr>
        <p:spPr/>
        <p:txBody>
          <a:bodyPr/>
          <a:lstStyle/>
          <a:p>
            <a:r>
              <a:rPr lang="pt-BR" sz="3400" dirty="0" smtClean="0"/>
              <a:t>Recomendação de exames laboratoriais mínimos para seguimento da PEP</a:t>
            </a:r>
            <a:endParaRPr lang="pt-BR" sz="3400" dirty="0"/>
          </a:p>
        </p:txBody>
      </p:sp>
      <p:graphicFrame>
        <p:nvGraphicFramePr>
          <p:cNvPr id="4194304" name="Espaço Reservado para Conteúdo 3"/>
          <p:cNvGraphicFramePr>
            <a:graphicFrameLocks noGrp="1"/>
          </p:cNvGraphicFramePr>
          <p:nvPr>
            <p:ph idx="1"/>
          </p:nvPr>
        </p:nvGraphicFramePr>
        <p:xfrm>
          <a:off x="457200" y="1935163"/>
          <a:ext cx="8229600" cy="3566160"/>
        </p:xfrm>
        <a:graphic>
          <a:graphicData uri="http://schemas.openxmlformats.org/drawingml/2006/table">
            <a:tbl>
              <a:tblPr firstRow="1" bandRow="1">
                <a:tableStyleId>{5C22544A-7EE6-4342-B048-85BDC9FD1C3A}</a:tableStyleId>
              </a:tblPr>
              <a:tblGrid>
                <a:gridCol w="1645920"/>
                <a:gridCol w="2036832"/>
                <a:gridCol w="1368152"/>
                <a:gridCol w="1532776"/>
                <a:gridCol w="1645920"/>
              </a:tblGrid>
              <a:tr h="1188720">
                <a:tc>
                  <a:txBody>
                    <a:bodyPr/>
                    <a:lstStyle/>
                    <a:p>
                      <a:pPr algn="ctr"/>
                      <a:r>
                        <a:rPr lang="pt-BR" dirty="0" smtClean="0"/>
                        <a:t>EXAMES</a:t>
                      </a:r>
                      <a:endParaRPr lang="pt-BR" dirty="0"/>
                    </a:p>
                  </a:txBody>
                  <a:tcPr anchor="ctr"/>
                </a:tc>
                <a:tc>
                  <a:txBody>
                    <a:bodyPr/>
                    <a:lstStyle/>
                    <a:p>
                      <a:pPr algn="ctr"/>
                      <a:r>
                        <a:rPr lang="pt-BR" dirty="0" smtClean="0"/>
                        <a:t>PRIMEIRO</a:t>
                      </a:r>
                    </a:p>
                    <a:p>
                      <a:pPr algn="ctr"/>
                      <a:r>
                        <a:rPr lang="pt-BR" dirty="0" smtClean="0"/>
                        <a:t>ATENDIMENTO</a:t>
                      </a:r>
                      <a:endParaRPr lang="pt-BR" dirty="0"/>
                    </a:p>
                  </a:txBody>
                  <a:tcPr anchor="ctr"/>
                </a:tc>
                <a:tc>
                  <a:txBody>
                    <a:bodyPr/>
                    <a:lstStyle/>
                    <a:p>
                      <a:pPr algn="ctr"/>
                      <a:r>
                        <a:rPr lang="pt-BR" dirty="0" smtClean="0"/>
                        <a:t>1ª </a:t>
                      </a:r>
                    </a:p>
                    <a:p>
                      <a:pPr algn="ctr"/>
                      <a:r>
                        <a:rPr lang="pt-BR" dirty="0" smtClean="0"/>
                        <a:t>SEMANA</a:t>
                      </a:r>
                      <a:endParaRPr lang="pt-BR" dirty="0"/>
                    </a:p>
                  </a:txBody>
                  <a:tcPr anchor="ctr"/>
                </a:tc>
                <a:tc>
                  <a:txBody>
                    <a:bodyPr/>
                    <a:lstStyle/>
                    <a:p>
                      <a:pPr algn="ctr"/>
                      <a:r>
                        <a:rPr lang="pt-BR" dirty="0" smtClean="0"/>
                        <a:t>2ª </a:t>
                      </a:r>
                    </a:p>
                    <a:p>
                      <a:pPr algn="ctr"/>
                      <a:r>
                        <a:rPr lang="pt-BR" dirty="0" smtClean="0"/>
                        <a:t>SEMANA</a:t>
                      </a:r>
                      <a:endParaRPr lang="pt-BR" dirty="0"/>
                    </a:p>
                  </a:txBody>
                  <a:tcPr anchor="ctr"/>
                </a:tc>
                <a:tc>
                  <a:txBody>
                    <a:bodyPr/>
                    <a:lstStyle/>
                    <a:p>
                      <a:pPr algn="ctr"/>
                      <a:r>
                        <a:rPr lang="pt-BR" dirty="0" smtClean="0"/>
                        <a:t>12ª </a:t>
                      </a:r>
                    </a:p>
                    <a:p>
                      <a:pPr algn="ctr"/>
                      <a:r>
                        <a:rPr lang="pt-BR" dirty="0" smtClean="0"/>
                        <a:t>SEMANA</a:t>
                      </a:r>
                      <a:endParaRPr lang="pt-BR" dirty="0"/>
                    </a:p>
                  </a:txBody>
                  <a:tcPr anchor="ctr"/>
                </a:tc>
              </a:tr>
              <a:tr h="1188720">
                <a:tc>
                  <a:txBody>
                    <a:bodyPr/>
                    <a:lstStyle/>
                    <a:p>
                      <a:r>
                        <a:rPr lang="pt-BR" dirty="0" smtClean="0"/>
                        <a:t>Hemograma, glicose, ureia,</a:t>
                      </a:r>
                      <a:r>
                        <a:rPr lang="pt-BR" baseline="0" dirty="0" smtClean="0"/>
                        <a:t> creatinina, TGO, TGP</a:t>
                      </a:r>
                      <a:endParaRPr lang="pt-BR" dirty="0"/>
                    </a:p>
                  </a:txBody>
                  <a:tcPr anchor="ctr"/>
                </a:tc>
                <a:tc>
                  <a:txBody>
                    <a:bodyPr/>
                    <a:lstStyle/>
                    <a:p>
                      <a:pPr algn="ctr"/>
                      <a:r>
                        <a:rPr lang="pt-BR" b="1" dirty="0" smtClean="0"/>
                        <a:t>X</a:t>
                      </a:r>
                      <a:endParaRPr lang="pt-BR" b="1" dirty="0"/>
                    </a:p>
                  </a:txBody>
                  <a:tcPr anchor="ctr"/>
                </a:tc>
                <a:tc>
                  <a:txBody>
                    <a:bodyPr/>
                    <a:lstStyle/>
                    <a:p>
                      <a:pPr algn="ctr"/>
                      <a:r>
                        <a:rPr lang="pt-BR" b="1" dirty="0" smtClean="0"/>
                        <a:t>X</a:t>
                      </a:r>
                      <a:endParaRPr lang="pt-BR" b="1" dirty="0"/>
                    </a:p>
                  </a:txBody>
                  <a:tcPr anchor="ctr"/>
                </a:tc>
                <a:tc>
                  <a:txBody>
                    <a:bodyPr/>
                    <a:lstStyle/>
                    <a:p>
                      <a:pPr algn="ctr"/>
                      <a:r>
                        <a:rPr lang="pt-BR" b="1" dirty="0" smtClean="0"/>
                        <a:t>-</a:t>
                      </a:r>
                      <a:endParaRPr lang="pt-BR" b="1" dirty="0"/>
                    </a:p>
                  </a:txBody>
                  <a:tcPr anchor="ctr"/>
                </a:tc>
                <a:tc>
                  <a:txBody>
                    <a:bodyPr/>
                    <a:lstStyle/>
                    <a:p>
                      <a:pPr algn="ctr"/>
                      <a:r>
                        <a:rPr lang="pt-BR" b="1" dirty="0" smtClean="0"/>
                        <a:t>-</a:t>
                      </a:r>
                      <a:endParaRPr lang="pt-BR" b="1" dirty="0"/>
                    </a:p>
                  </a:txBody>
                  <a:tcPr anchor="ctr"/>
                </a:tc>
              </a:tr>
              <a:tr h="1188720">
                <a:tc>
                  <a:txBody>
                    <a:bodyPr/>
                    <a:lstStyle/>
                    <a:p>
                      <a:r>
                        <a:rPr lang="pt-BR" dirty="0" smtClean="0"/>
                        <a:t>Teste de HIV*</a:t>
                      </a:r>
                      <a:endParaRPr lang="pt-BR" dirty="0"/>
                    </a:p>
                  </a:txBody>
                  <a:tcPr anchor="ctr"/>
                </a:tc>
                <a:tc>
                  <a:txBody>
                    <a:bodyPr/>
                    <a:lstStyle/>
                    <a:p>
                      <a:pPr algn="ctr"/>
                      <a:r>
                        <a:rPr lang="pt-BR" b="1" dirty="0" smtClean="0"/>
                        <a:t>X</a:t>
                      </a:r>
                      <a:endParaRPr lang="pt-BR" b="1" dirty="0"/>
                    </a:p>
                  </a:txBody>
                  <a:tcPr anchor="ctr"/>
                </a:tc>
                <a:tc>
                  <a:txBody>
                    <a:bodyPr/>
                    <a:lstStyle/>
                    <a:p>
                      <a:pPr algn="ctr"/>
                      <a:r>
                        <a:rPr lang="pt-BR" b="1" dirty="0" smtClean="0"/>
                        <a:t>-</a:t>
                      </a:r>
                      <a:endParaRPr lang="pt-BR" b="1" dirty="0"/>
                    </a:p>
                  </a:txBody>
                  <a:tcPr anchor="ctr"/>
                </a:tc>
                <a:tc>
                  <a:txBody>
                    <a:bodyPr/>
                    <a:lstStyle/>
                    <a:p>
                      <a:pPr algn="ctr"/>
                      <a:r>
                        <a:rPr lang="pt-BR" b="1" dirty="0" smtClean="0"/>
                        <a:t>X</a:t>
                      </a:r>
                      <a:endParaRPr lang="pt-BR" b="1" dirty="0"/>
                    </a:p>
                  </a:txBody>
                  <a:tcPr anchor="ctr"/>
                </a:tc>
                <a:tc>
                  <a:txBody>
                    <a:bodyPr/>
                    <a:lstStyle/>
                    <a:p>
                      <a:pPr algn="ctr"/>
                      <a:r>
                        <a:rPr lang="pt-BR" b="1" dirty="0" smtClean="0"/>
                        <a:t>X</a:t>
                      </a:r>
                      <a:endParaRPr lang="pt-BR" b="1" dirty="0"/>
                    </a:p>
                  </a:txBody>
                  <a:tcPr anchor="ctr"/>
                </a:tc>
              </a:tr>
            </a:tbl>
          </a:graphicData>
        </a:graphic>
      </p:graphicFrame>
      <p:sp>
        <p:nvSpPr>
          <p:cNvPr id="1048747" name="Retângulo de cantos arredondados 4"/>
          <p:cNvSpPr/>
          <p:nvPr/>
        </p:nvSpPr>
        <p:spPr>
          <a:xfrm>
            <a:off x="457200" y="5733256"/>
            <a:ext cx="822960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*Pessoas em risco continuado ou expostas nos últimos </a:t>
            </a:r>
            <a:r>
              <a:rPr lang="pt-BR" dirty="0" smtClean="0">
                <a:latin typeface="+mj-lt"/>
              </a:rPr>
              <a:t>30-90</a:t>
            </a:r>
            <a:r>
              <a:rPr lang="pt-BR" dirty="0" smtClean="0"/>
              <a:t> dias, gestantes e pessoas com resultados indeterminados podem necessitar de </a:t>
            </a:r>
          </a:p>
          <a:p>
            <a:pPr algn="ctr"/>
            <a:r>
              <a:rPr lang="pt-BR" dirty="0" smtClean="0"/>
              <a:t>testes posteriores a esse período</a:t>
            </a:r>
            <a:endParaRPr lang="pt-B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1" name="Título 1"/>
          <p:cNvSpPr>
            <a:spLocks noGrp="1"/>
          </p:cNvSpPr>
          <p:nvPr>
            <p:ph type="title"/>
          </p:nvPr>
        </p:nvSpPr>
        <p:spPr>
          <a:xfrm>
            <a:off x="457200" y="845840"/>
            <a:ext cx="8229600" cy="1143000"/>
          </a:xfrm>
        </p:spPr>
        <p:txBody>
          <a:bodyPr/>
          <a:lstStyle/>
          <a:p>
            <a:r>
              <a:rPr lang="pt-BR" sz="4000" dirty="0" smtClean="0"/>
              <a:t>Prevenção da infecção pelo HIV durante o uso da PEP</a:t>
            </a:r>
            <a:endParaRPr lang="pt-BR" sz="4000" dirty="0"/>
          </a:p>
        </p:txBody>
      </p:sp>
      <p:sp>
        <p:nvSpPr>
          <p:cNvPr id="1048752" name="Espaço Reservado para Conteúdo 2"/>
          <p:cNvSpPr>
            <a:spLocks noGrp="1"/>
          </p:cNvSpPr>
          <p:nvPr>
            <p:ph idx="1"/>
          </p:nvPr>
        </p:nvSpPr>
        <p:spPr>
          <a:xfrm>
            <a:off x="457200" y="2063899"/>
            <a:ext cx="8229600" cy="4389437"/>
          </a:xfrm>
        </p:spPr>
        <p:txBody>
          <a:bodyPr/>
          <a:lstStyle/>
          <a:p>
            <a:r>
              <a:rPr lang="pt-BR" dirty="0" smtClean="0"/>
              <a:t>Manter medidas de prevenção à infecção:</a:t>
            </a:r>
          </a:p>
          <a:p>
            <a:pPr lvl="1">
              <a:lnSpc>
                <a:spcPct val="150000"/>
              </a:lnSpc>
            </a:pPr>
            <a:r>
              <a:rPr lang="pt-BR" dirty="0" smtClean="0"/>
              <a:t>Usar preservativos</a:t>
            </a:r>
          </a:p>
          <a:p>
            <a:pPr lvl="1">
              <a:lnSpc>
                <a:spcPct val="150000"/>
              </a:lnSpc>
            </a:pPr>
            <a:r>
              <a:rPr lang="pt-BR" dirty="0" smtClean="0"/>
              <a:t>Não compartilhar seringas e agulhas</a:t>
            </a:r>
          </a:p>
          <a:p>
            <a:pPr lvl="1">
              <a:lnSpc>
                <a:spcPct val="150000"/>
              </a:lnSpc>
            </a:pPr>
            <a:r>
              <a:rPr lang="pt-BR" dirty="0" smtClean="0"/>
              <a:t>Não doar sangue, órgãos, tecidos ou esperma</a:t>
            </a:r>
          </a:p>
          <a:p>
            <a:pPr lvl="1">
              <a:lnSpc>
                <a:spcPct val="150000"/>
              </a:lnSpc>
            </a:pPr>
            <a:r>
              <a:rPr lang="pt-BR" dirty="0" smtClean="0"/>
              <a:t>Evitar gravidez</a:t>
            </a:r>
            <a:endParaRPr lang="pt-B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6" name="Título 1"/>
          <p:cNvSpPr>
            <a:spLocks noGrp="1"/>
          </p:cNvSpPr>
          <p:nvPr>
            <p:ph type="title"/>
          </p:nvPr>
        </p:nvSpPr>
        <p:spPr/>
        <p:txBody>
          <a:bodyPr/>
          <a:lstStyle/>
          <a:p>
            <a:r>
              <a:rPr lang="pt-BR" dirty="0" smtClean="0"/>
              <a:t>Vigilância </a:t>
            </a:r>
            <a:r>
              <a:rPr lang="pt-BR" dirty="0" err="1" smtClean="0"/>
              <a:t>Epidemiologica</a:t>
            </a:r>
            <a:endParaRPr lang="pt-BR" dirty="0"/>
          </a:p>
        </p:txBody>
      </p:sp>
      <p:sp>
        <p:nvSpPr>
          <p:cNvPr id="1048757" name="Espaço Reservado para Conteúdo 2"/>
          <p:cNvSpPr>
            <a:spLocks noGrp="1"/>
          </p:cNvSpPr>
          <p:nvPr>
            <p:ph idx="1"/>
          </p:nvPr>
        </p:nvSpPr>
        <p:spPr/>
        <p:txBody>
          <a:bodyPr/>
          <a:lstStyle/>
          <a:p>
            <a:r>
              <a:rPr lang="pt-BR" dirty="0" smtClean="0"/>
              <a:t>Acidentes Ocupacionais:</a:t>
            </a:r>
          </a:p>
          <a:p>
            <a:pPr lvl="1" algn="just"/>
            <a:r>
              <a:rPr lang="pt-BR" dirty="0" smtClean="0"/>
              <a:t>SINAN: Ficha </a:t>
            </a:r>
            <a:r>
              <a:rPr lang="pt-BR" dirty="0"/>
              <a:t>de investigação de acidente de trabalho com exposição a material </a:t>
            </a:r>
            <a:r>
              <a:rPr lang="pt-BR" dirty="0" smtClean="0"/>
              <a:t>biológico</a:t>
            </a:r>
            <a:r>
              <a:rPr lang="pt-BR" baseline="30000" dirty="0"/>
              <a:t>*</a:t>
            </a:r>
            <a:r>
              <a:rPr lang="pt-BR" dirty="0" smtClean="0"/>
              <a:t>.</a:t>
            </a:r>
          </a:p>
          <a:p>
            <a:pPr marL="393700" lvl="1" indent="0" algn="just">
              <a:buNone/>
            </a:pPr>
            <a:endParaRPr lang="pt-BR" dirty="0" smtClean="0"/>
          </a:p>
          <a:p>
            <a:r>
              <a:rPr lang="pt-BR" dirty="0" smtClean="0"/>
              <a:t>  Violência Sexual:</a:t>
            </a:r>
          </a:p>
          <a:p>
            <a:pPr lvl="1" algn="just"/>
            <a:r>
              <a:rPr lang="pt-BR" dirty="0" smtClean="0"/>
              <a:t>SINAN: Ficha </a:t>
            </a:r>
            <a:r>
              <a:rPr lang="pt-BR" dirty="0"/>
              <a:t>de notificação/investigação individual de violência doméstica, sexual e/ou outras violências </a:t>
            </a:r>
            <a:r>
              <a:rPr lang="pt-BR" dirty="0" smtClean="0"/>
              <a:t>interpessoais</a:t>
            </a:r>
            <a:r>
              <a:rPr lang="pt-BR" baseline="30000" dirty="0" smtClean="0"/>
              <a:t>*</a:t>
            </a:r>
            <a:r>
              <a:rPr lang="pt-BR" dirty="0" smtClean="0"/>
              <a:t>.</a:t>
            </a:r>
          </a:p>
          <a:p>
            <a:pPr lvl="1" algn="just"/>
            <a:endParaRPr lang="pt-BR" dirty="0"/>
          </a:p>
        </p:txBody>
      </p:sp>
      <p:sp>
        <p:nvSpPr>
          <p:cNvPr id="1048758" name="CaixaDeTexto 3"/>
          <p:cNvSpPr txBox="1"/>
          <p:nvPr/>
        </p:nvSpPr>
        <p:spPr>
          <a:xfrm>
            <a:off x="5004048" y="6525344"/>
            <a:ext cx="4104456" cy="514877"/>
          </a:xfrm>
          <a:prstGeom prst="rect">
            <a:avLst/>
          </a:prstGeom>
          <a:noFill/>
        </p:spPr>
        <p:txBody>
          <a:bodyPr wrap="square" rtlCol="0">
            <a:spAutoFit/>
          </a:bodyPr>
          <a:lstStyle/>
          <a:p>
            <a:r>
              <a:rPr lang="pt-BR" sz="1200" dirty="0" smtClean="0"/>
              <a:t>SINAN: Sistema </a:t>
            </a:r>
            <a:r>
              <a:rPr lang="pt-BR" sz="1200" dirty="0"/>
              <a:t>de Informações de Agravos de Notificação </a:t>
            </a:r>
          </a:p>
        </p:txBody>
      </p:sp>
      <p:sp>
        <p:nvSpPr>
          <p:cNvPr id="1048759" name="Retângulo 5"/>
          <p:cNvSpPr/>
          <p:nvPr/>
        </p:nvSpPr>
        <p:spPr>
          <a:xfrm>
            <a:off x="611560" y="5589240"/>
            <a:ext cx="807524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*Fichas disponíveis no endereço http</a:t>
            </a:r>
            <a:r>
              <a:rPr lang="pt-BR" dirty="0"/>
              <a:t>://www.saude.gov.br/sinanweb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3" name="Título 1"/>
          <p:cNvSpPr>
            <a:spLocks noGrp="1"/>
          </p:cNvSpPr>
          <p:nvPr>
            <p:ph type="title"/>
          </p:nvPr>
        </p:nvSpPr>
        <p:spPr/>
        <p:txBody>
          <a:bodyPr/>
          <a:lstStyle/>
          <a:p>
            <a:pPr algn="ctr"/>
            <a:r>
              <a:rPr lang="pt-BR" dirty="0" smtClean="0"/>
              <a:t>Referências</a:t>
            </a:r>
            <a:endParaRPr lang="pt-BR" dirty="0"/>
          </a:p>
        </p:txBody>
      </p:sp>
      <p:sp>
        <p:nvSpPr>
          <p:cNvPr id="1048764" name="Espaço Reservado para Conteúdo 2"/>
          <p:cNvSpPr>
            <a:spLocks noGrp="1"/>
          </p:cNvSpPr>
          <p:nvPr>
            <p:ph idx="1"/>
          </p:nvPr>
        </p:nvSpPr>
        <p:spPr/>
        <p:txBody>
          <a:bodyPr/>
          <a:lstStyle/>
          <a:p>
            <a:pPr algn="just"/>
            <a:r>
              <a:rPr lang="pt-BR" sz="2200" dirty="0" smtClean="0"/>
              <a:t>Protocolo </a:t>
            </a:r>
            <a:r>
              <a:rPr lang="pt-BR" sz="2200" dirty="0"/>
              <a:t>Clínico e Diretrizes </a:t>
            </a:r>
            <a:r>
              <a:rPr lang="pt-BR" sz="2200" dirty="0" smtClean="0"/>
              <a:t>Terapêuticas para Manejo da Infecção pelo HIV em Adultos, </a:t>
            </a:r>
            <a:r>
              <a:rPr lang="pt-BR" sz="2200" dirty="0" smtClean="0">
                <a:latin typeface="+mj-lt"/>
              </a:rPr>
              <a:t>2013</a:t>
            </a:r>
            <a:r>
              <a:rPr lang="pt-BR" sz="2200" dirty="0" smtClean="0"/>
              <a:t>. Departamento de DST, AIDS e Hepatites Virais/SVS/Ministério da Saúde.</a:t>
            </a:r>
          </a:p>
          <a:p>
            <a:pPr algn="just"/>
            <a:endParaRPr lang="pt-BR" sz="2200" dirty="0" smtClean="0"/>
          </a:p>
          <a:p>
            <a:pPr algn="just"/>
            <a:r>
              <a:rPr lang="pt-BR" sz="2200" dirty="0"/>
              <a:t>Protocolo Clínico e Diretrizes </a:t>
            </a:r>
            <a:r>
              <a:rPr lang="pt-BR" sz="2200" dirty="0" smtClean="0"/>
              <a:t>Terapêuticas para </a:t>
            </a:r>
            <a:r>
              <a:rPr lang="pt-BR" sz="2200" dirty="0"/>
              <a:t>Profilaxias Antirretroviral Pós-Exposição de Risco à Infecção pelo HIV (Versão Preliminar – 26/8/2015</a:t>
            </a:r>
            <a:r>
              <a:rPr lang="pt-BR" sz="2200" dirty="0" smtClean="0"/>
              <a:t>). </a:t>
            </a:r>
            <a:r>
              <a:rPr lang="pt-BR" sz="2200" dirty="0"/>
              <a:t>Departamento de DST, AIDS e Hepatites Virais/SVS/Ministério da Saúde</a:t>
            </a:r>
            <a:r>
              <a:rPr lang="pt-BR" sz="2200" dirty="0" smtClean="0"/>
              <a:t>.</a:t>
            </a:r>
          </a:p>
          <a:p>
            <a:pPr algn="just"/>
            <a:endParaRPr lang="pt-BR" sz="2200" dirty="0"/>
          </a:p>
          <a:p>
            <a:pPr algn="just"/>
            <a:r>
              <a:rPr lang="pt-BR" sz="2200" dirty="0"/>
              <a:t>Protocolo Clínico e Diretrizes Terapêuticas para Manejo da Infecção pelo HIV em Adultos, </a:t>
            </a:r>
            <a:r>
              <a:rPr lang="pt-BR" sz="2200" dirty="0" smtClean="0"/>
              <a:t>2018. </a:t>
            </a:r>
            <a:r>
              <a:rPr lang="pt-BR" sz="2200" dirty="0"/>
              <a:t>Departamento de DST, AIDS e Hepatites Virais/SVS/Ministério da Saúde.</a:t>
            </a:r>
          </a:p>
          <a:p>
            <a:pPr algn="just"/>
            <a:endParaRPr lang="pt-BR" sz="2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7" name="Elipse 3"/>
          <p:cNvSpPr/>
          <p:nvPr/>
        </p:nvSpPr>
        <p:spPr>
          <a:xfrm>
            <a:off x="1331640" y="1628800"/>
            <a:ext cx="6552728" cy="4032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000" dirty="0" smtClean="0"/>
              <a:t>Agradeço</a:t>
            </a:r>
            <a:r>
              <a:rPr lang="pt-BR" sz="5000" dirty="0" smtClean="0"/>
              <a:t> </a:t>
            </a:r>
            <a:r>
              <a:rPr lang="pt-BR" sz="5000" dirty="0" smtClean="0"/>
              <a:t>!!</a:t>
            </a:r>
            <a:endParaRPr lang="pt-BR" sz="5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xo">
  <a:themeElements>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x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136</TotalTime>
  <Words>4850</Words>
  <Application>Microsoft Office PowerPoint</Application>
  <PresentationFormat>Apresentação na tela (4:3)</PresentationFormat>
  <Paragraphs>503</Paragraphs>
  <Slides>57</Slides>
  <Notes>22</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57</vt:i4>
      </vt:variant>
    </vt:vector>
  </HeadingPairs>
  <TitlesOfParts>
    <vt:vector size="65" baseType="lpstr">
      <vt:lpstr>Arial</vt:lpstr>
      <vt:lpstr>Calibri</vt:lpstr>
      <vt:lpstr>Constantia</vt:lpstr>
      <vt:lpstr>Times New Roman</vt:lpstr>
      <vt:lpstr>verdana</vt:lpstr>
      <vt:lpstr>Wingdings</vt:lpstr>
      <vt:lpstr>Wingdings 2</vt:lpstr>
      <vt:lpstr>Fluxo</vt:lpstr>
      <vt:lpstr>HIV - AIDS Terapia Antirretroviral</vt:lpstr>
      <vt:lpstr>Panorama do Brasil</vt:lpstr>
      <vt:lpstr>Panorama da Aids no Brasil </vt:lpstr>
      <vt:lpstr>Panorama Mundial (HIV/AIDS)</vt:lpstr>
      <vt:lpstr>Apresentação do PowerPoint</vt:lpstr>
      <vt:lpstr>TARV</vt:lpstr>
      <vt:lpstr>O que são IST</vt:lpstr>
      <vt:lpstr>PEP</vt:lpstr>
      <vt:lpstr>PrEP</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  PCDT - PROTOCOLO CLÍNICO E DIRETRIZES TERAPÊUTICAS PARA ADULTOS VIVENDO COM HIV/AIDS-2018</vt:lpstr>
      <vt:lpstr>O que é importante saber (I e II)</vt:lpstr>
      <vt:lpstr>O que é importante saber (III)</vt:lpstr>
      <vt:lpstr>O que é importante saber (IV e V)</vt:lpstr>
      <vt:lpstr>Apresentação do PowerPoint</vt:lpstr>
      <vt:lpstr>Sinais de avanço da infecção</vt:lpstr>
      <vt:lpstr>Sinais de avanço da infecção</vt:lpstr>
      <vt:lpstr>Razões para início precoce da TARV</vt:lpstr>
      <vt:lpstr>Objetivos da TARV</vt:lpstr>
      <vt:lpstr>Antirretrovirais disponíveis</vt:lpstr>
      <vt:lpstr>Apresentação do PowerPoint</vt:lpstr>
      <vt:lpstr>Reações potencialmente fatais</vt:lpstr>
      <vt:lpstr>Apresentação do PowerPoint</vt:lpstr>
      <vt:lpstr>Escolha do esquema inicial</vt:lpstr>
      <vt:lpstr>Escolha da TARV</vt:lpstr>
      <vt:lpstr>Apresentação do PowerPoint</vt:lpstr>
      <vt:lpstr>Apresentação do PowerPoint</vt:lpstr>
      <vt:lpstr>Terapia de Resgate</vt:lpstr>
      <vt:lpstr>Terapia de Resgate</vt:lpstr>
      <vt:lpstr>Terapia de Resgate</vt:lpstr>
      <vt:lpstr>Esquema de resgate</vt:lpstr>
      <vt:lpstr>Apresentação do PowerPoint</vt:lpstr>
      <vt:lpstr>Escolha do ARV de terceira linha</vt:lpstr>
      <vt:lpstr>Apresentação do PowerPoint</vt:lpstr>
      <vt:lpstr> PCDT para Profilaxia Antirretroviral Pós-Exposição de Risco à Infecção pelo HIV.</vt:lpstr>
      <vt:lpstr>Profilaxia Pós-exposição (PEP)</vt:lpstr>
      <vt:lpstr>Materiais biológicos com risco de transmissão do HIV</vt:lpstr>
      <vt:lpstr>Exposição com risco de transmissão do HIV</vt:lpstr>
      <vt:lpstr>Investigação da pessoa exposta e da pessoa fonte </vt:lpstr>
      <vt:lpstr>Esquema preferencial para PEP</vt:lpstr>
      <vt:lpstr>Esquemas alternativos</vt:lpstr>
      <vt:lpstr>Apresentação do PowerPoint</vt:lpstr>
      <vt:lpstr>Pessoa fonte multiexperimentada </vt:lpstr>
      <vt:lpstr>Toxicidade dos ARVs</vt:lpstr>
      <vt:lpstr>Recomendação de exames laboratoriais mínimos para seguimento da PEP</vt:lpstr>
      <vt:lpstr>Prevenção da infecção pelo HIV durante o uso da PEP</vt:lpstr>
      <vt:lpstr>Vigilância Epidemiologica</vt:lpstr>
      <vt:lpstr>Referências</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e AIDS</dc:title>
  <dc:creator>Fernando</dc:creator>
  <cp:lastModifiedBy>Hugo Campos Oliveira Santos</cp:lastModifiedBy>
  <cp:revision>20</cp:revision>
  <dcterms:created xsi:type="dcterms:W3CDTF">2013-04-02T05:30:18Z</dcterms:created>
  <dcterms:modified xsi:type="dcterms:W3CDTF">2019-08-02T15:08:48Z</dcterms:modified>
</cp:coreProperties>
</file>